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3" r:id="rId27"/>
    <p:sldId id="285" r:id="rId28"/>
    <p:sldId id="286"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Lst>
  <p:sldSz cx="18288000" cy="10287000"/>
  <p:notesSz cx="6858000" cy="9144000"/>
  <p:embeddedFontLst>
    <p:embeddedFont>
      <p:font typeface="Calibri (MS)" panose="020B0604020202020204" charset="0"/>
      <p:regular r:id="rId47"/>
    </p:embeddedFont>
    <p:embeddedFont>
      <p:font typeface="Calibri (MS) Bold" panose="020B0604020202020204" charset="0"/>
      <p:regular r:id="rId48"/>
    </p:embeddedFont>
    <p:embeddedFont>
      <p:font typeface="Montserrat Bold Italics" panose="020B0604020202020204" charset="0"/>
      <p:regular r:id="rId49"/>
    </p:embeddedFont>
    <p:embeddedFont>
      <p:font typeface="Montserrat Classic" panose="020B0604020202020204" charset="0"/>
      <p:regular r:id="rId50"/>
    </p:embeddedFont>
    <p:embeddedFont>
      <p:font typeface="Montserrat Classic Bold" panose="020B0604020202020204" charset="0"/>
      <p:regular r:id="rId51"/>
    </p:embeddedFont>
    <p:embeddedFont>
      <p:font typeface="Montserrat Italics" panose="020B0604020202020204" charset="0"/>
      <p:regular r:id="rId52"/>
    </p:embeddedFont>
    <p:embeddedFont>
      <p:font typeface="Montserrat Medium Italics" panose="020B0604020202020204" charset="0"/>
      <p:regular r:id="rId53"/>
    </p:embeddedFont>
    <p:embeddedFont>
      <p:font typeface="Montserrat Semi-Bold" panose="020B0604020202020204" charset="0"/>
      <p:regular r:id="rId54"/>
    </p:embeddedFont>
    <p:embeddedFont>
      <p:font typeface="Montserrat Semi-Bold Italics"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C136E-70F4-4958-B16A-0A516CBEF620}" v="3" dt="2025-06-10T12:59:33.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4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vers, Amanda (DOA)" userId="b876c1be-798f-4d70-a99e-144275c88aa9" providerId="ADAL" clId="{F52C136E-70F4-4958-B16A-0A516CBEF620}"/>
    <pc:docChg chg="undo custSel delSld modSld">
      <pc:chgData name="Rivers, Amanda (DOA)" userId="b876c1be-798f-4d70-a99e-144275c88aa9" providerId="ADAL" clId="{F52C136E-70F4-4958-B16A-0A516CBEF620}" dt="2025-06-10T13:44:21.952" v="1730" actId="20577"/>
      <pc:docMkLst>
        <pc:docMk/>
      </pc:docMkLst>
      <pc:sldChg chg="delSp modSp mod">
        <pc:chgData name="Rivers, Amanda (DOA)" userId="b876c1be-798f-4d70-a99e-144275c88aa9" providerId="ADAL" clId="{F52C136E-70F4-4958-B16A-0A516CBEF620}" dt="2025-06-10T12:47:26.321" v="634" actId="1076"/>
        <pc:sldMkLst>
          <pc:docMk/>
          <pc:sldMk cId="0" sldId="256"/>
        </pc:sldMkLst>
        <pc:spChg chg="del">
          <ac:chgData name="Rivers, Amanda (DOA)" userId="b876c1be-798f-4d70-a99e-144275c88aa9" providerId="ADAL" clId="{F52C136E-70F4-4958-B16A-0A516CBEF620}" dt="2025-06-10T12:47:14.317" v="631" actId="478"/>
          <ac:spMkLst>
            <pc:docMk/>
            <pc:sldMk cId="0" sldId="256"/>
            <ac:spMk id="2" creationId="{00000000-0000-0000-0000-000000000000}"/>
          </ac:spMkLst>
        </pc:spChg>
        <pc:spChg chg="mod">
          <ac:chgData name="Rivers, Amanda (DOA)" userId="b876c1be-798f-4d70-a99e-144275c88aa9" providerId="ADAL" clId="{F52C136E-70F4-4958-B16A-0A516CBEF620}" dt="2025-06-10T12:47:26.321" v="634" actId="1076"/>
          <ac:spMkLst>
            <pc:docMk/>
            <pc:sldMk cId="0" sldId="256"/>
            <ac:spMk id="3" creationId="{00000000-0000-0000-0000-000000000000}"/>
          </ac:spMkLst>
        </pc:spChg>
        <pc:spChg chg="mod">
          <ac:chgData name="Rivers, Amanda (DOA)" userId="b876c1be-798f-4d70-a99e-144275c88aa9" providerId="ADAL" clId="{F52C136E-70F4-4958-B16A-0A516CBEF620}" dt="2025-06-10T12:47:22.427" v="633" actId="1076"/>
          <ac:spMkLst>
            <pc:docMk/>
            <pc:sldMk cId="0" sldId="256"/>
            <ac:spMk id="14" creationId="{881BCC68-DCCC-592D-FB9D-B9590BC03966}"/>
          </ac:spMkLst>
        </pc:spChg>
        <pc:picChg chg="mod">
          <ac:chgData name="Rivers, Amanda (DOA)" userId="b876c1be-798f-4d70-a99e-144275c88aa9" providerId="ADAL" clId="{F52C136E-70F4-4958-B16A-0A516CBEF620}" dt="2025-06-10T12:47:18.685" v="632" actId="1076"/>
          <ac:picMkLst>
            <pc:docMk/>
            <pc:sldMk cId="0" sldId="256"/>
            <ac:picMk id="13" creationId="{3B958862-E3AA-E966-226B-407ACFD0BA61}"/>
          </ac:picMkLst>
        </pc:picChg>
      </pc:sldChg>
      <pc:sldChg chg="delSp modSp mod">
        <pc:chgData name="Rivers, Amanda (DOA)" userId="b876c1be-798f-4d70-a99e-144275c88aa9" providerId="ADAL" clId="{F52C136E-70F4-4958-B16A-0A516CBEF620}" dt="2025-06-10T12:47:11.336" v="630" actId="478"/>
        <pc:sldMkLst>
          <pc:docMk/>
          <pc:sldMk cId="0" sldId="257"/>
        </pc:sldMkLst>
        <pc:spChg chg="del">
          <ac:chgData name="Rivers, Amanda (DOA)" userId="b876c1be-798f-4d70-a99e-144275c88aa9" providerId="ADAL" clId="{F52C136E-70F4-4958-B16A-0A516CBEF620}" dt="2025-06-10T12:47:08.994" v="629" actId="478"/>
          <ac:spMkLst>
            <pc:docMk/>
            <pc:sldMk cId="0" sldId="257"/>
            <ac:spMk id="2" creationId="{00000000-0000-0000-0000-000000000000}"/>
          </ac:spMkLst>
        </pc:spChg>
        <pc:spChg chg="del">
          <ac:chgData name="Rivers, Amanda (DOA)" userId="b876c1be-798f-4d70-a99e-144275c88aa9" providerId="ADAL" clId="{F52C136E-70F4-4958-B16A-0A516CBEF620}" dt="2025-06-10T12:47:11.336" v="630" actId="478"/>
          <ac:spMkLst>
            <pc:docMk/>
            <pc:sldMk cId="0" sldId="257"/>
            <ac:spMk id="4" creationId="{00000000-0000-0000-0000-000000000000}"/>
          </ac:spMkLst>
        </pc:spChg>
        <pc:graphicFrameChg chg="modGraphic">
          <ac:chgData name="Rivers, Amanda (DOA)" userId="b876c1be-798f-4d70-a99e-144275c88aa9" providerId="ADAL" clId="{F52C136E-70F4-4958-B16A-0A516CBEF620}" dt="2025-06-10T12:31:02.838" v="8" actId="114"/>
          <ac:graphicFrameMkLst>
            <pc:docMk/>
            <pc:sldMk cId="0" sldId="257"/>
            <ac:graphicFrameMk id="3" creationId="{00000000-0000-0000-0000-000000000000}"/>
          </ac:graphicFrameMkLst>
        </pc:graphicFrameChg>
      </pc:sldChg>
      <pc:sldChg chg="modSp mod">
        <pc:chgData name="Rivers, Amanda (DOA)" userId="b876c1be-798f-4d70-a99e-144275c88aa9" providerId="ADAL" clId="{F52C136E-70F4-4958-B16A-0A516CBEF620}" dt="2025-06-10T13:27:36.142" v="1320" actId="20577"/>
        <pc:sldMkLst>
          <pc:docMk/>
          <pc:sldMk cId="0" sldId="258"/>
        </pc:sldMkLst>
        <pc:spChg chg="mod">
          <ac:chgData name="Rivers, Amanda (DOA)" userId="b876c1be-798f-4d70-a99e-144275c88aa9" providerId="ADAL" clId="{F52C136E-70F4-4958-B16A-0A516CBEF620}" dt="2025-06-10T13:27:36.142" v="1320" actId="20577"/>
          <ac:spMkLst>
            <pc:docMk/>
            <pc:sldMk cId="0" sldId="258"/>
            <ac:spMk id="2" creationId="{00000000-0000-0000-0000-000000000000}"/>
          </ac:spMkLst>
        </pc:spChg>
      </pc:sldChg>
      <pc:sldChg chg="modSp mod">
        <pc:chgData name="Rivers, Amanda (DOA)" userId="b876c1be-798f-4d70-a99e-144275c88aa9" providerId="ADAL" clId="{F52C136E-70F4-4958-B16A-0A516CBEF620}" dt="2025-06-10T13:26:39.463" v="1316" actId="20577"/>
        <pc:sldMkLst>
          <pc:docMk/>
          <pc:sldMk cId="0" sldId="259"/>
        </pc:sldMkLst>
        <pc:spChg chg="mod">
          <ac:chgData name="Rivers, Amanda (DOA)" userId="b876c1be-798f-4d70-a99e-144275c88aa9" providerId="ADAL" clId="{F52C136E-70F4-4958-B16A-0A516CBEF620}" dt="2025-06-10T13:26:39.463" v="1316" actId="20577"/>
          <ac:spMkLst>
            <pc:docMk/>
            <pc:sldMk cId="0" sldId="259"/>
            <ac:spMk id="8" creationId="{00000000-0000-0000-0000-000000000000}"/>
          </ac:spMkLst>
        </pc:spChg>
      </pc:sldChg>
      <pc:sldChg chg="delSp modSp mod">
        <pc:chgData name="Rivers, Amanda (DOA)" userId="b876c1be-798f-4d70-a99e-144275c88aa9" providerId="ADAL" clId="{F52C136E-70F4-4958-B16A-0A516CBEF620}" dt="2025-06-10T12:50:38.813" v="751" actId="1076"/>
        <pc:sldMkLst>
          <pc:docMk/>
          <pc:sldMk cId="0" sldId="261"/>
        </pc:sldMkLst>
        <pc:spChg chg="del">
          <ac:chgData name="Rivers, Amanda (DOA)" userId="b876c1be-798f-4d70-a99e-144275c88aa9" providerId="ADAL" clId="{F52C136E-70F4-4958-B16A-0A516CBEF620}" dt="2025-06-10T12:50:29.512" v="750" actId="478"/>
          <ac:spMkLst>
            <pc:docMk/>
            <pc:sldMk cId="0" sldId="261"/>
            <ac:spMk id="8" creationId="{00000000-0000-0000-0000-000000000000}"/>
          </ac:spMkLst>
        </pc:spChg>
        <pc:grpChg chg="mod">
          <ac:chgData name="Rivers, Amanda (DOA)" userId="b876c1be-798f-4d70-a99e-144275c88aa9" providerId="ADAL" clId="{F52C136E-70F4-4958-B16A-0A516CBEF620}" dt="2025-06-10T12:50:38.813" v="751" actId="1076"/>
          <ac:grpSpMkLst>
            <pc:docMk/>
            <pc:sldMk cId="0" sldId="261"/>
            <ac:grpSpMk id="10" creationId="{00000000-0000-0000-0000-000000000000}"/>
          </ac:grpSpMkLst>
        </pc:grpChg>
      </pc:sldChg>
      <pc:sldChg chg="del">
        <pc:chgData name="Rivers, Amanda (DOA)" userId="b876c1be-798f-4d70-a99e-144275c88aa9" providerId="ADAL" clId="{F52C136E-70F4-4958-B16A-0A516CBEF620}" dt="2025-06-10T12:32:48.965" v="17" actId="2696"/>
        <pc:sldMkLst>
          <pc:docMk/>
          <pc:sldMk cId="0" sldId="262"/>
        </pc:sldMkLst>
      </pc:sldChg>
      <pc:sldChg chg="modSp mod">
        <pc:chgData name="Rivers, Amanda (DOA)" userId="b876c1be-798f-4d70-a99e-144275c88aa9" providerId="ADAL" clId="{F52C136E-70F4-4958-B16A-0A516CBEF620}" dt="2025-06-10T12:47:44.496" v="636" actId="20577"/>
        <pc:sldMkLst>
          <pc:docMk/>
          <pc:sldMk cId="0" sldId="263"/>
        </pc:sldMkLst>
        <pc:spChg chg="mod">
          <ac:chgData name="Rivers, Amanda (DOA)" userId="b876c1be-798f-4d70-a99e-144275c88aa9" providerId="ADAL" clId="{F52C136E-70F4-4958-B16A-0A516CBEF620}" dt="2025-06-10T12:47:44.496" v="636" actId="20577"/>
          <ac:spMkLst>
            <pc:docMk/>
            <pc:sldMk cId="0" sldId="263"/>
            <ac:spMk id="10" creationId="{00000000-0000-0000-0000-000000000000}"/>
          </ac:spMkLst>
        </pc:spChg>
      </pc:sldChg>
      <pc:sldChg chg="modSp mod">
        <pc:chgData name="Rivers, Amanda (DOA)" userId="b876c1be-798f-4d70-a99e-144275c88aa9" providerId="ADAL" clId="{F52C136E-70F4-4958-B16A-0A516CBEF620}" dt="2025-06-10T12:51:22.910" v="789" actId="20577"/>
        <pc:sldMkLst>
          <pc:docMk/>
          <pc:sldMk cId="0" sldId="264"/>
        </pc:sldMkLst>
        <pc:spChg chg="mod">
          <ac:chgData name="Rivers, Amanda (DOA)" userId="b876c1be-798f-4d70-a99e-144275c88aa9" providerId="ADAL" clId="{F52C136E-70F4-4958-B16A-0A516CBEF620}" dt="2025-06-10T12:33:14.234" v="22" actId="20577"/>
          <ac:spMkLst>
            <pc:docMk/>
            <pc:sldMk cId="0" sldId="264"/>
            <ac:spMk id="7" creationId="{00000000-0000-0000-0000-000000000000}"/>
          </ac:spMkLst>
        </pc:spChg>
        <pc:spChg chg="mod">
          <ac:chgData name="Rivers, Amanda (DOA)" userId="b876c1be-798f-4d70-a99e-144275c88aa9" providerId="ADAL" clId="{F52C136E-70F4-4958-B16A-0A516CBEF620}" dt="2025-06-10T12:51:22.910" v="789" actId="20577"/>
          <ac:spMkLst>
            <pc:docMk/>
            <pc:sldMk cId="0" sldId="264"/>
            <ac:spMk id="8" creationId="{00000000-0000-0000-0000-000000000000}"/>
          </ac:spMkLst>
        </pc:spChg>
        <pc:spChg chg="mod">
          <ac:chgData name="Rivers, Amanda (DOA)" userId="b876c1be-798f-4d70-a99e-144275c88aa9" providerId="ADAL" clId="{F52C136E-70F4-4958-B16A-0A516CBEF620}" dt="2025-06-10T12:47:52.141" v="638" actId="20577"/>
          <ac:spMkLst>
            <pc:docMk/>
            <pc:sldMk cId="0" sldId="264"/>
            <ac:spMk id="9" creationId="{00000000-0000-0000-0000-000000000000}"/>
          </ac:spMkLst>
        </pc:spChg>
      </pc:sldChg>
      <pc:sldChg chg="delSp modSp mod">
        <pc:chgData name="Rivers, Amanda (DOA)" userId="b876c1be-798f-4d70-a99e-144275c88aa9" providerId="ADAL" clId="{F52C136E-70F4-4958-B16A-0A516CBEF620}" dt="2025-06-10T13:28:43.779" v="1322" actId="20577"/>
        <pc:sldMkLst>
          <pc:docMk/>
          <pc:sldMk cId="0" sldId="265"/>
        </pc:sldMkLst>
        <pc:spChg chg="mod">
          <ac:chgData name="Rivers, Amanda (DOA)" userId="b876c1be-798f-4d70-a99e-144275c88aa9" providerId="ADAL" clId="{F52C136E-70F4-4958-B16A-0A516CBEF620}" dt="2025-06-10T12:35:02.118" v="187" actId="1076"/>
          <ac:spMkLst>
            <pc:docMk/>
            <pc:sldMk cId="0" sldId="265"/>
            <ac:spMk id="5" creationId="{00000000-0000-0000-0000-000000000000}"/>
          </ac:spMkLst>
        </pc:spChg>
        <pc:spChg chg="mod">
          <ac:chgData name="Rivers, Amanda (DOA)" userId="b876c1be-798f-4d70-a99e-144275c88aa9" providerId="ADAL" clId="{F52C136E-70F4-4958-B16A-0A516CBEF620}" dt="2025-06-10T12:48:22.894" v="660" actId="20577"/>
          <ac:spMkLst>
            <pc:docMk/>
            <pc:sldMk cId="0" sldId="265"/>
            <ac:spMk id="11" creationId="{00000000-0000-0000-0000-000000000000}"/>
          </ac:spMkLst>
        </pc:spChg>
        <pc:spChg chg="del">
          <ac:chgData name="Rivers, Amanda (DOA)" userId="b876c1be-798f-4d70-a99e-144275c88aa9" providerId="ADAL" clId="{F52C136E-70F4-4958-B16A-0A516CBEF620}" dt="2025-06-10T12:35:54.941" v="190" actId="478"/>
          <ac:spMkLst>
            <pc:docMk/>
            <pc:sldMk cId="0" sldId="265"/>
            <ac:spMk id="13" creationId="{00000000-0000-0000-0000-000000000000}"/>
          </ac:spMkLst>
        </pc:spChg>
        <pc:spChg chg="mod">
          <ac:chgData name="Rivers, Amanda (DOA)" userId="b876c1be-798f-4d70-a99e-144275c88aa9" providerId="ADAL" clId="{F52C136E-70F4-4958-B16A-0A516CBEF620}" dt="2025-06-10T12:38:12.444" v="374" actId="403"/>
          <ac:spMkLst>
            <pc:docMk/>
            <pc:sldMk cId="0" sldId="265"/>
            <ac:spMk id="14" creationId="{00000000-0000-0000-0000-000000000000}"/>
          </ac:spMkLst>
        </pc:spChg>
        <pc:spChg chg="del">
          <ac:chgData name="Rivers, Amanda (DOA)" userId="b876c1be-798f-4d70-a99e-144275c88aa9" providerId="ADAL" clId="{F52C136E-70F4-4958-B16A-0A516CBEF620}" dt="2025-06-10T12:37:18.517" v="346" actId="478"/>
          <ac:spMkLst>
            <pc:docMk/>
            <pc:sldMk cId="0" sldId="265"/>
            <ac:spMk id="15" creationId="{00000000-0000-0000-0000-000000000000}"/>
          </ac:spMkLst>
        </pc:spChg>
        <pc:spChg chg="del">
          <ac:chgData name="Rivers, Amanda (DOA)" userId="b876c1be-798f-4d70-a99e-144275c88aa9" providerId="ADAL" clId="{F52C136E-70F4-4958-B16A-0A516CBEF620}" dt="2025-06-10T12:36:47.123" v="286" actId="478"/>
          <ac:spMkLst>
            <pc:docMk/>
            <pc:sldMk cId="0" sldId="265"/>
            <ac:spMk id="16" creationId="{00000000-0000-0000-0000-000000000000}"/>
          </ac:spMkLst>
        </pc:spChg>
        <pc:spChg chg="mod">
          <ac:chgData name="Rivers, Amanda (DOA)" userId="b876c1be-798f-4d70-a99e-144275c88aa9" providerId="ADAL" clId="{F52C136E-70F4-4958-B16A-0A516CBEF620}" dt="2025-06-10T13:28:43.779" v="1322" actId="20577"/>
          <ac:spMkLst>
            <pc:docMk/>
            <pc:sldMk cId="0" sldId="265"/>
            <ac:spMk id="17" creationId="{00000000-0000-0000-0000-000000000000}"/>
          </ac:spMkLst>
        </pc:spChg>
        <pc:grpChg chg="mod">
          <ac:chgData name="Rivers, Amanda (DOA)" userId="b876c1be-798f-4d70-a99e-144275c88aa9" providerId="ADAL" clId="{F52C136E-70F4-4958-B16A-0A516CBEF620}" dt="2025-06-10T12:48:54.914" v="744" actId="1076"/>
          <ac:grpSpMkLst>
            <pc:docMk/>
            <pc:sldMk cId="0" sldId="265"/>
            <ac:grpSpMk id="12" creationId="{00000000-0000-0000-0000-000000000000}"/>
          </ac:grpSpMkLst>
        </pc:grpChg>
      </pc:sldChg>
      <pc:sldChg chg="modSp mod">
        <pc:chgData name="Rivers, Amanda (DOA)" userId="b876c1be-798f-4d70-a99e-144275c88aa9" providerId="ADAL" clId="{F52C136E-70F4-4958-B16A-0A516CBEF620}" dt="2025-06-10T12:49:03.699" v="746" actId="20577"/>
        <pc:sldMkLst>
          <pc:docMk/>
          <pc:sldMk cId="0" sldId="266"/>
        </pc:sldMkLst>
        <pc:spChg chg="mod">
          <ac:chgData name="Rivers, Amanda (DOA)" userId="b876c1be-798f-4d70-a99e-144275c88aa9" providerId="ADAL" clId="{F52C136E-70F4-4958-B16A-0A516CBEF620}" dt="2025-06-10T12:39:08.041" v="403" actId="20577"/>
          <ac:spMkLst>
            <pc:docMk/>
            <pc:sldMk cId="0" sldId="266"/>
            <ac:spMk id="7" creationId="{00000000-0000-0000-0000-000000000000}"/>
          </ac:spMkLst>
        </pc:spChg>
        <pc:spChg chg="mod">
          <ac:chgData name="Rivers, Amanda (DOA)" userId="b876c1be-798f-4d70-a99e-144275c88aa9" providerId="ADAL" clId="{F52C136E-70F4-4958-B16A-0A516CBEF620}" dt="2025-06-10T12:38:28.367" v="385" actId="20577"/>
          <ac:spMkLst>
            <pc:docMk/>
            <pc:sldMk cId="0" sldId="266"/>
            <ac:spMk id="8" creationId="{00000000-0000-0000-0000-000000000000}"/>
          </ac:spMkLst>
        </pc:spChg>
        <pc:spChg chg="mod">
          <ac:chgData name="Rivers, Amanda (DOA)" userId="b876c1be-798f-4d70-a99e-144275c88aa9" providerId="ADAL" clId="{F52C136E-70F4-4958-B16A-0A516CBEF620}" dt="2025-06-10T12:39:14.847" v="421" actId="20577"/>
          <ac:spMkLst>
            <pc:docMk/>
            <pc:sldMk cId="0" sldId="266"/>
            <ac:spMk id="9" creationId="{00000000-0000-0000-0000-000000000000}"/>
          </ac:spMkLst>
        </pc:spChg>
        <pc:spChg chg="mod">
          <ac:chgData name="Rivers, Amanda (DOA)" userId="b876c1be-798f-4d70-a99e-144275c88aa9" providerId="ADAL" clId="{F52C136E-70F4-4958-B16A-0A516CBEF620}" dt="2025-06-10T12:39:19.125" v="422" actId="20577"/>
          <ac:spMkLst>
            <pc:docMk/>
            <pc:sldMk cId="0" sldId="266"/>
            <ac:spMk id="10" creationId="{00000000-0000-0000-0000-000000000000}"/>
          </ac:spMkLst>
        </pc:spChg>
        <pc:spChg chg="mod">
          <ac:chgData name="Rivers, Amanda (DOA)" userId="b876c1be-798f-4d70-a99e-144275c88aa9" providerId="ADAL" clId="{F52C136E-70F4-4958-B16A-0A516CBEF620}" dt="2025-06-10T12:49:03.699" v="746" actId="20577"/>
          <ac:spMkLst>
            <pc:docMk/>
            <pc:sldMk cId="0" sldId="266"/>
            <ac:spMk id="15" creationId="{00000000-0000-0000-0000-000000000000}"/>
          </ac:spMkLst>
        </pc:spChg>
        <pc:grpChg chg="mod">
          <ac:chgData name="Rivers, Amanda (DOA)" userId="b876c1be-798f-4d70-a99e-144275c88aa9" providerId="ADAL" clId="{F52C136E-70F4-4958-B16A-0A516CBEF620}" dt="2025-06-10T12:38:56.177" v="399" actId="1076"/>
          <ac:grpSpMkLst>
            <pc:docMk/>
            <pc:sldMk cId="0" sldId="266"/>
            <ac:grpSpMk id="6" creationId="{00000000-0000-0000-0000-000000000000}"/>
          </ac:grpSpMkLst>
        </pc:grpChg>
      </pc:sldChg>
      <pc:sldChg chg="delSp modSp mod">
        <pc:chgData name="Rivers, Amanda (DOA)" userId="b876c1be-798f-4d70-a99e-144275c88aa9" providerId="ADAL" clId="{F52C136E-70F4-4958-B16A-0A516CBEF620}" dt="2025-06-10T12:49:17.057" v="749" actId="20577"/>
        <pc:sldMkLst>
          <pc:docMk/>
          <pc:sldMk cId="0" sldId="267"/>
        </pc:sldMkLst>
        <pc:spChg chg="del">
          <ac:chgData name="Rivers, Amanda (DOA)" userId="b876c1be-798f-4d70-a99e-144275c88aa9" providerId="ADAL" clId="{F52C136E-70F4-4958-B16A-0A516CBEF620}" dt="2025-06-10T12:39:29.236" v="423" actId="478"/>
          <ac:spMkLst>
            <pc:docMk/>
            <pc:sldMk cId="0" sldId="267"/>
            <ac:spMk id="6" creationId="{00000000-0000-0000-0000-000000000000}"/>
          </ac:spMkLst>
        </pc:spChg>
        <pc:spChg chg="mod">
          <ac:chgData name="Rivers, Amanda (DOA)" userId="b876c1be-798f-4d70-a99e-144275c88aa9" providerId="ADAL" clId="{F52C136E-70F4-4958-B16A-0A516CBEF620}" dt="2025-06-10T12:42:12.638" v="499" actId="20578"/>
          <ac:spMkLst>
            <pc:docMk/>
            <pc:sldMk cId="0" sldId="267"/>
            <ac:spMk id="7" creationId="{00000000-0000-0000-0000-000000000000}"/>
          </ac:spMkLst>
        </pc:spChg>
        <pc:spChg chg="mod">
          <ac:chgData name="Rivers, Amanda (DOA)" userId="b876c1be-798f-4d70-a99e-144275c88aa9" providerId="ADAL" clId="{F52C136E-70F4-4958-B16A-0A516CBEF620}" dt="2025-06-10T12:49:09.127" v="748" actId="20577"/>
          <ac:spMkLst>
            <pc:docMk/>
            <pc:sldMk cId="0" sldId="267"/>
            <ac:spMk id="9" creationId="{00000000-0000-0000-0000-000000000000}"/>
          </ac:spMkLst>
        </pc:spChg>
        <pc:spChg chg="mod">
          <ac:chgData name="Rivers, Amanda (DOA)" userId="b876c1be-798f-4d70-a99e-144275c88aa9" providerId="ADAL" clId="{F52C136E-70F4-4958-B16A-0A516CBEF620}" dt="2025-06-10T12:49:17.057" v="749" actId="20577"/>
          <ac:spMkLst>
            <pc:docMk/>
            <pc:sldMk cId="0" sldId="267"/>
            <ac:spMk id="10" creationId="{00000000-0000-0000-0000-000000000000}"/>
          </ac:spMkLst>
        </pc:spChg>
        <pc:spChg chg="mod">
          <ac:chgData name="Rivers, Amanda (DOA)" userId="b876c1be-798f-4d70-a99e-144275c88aa9" providerId="ADAL" clId="{F52C136E-70F4-4958-B16A-0A516CBEF620}" dt="2025-06-10T12:39:35.500" v="424" actId="1076"/>
          <ac:spMkLst>
            <pc:docMk/>
            <pc:sldMk cId="0" sldId="267"/>
            <ac:spMk id="11" creationId="{00000000-0000-0000-0000-000000000000}"/>
          </ac:spMkLst>
        </pc:spChg>
      </pc:sldChg>
      <pc:sldChg chg="modSp mod">
        <pc:chgData name="Rivers, Amanda (DOA)" userId="b876c1be-798f-4d70-a99e-144275c88aa9" providerId="ADAL" clId="{F52C136E-70F4-4958-B16A-0A516CBEF620}" dt="2025-06-10T12:52:37.948" v="793" actId="20577"/>
        <pc:sldMkLst>
          <pc:docMk/>
          <pc:sldMk cId="0" sldId="270"/>
        </pc:sldMkLst>
        <pc:spChg chg="mod">
          <ac:chgData name="Rivers, Amanda (DOA)" userId="b876c1be-798f-4d70-a99e-144275c88aa9" providerId="ADAL" clId="{F52C136E-70F4-4958-B16A-0A516CBEF620}" dt="2025-06-10T12:52:37.948" v="793" actId="20577"/>
          <ac:spMkLst>
            <pc:docMk/>
            <pc:sldMk cId="0" sldId="270"/>
            <ac:spMk id="11" creationId="{00000000-0000-0000-0000-000000000000}"/>
          </ac:spMkLst>
        </pc:spChg>
      </pc:sldChg>
      <pc:sldChg chg="modSp mod">
        <pc:chgData name="Rivers, Amanda (DOA)" userId="b876c1be-798f-4d70-a99e-144275c88aa9" providerId="ADAL" clId="{F52C136E-70F4-4958-B16A-0A516CBEF620}" dt="2025-06-10T12:52:43.158" v="795" actId="20577"/>
        <pc:sldMkLst>
          <pc:docMk/>
          <pc:sldMk cId="0" sldId="271"/>
        </pc:sldMkLst>
        <pc:spChg chg="mod">
          <ac:chgData name="Rivers, Amanda (DOA)" userId="b876c1be-798f-4d70-a99e-144275c88aa9" providerId="ADAL" clId="{F52C136E-70F4-4958-B16A-0A516CBEF620}" dt="2025-06-10T12:43:20.290" v="503" actId="20577"/>
          <ac:spMkLst>
            <pc:docMk/>
            <pc:sldMk cId="0" sldId="271"/>
            <ac:spMk id="8" creationId="{00000000-0000-0000-0000-000000000000}"/>
          </ac:spMkLst>
        </pc:spChg>
        <pc:spChg chg="mod">
          <ac:chgData name="Rivers, Amanda (DOA)" userId="b876c1be-798f-4d70-a99e-144275c88aa9" providerId="ADAL" clId="{F52C136E-70F4-4958-B16A-0A516CBEF620}" dt="2025-06-10T12:52:43.158" v="795" actId="20577"/>
          <ac:spMkLst>
            <pc:docMk/>
            <pc:sldMk cId="0" sldId="271"/>
            <ac:spMk id="10" creationId="{00000000-0000-0000-0000-000000000000}"/>
          </ac:spMkLst>
        </pc:spChg>
      </pc:sldChg>
      <pc:sldChg chg="modSp mod">
        <pc:chgData name="Rivers, Amanda (DOA)" userId="b876c1be-798f-4d70-a99e-144275c88aa9" providerId="ADAL" clId="{F52C136E-70F4-4958-B16A-0A516CBEF620}" dt="2025-06-10T12:52:47.536" v="797" actId="20577"/>
        <pc:sldMkLst>
          <pc:docMk/>
          <pc:sldMk cId="0" sldId="272"/>
        </pc:sldMkLst>
        <pc:spChg chg="mod">
          <ac:chgData name="Rivers, Amanda (DOA)" userId="b876c1be-798f-4d70-a99e-144275c88aa9" providerId="ADAL" clId="{F52C136E-70F4-4958-B16A-0A516CBEF620}" dt="2025-06-10T12:52:47.536" v="797" actId="20577"/>
          <ac:spMkLst>
            <pc:docMk/>
            <pc:sldMk cId="0" sldId="272"/>
            <ac:spMk id="13" creationId="{00000000-0000-0000-0000-000000000000}"/>
          </ac:spMkLst>
        </pc:spChg>
      </pc:sldChg>
      <pc:sldChg chg="modSp mod">
        <pc:chgData name="Rivers, Amanda (DOA)" userId="b876c1be-798f-4d70-a99e-144275c88aa9" providerId="ADAL" clId="{F52C136E-70F4-4958-B16A-0A516CBEF620}" dt="2025-06-10T12:52:53.344" v="799" actId="20577"/>
        <pc:sldMkLst>
          <pc:docMk/>
          <pc:sldMk cId="0" sldId="273"/>
        </pc:sldMkLst>
        <pc:spChg chg="mod">
          <ac:chgData name="Rivers, Amanda (DOA)" userId="b876c1be-798f-4d70-a99e-144275c88aa9" providerId="ADAL" clId="{F52C136E-70F4-4958-B16A-0A516CBEF620}" dt="2025-06-10T12:43:39.436" v="504" actId="20577"/>
          <ac:spMkLst>
            <pc:docMk/>
            <pc:sldMk cId="0" sldId="273"/>
            <ac:spMk id="6" creationId="{00000000-0000-0000-0000-000000000000}"/>
          </ac:spMkLst>
        </pc:spChg>
        <pc:spChg chg="mod">
          <ac:chgData name="Rivers, Amanda (DOA)" userId="b876c1be-798f-4d70-a99e-144275c88aa9" providerId="ADAL" clId="{F52C136E-70F4-4958-B16A-0A516CBEF620}" dt="2025-06-10T12:52:53.344" v="799" actId="20577"/>
          <ac:spMkLst>
            <pc:docMk/>
            <pc:sldMk cId="0" sldId="273"/>
            <ac:spMk id="12" creationId="{00000000-0000-0000-0000-000000000000}"/>
          </ac:spMkLst>
        </pc:spChg>
        <pc:graphicFrameChg chg="modGraphic">
          <ac:chgData name="Rivers, Amanda (DOA)" userId="b876c1be-798f-4d70-a99e-144275c88aa9" providerId="ADAL" clId="{F52C136E-70F4-4958-B16A-0A516CBEF620}" dt="2025-06-10T12:43:51.675" v="509" actId="20577"/>
          <ac:graphicFrameMkLst>
            <pc:docMk/>
            <pc:sldMk cId="0" sldId="273"/>
            <ac:graphicFrameMk id="5" creationId="{00000000-0000-0000-0000-000000000000}"/>
          </ac:graphicFrameMkLst>
        </pc:graphicFrameChg>
      </pc:sldChg>
      <pc:sldChg chg="modSp mod">
        <pc:chgData name="Rivers, Amanda (DOA)" userId="b876c1be-798f-4d70-a99e-144275c88aa9" providerId="ADAL" clId="{F52C136E-70F4-4958-B16A-0A516CBEF620}" dt="2025-06-10T12:52:59.189" v="801" actId="20577"/>
        <pc:sldMkLst>
          <pc:docMk/>
          <pc:sldMk cId="0" sldId="274"/>
        </pc:sldMkLst>
        <pc:spChg chg="mod">
          <ac:chgData name="Rivers, Amanda (DOA)" userId="b876c1be-798f-4d70-a99e-144275c88aa9" providerId="ADAL" clId="{F52C136E-70F4-4958-B16A-0A516CBEF620}" dt="2025-06-10T12:44:14.409" v="514" actId="20577"/>
          <ac:spMkLst>
            <pc:docMk/>
            <pc:sldMk cId="0" sldId="274"/>
            <ac:spMk id="12" creationId="{00000000-0000-0000-0000-000000000000}"/>
          </ac:spMkLst>
        </pc:spChg>
        <pc:spChg chg="mod">
          <ac:chgData name="Rivers, Amanda (DOA)" userId="b876c1be-798f-4d70-a99e-144275c88aa9" providerId="ADAL" clId="{F52C136E-70F4-4958-B16A-0A516CBEF620}" dt="2025-06-10T12:52:59.189" v="801" actId="20577"/>
          <ac:spMkLst>
            <pc:docMk/>
            <pc:sldMk cId="0" sldId="274"/>
            <ac:spMk id="15" creationId="{00000000-0000-0000-0000-000000000000}"/>
          </ac:spMkLst>
        </pc:spChg>
        <pc:graphicFrameChg chg="modGraphic">
          <ac:chgData name="Rivers, Amanda (DOA)" userId="b876c1be-798f-4d70-a99e-144275c88aa9" providerId="ADAL" clId="{F52C136E-70F4-4958-B16A-0A516CBEF620}" dt="2025-06-10T12:44:20.703" v="515" actId="20577"/>
          <ac:graphicFrameMkLst>
            <pc:docMk/>
            <pc:sldMk cId="0" sldId="274"/>
            <ac:graphicFrameMk id="5" creationId="{00000000-0000-0000-0000-000000000000}"/>
          </ac:graphicFrameMkLst>
        </pc:graphicFrameChg>
      </pc:sldChg>
      <pc:sldChg chg="modSp mod">
        <pc:chgData name="Rivers, Amanda (DOA)" userId="b876c1be-798f-4d70-a99e-144275c88aa9" providerId="ADAL" clId="{F52C136E-70F4-4958-B16A-0A516CBEF620}" dt="2025-06-10T13:31:23.927" v="1371" actId="20577"/>
        <pc:sldMkLst>
          <pc:docMk/>
          <pc:sldMk cId="0" sldId="275"/>
        </pc:sldMkLst>
        <pc:spChg chg="mod">
          <ac:chgData name="Rivers, Amanda (DOA)" userId="b876c1be-798f-4d70-a99e-144275c88aa9" providerId="ADAL" clId="{F52C136E-70F4-4958-B16A-0A516CBEF620}" dt="2025-06-10T13:31:23.927" v="1371" actId="20577"/>
          <ac:spMkLst>
            <pc:docMk/>
            <pc:sldMk cId="0" sldId="275"/>
            <ac:spMk id="6" creationId="{00000000-0000-0000-0000-000000000000}"/>
          </ac:spMkLst>
        </pc:spChg>
        <pc:spChg chg="mod">
          <ac:chgData name="Rivers, Amanda (DOA)" userId="b876c1be-798f-4d70-a99e-144275c88aa9" providerId="ADAL" clId="{F52C136E-70F4-4958-B16A-0A516CBEF620}" dt="2025-06-10T13:30:47.545" v="1370" actId="1076"/>
          <ac:spMkLst>
            <pc:docMk/>
            <pc:sldMk cId="0" sldId="275"/>
            <ac:spMk id="7" creationId="{00000000-0000-0000-0000-000000000000}"/>
          </ac:spMkLst>
        </pc:spChg>
        <pc:spChg chg="mod">
          <ac:chgData name="Rivers, Amanda (DOA)" userId="b876c1be-798f-4d70-a99e-144275c88aa9" providerId="ADAL" clId="{F52C136E-70F4-4958-B16A-0A516CBEF620}" dt="2025-06-10T12:53:06.197" v="805" actId="20577"/>
          <ac:spMkLst>
            <pc:docMk/>
            <pc:sldMk cId="0" sldId="275"/>
            <ac:spMk id="8" creationId="{00000000-0000-0000-0000-000000000000}"/>
          </ac:spMkLst>
        </pc:spChg>
      </pc:sldChg>
      <pc:sldChg chg="delSp modSp mod">
        <pc:chgData name="Rivers, Amanda (DOA)" userId="b876c1be-798f-4d70-a99e-144275c88aa9" providerId="ADAL" clId="{F52C136E-70F4-4958-B16A-0A516CBEF620}" dt="2025-06-10T12:53:34.868" v="821" actId="20577"/>
        <pc:sldMkLst>
          <pc:docMk/>
          <pc:sldMk cId="0" sldId="276"/>
        </pc:sldMkLst>
        <pc:spChg chg="del">
          <ac:chgData name="Rivers, Amanda (DOA)" userId="b876c1be-798f-4d70-a99e-144275c88aa9" providerId="ADAL" clId="{F52C136E-70F4-4958-B16A-0A516CBEF620}" dt="2025-06-10T12:46:40.919" v="625" actId="478"/>
          <ac:spMkLst>
            <pc:docMk/>
            <pc:sldMk cId="0" sldId="276"/>
            <ac:spMk id="8" creationId="{00000000-0000-0000-0000-000000000000}"/>
          </ac:spMkLst>
        </pc:spChg>
        <pc:spChg chg="mod">
          <ac:chgData name="Rivers, Amanda (DOA)" userId="b876c1be-798f-4d70-a99e-144275c88aa9" providerId="ADAL" clId="{F52C136E-70F4-4958-B16A-0A516CBEF620}" dt="2025-06-10T12:53:34.868" v="821" actId="20577"/>
          <ac:spMkLst>
            <pc:docMk/>
            <pc:sldMk cId="0" sldId="276"/>
            <ac:spMk id="9" creationId="{00000000-0000-0000-0000-000000000000}"/>
          </ac:spMkLst>
        </pc:spChg>
        <pc:spChg chg="mod">
          <ac:chgData name="Rivers, Amanda (DOA)" userId="b876c1be-798f-4d70-a99e-144275c88aa9" providerId="ADAL" clId="{F52C136E-70F4-4958-B16A-0A516CBEF620}" dt="2025-06-10T12:46:52.054" v="628" actId="20577"/>
          <ac:spMkLst>
            <pc:docMk/>
            <pc:sldMk cId="0" sldId="276"/>
            <ac:spMk id="10" creationId="{00000000-0000-0000-0000-000000000000}"/>
          </ac:spMkLst>
        </pc:spChg>
        <pc:spChg chg="mod">
          <ac:chgData name="Rivers, Amanda (DOA)" userId="b876c1be-798f-4d70-a99e-144275c88aa9" providerId="ADAL" clId="{F52C136E-70F4-4958-B16A-0A516CBEF620}" dt="2025-06-10T12:46:45.665" v="626" actId="1076"/>
          <ac:spMkLst>
            <pc:docMk/>
            <pc:sldMk cId="0" sldId="276"/>
            <ac:spMk id="11" creationId="{00000000-0000-0000-0000-000000000000}"/>
          </ac:spMkLst>
        </pc:spChg>
      </pc:sldChg>
      <pc:sldChg chg="modSp mod">
        <pc:chgData name="Rivers, Amanda (DOA)" userId="b876c1be-798f-4d70-a99e-144275c88aa9" providerId="ADAL" clId="{F52C136E-70F4-4958-B16A-0A516CBEF620}" dt="2025-06-10T12:54:06.734" v="824" actId="1076"/>
        <pc:sldMkLst>
          <pc:docMk/>
          <pc:sldMk cId="0" sldId="277"/>
        </pc:sldMkLst>
        <pc:spChg chg="mod">
          <ac:chgData name="Rivers, Amanda (DOA)" userId="b876c1be-798f-4d70-a99e-144275c88aa9" providerId="ADAL" clId="{F52C136E-70F4-4958-B16A-0A516CBEF620}" dt="2025-06-10T12:54:06.734" v="824" actId="1076"/>
          <ac:spMkLst>
            <pc:docMk/>
            <pc:sldMk cId="0" sldId="277"/>
            <ac:spMk id="8" creationId="{00000000-0000-0000-0000-000000000000}"/>
          </ac:spMkLst>
        </pc:spChg>
        <pc:spChg chg="mod">
          <ac:chgData name="Rivers, Amanda (DOA)" userId="b876c1be-798f-4d70-a99e-144275c88aa9" providerId="ADAL" clId="{F52C136E-70F4-4958-B16A-0A516CBEF620}" dt="2025-06-10T12:53:59.505" v="823" actId="20577"/>
          <ac:spMkLst>
            <pc:docMk/>
            <pc:sldMk cId="0" sldId="277"/>
            <ac:spMk id="9" creationId="{00000000-0000-0000-0000-000000000000}"/>
          </ac:spMkLst>
        </pc:spChg>
      </pc:sldChg>
      <pc:sldChg chg="modSp mod">
        <pc:chgData name="Rivers, Amanda (DOA)" userId="b876c1be-798f-4d70-a99e-144275c88aa9" providerId="ADAL" clId="{F52C136E-70F4-4958-B16A-0A516CBEF620}" dt="2025-06-10T12:54:23.548" v="827" actId="20577"/>
        <pc:sldMkLst>
          <pc:docMk/>
          <pc:sldMk cId="0" sldId="278"/>
        </pc:sldMkLst>
        <pc:spChg chg="mod">
          <ac:chgData name="Rivers, Amanda (DOA)" userId="b876c1be-798f-4d70-a99e-144275c88aa9" providerId="ADAL" clId="{F52C136E-70F4-4958-B16A-0A516CBEF620}" dt="2025-06-10T12:54:11.075" v="825" actId="20577"/>
          <ac:spMkLst>
            <pc:docMk/>
            <pc:sldMk cId="0" sldId="278"/>
            <ac:spMk id="6" creationId="{00000000-0000-0000-0000-000000000000}"/>
          </ac:spMkLst>
        </pc:spChg>
        <pc:spChg chg="mod">
          <ac:chgData name="Rivers, Amanda (DOA)" userId="b876c1be-798f-4d70-a99e-144275c88aa9" providerId="ADAL" clId="{F52C136E-70F4-4958-B16A-0A516CBEF620}" dt="2025-06-10T12:54:23.548" v="827" actId="20577"/>
          <ac:spMkLst>
            <pc:docMk/>
            <pc:sldMk cId="0" sldId="278"/>
            <ac:spMk id="8" creationId="{00000000-0000-0000-0000-000000000000}"/>
          </ac:spMkLst>
        </pc:spChg>
      </pc:sldChg>
      <pc:sldChg chg="modSp mod">
        <pc:chgData name="Rivers, Amanda (DOA)" userId="b876c1be-798f-4d70-a99e-144275c88aa9" providerId="ADAL" clId="{F52C136E-70F4-4958-B16A-0A516CBEF620}" dt="2025-06-10T13:33:10.428" v="1403" actId="20577"/>
        <pc:sldMkLst>
          <pc:docMk/>
          <pc:sldMk cId="0" sldId="279"/>
        </pc:sldMkLst>
        <pc:spChg chg="mod">
          <ac:chgData name="Rivers, Amanda (DOA)" userId="b876c1be-798f-4d70-a99e-144275c88aa9" providerId="ADAL" clId="{F52C136E-70F4-4958-B16A-0A516CBEF620}" dt="2025-06-10T13:33:10.428" v="1403" actId="20577"/>
          <ac:spMkLst>
            <pc:docMk/>
            <pc:sldMk cId="0" sldId="279"/>
            <ac:spMk id="7" creationId="{00000000-0000-0000-0000-000000000000}"/>
          </ac:spMkLst>
        </pc:spChg>
        <pc:spChg chg="mod">
          <ac:chgData name="Rivers, Amanda (DOA)" userId="b876c1be-798f-4d70-a99e-144275c88aa9" providerId="ADAL" clId="{F52C136E-70F4-4958-B16A-0A516CBEF620}" dt="2025-06-10T12:54:33.332" v="829" actId="20577"/>
          <ac:spMkLst>
            <pc:docMk/>
            <pc:sldMk cId="0" sldId="279"/>
            <ac:spMk id="8" creationId="{00000000-0000-0000-0000-000000000000}"/>
          </ac:spMkLst>
        </pc:spChg>
      </pc:sldChg>
      <pc:sldChg chg="modSp mod">
        <pc:chgData name="Rivers, Amanda (DOA)" userId="b876c1be-798f-4d70-a99e-144275c88aa9" providerId="ADAL" clId="{F52C136E-70F4-4958-B16A-0A516CBEF620}" dt="2025-06-10T13:00:15.835" v="991" actId="5793"/>
        <pc:sldMkLst>
          <pc:docMk/>
          <pc:sldMk cId="0" sldId="280"/>
        </pc:sldMkLst>
        <pc:spChg chg="mod">
          <ac:chgData name="Rivers, Amanda (DOA)" userId="b876c1be-798f-4d70-a99e-144275c88aa9" providerId="ADAL" clId="{F52C136E-70F4-4958-B16A-0A516CBEF620}" dt="2025-06-10T12:54:39.423" v="831" actId="20577"/>
          <ac:spMkLst>
            <pc:docMk/>
            <pc:sldMk cId="0" sldId="280"/>
            <ac:spMk id="8" creationId="{00000000-0000-0000-0000-000000000000}"/>
          </ac:spMkLst>
        </pc:spChg>
        <pc:spChg chg="mod">
          <ac:chgData name="Rivers, Amanda (DOA)" userId="b876c1be-798f-4d70-a99e-144275c88aa9" providerId="ADAL" clId="{F52C136E-70F4-4958-B16A-0A516CBEF620}" dt="2025-06-10T13:00:15.835" v="991" actId="5793"/>
          <ac:spMkLst>
            <pc:docMk/>
            <pc:sldMk cId="0" sldId="280"/>
            <ac:spMk id="9" creationId="{00000000-0000-0000-0000-000000000000}"/>
          </ac:spMkLst>
        </pc:spChg>
        <pc:spChg chg="mod">
          <ac:chgData name="Rivers, Amanda (DOA)" userId="b876c1be-798f-4d70-a99e-144275c88aa9" providerId="ADAL" clId="{F52C136E-70F4-4958-B16A-0A516CBEF620}" dt="2025-06-10T12:54:56.238" v="842" actId="20577"/>
          <ac:spMkLst>
            <pc:docMk/>
            <pc:sldMk cId="0" sldId="280"/>
            <ac:spMk id="10" creationId="{00000000-0000-0000-0000-000000000000}"/>
          </ac:spMkLst>
        </pc:spChg>
      </pc:sldChg>
      <pc:sldChg chg="del">
        <pc:chgData name="Rivers, Amanda (DOA)" userId="b876c1be-798f-4d70-a99e-144275c88aa9" providerId="ADAL" clId="{F52C136E-70F4-4958-B16A-0A516CBEF620}" dt="2025-06-10T13:00:39.467" v="992" actId="2696"/>
        <pc:sldMkLst>
          <pc:docMk/>
          <pc:sldMk cId="0" sldId="281"/>
        </pc:sldMkLst>
      </pc:sldChg>
      <pc:sldChg chg="modSp mod">
        <pc:chgData name="Rivers, Amanda (DOA)" userId="b876c1be-798f-4d70-a99e-144275c88aa9" providerId="ADAL" clId="{F52C136E-70F4-4958-B16A-0A516CBEF620}" dt="2025-06-10T13:01:36.518" v="1047" actId="20577"/>
        <pc:sldMkLst>
          <pc:docMk/>
          <pc:sldMk cId="0" sldId="282"/>
        </pc:sldMkLst>
        <pc:spChg chg="mod">
          <ac:chgData name="Rivers, Amanda (DOA)" userId="b876c1be-798f-4d70-a99e-144275c88aa9" providerId="ADAL" clId="{F52C136E-70F4-4958-B16A-0A516CBEF620}" dt="2025-06-10T13:01:36.518" v="1047" actId="20577"/>
          <ac:spMkLst>
            <pc:docMk/>
            <pc:sldMk cId="0" sldId="282"/>
            <ac:spMk id="6" creationId="{00000000-0000-0000-0000-000000000000}"/>
          </ac:spMkLst>
        </pc:spChg>
        <pc:spChg chg="mod">
          <ac:chgData name="Rivers, Amanda (DOA)" userId="b876c1be-798f-4d70-a99e-144275c88aa9" providerId="ADAL" clId="{F52C136E-70F4-4958-B16A-0A516CBEF620}" dt="2025-06-10T13:00:45.948" v="994" actId="20577"/>
          <ac:spMkLst>
            <pc:docMk/>
            <pc:sldMk cId="0" sldId="282"/>
            <ac:spMk id="8" creationId="{00000000-0000-0000-0000-000000000000}"/>
          </ac:spMkLst>
        </pc:spChg>
        <pc:spChg chg="mod">
          <ac:chgData name="Rivers, Amanda (DOA)" userId="b876c1be-798f-4d70-a99e-144275c88aa9" providerId="ADAL" clId="{F52C136E-70F4-4958-B16A-0A516CBEF620}" dt="2025-06-10T13:01:18.409" v="1013" actId="20577"/>
          <ac:spMkLst>
            <pc:docMk/>
            <pc:sldMk cId="0" sldId="282"/>
            <ac:spMk id="9" creationId="{00000000-0000-0000-0000-000000000000}"/>
          </ac:spMkLst>
        </pc:spChg>
      </pc:sldChg>
      <pc:sldChg chg="modSp mod">
        <pc:chgData name="Rivers, Amanda (DOA)" userId="b876c1be-798f-4d70-a99e-144275c88aa9" providerId="ADAL" clId="{F52C136E-70F4-4958-B16A-0A516CBEF620}" dt="2025-06-10T13:02:21.628" v="1061" actId="20577"/>
        <pc:sldMkLst>
          <pc:docMk/>
          <pc:sldMk cId="0" sldId="283"/>
        </pc:sldMkLst>
        <pc:spChg chg="mod">
          <ac:chgData name="Rivers, Amanda (DOA)" userId="b876c1be-798f-4d70-a99e-144275c88aa9" providerId="ADAL" clId="{F52C136E-70F4-4958-B16A-0A516CBEF620}" dt="2025-06-10T13:02:21.628" v="1061" actId="20577"/>
          <ac:spMkLst>
            <pc:docMk/>
            <pc:sldMk cId="0" sldId="283"/>
            <ac:spMk id="6" creationId="{00000000-0000-0000-0000-000000000000}"/>
          </ac:spMkLst>
        </pc:spChg>
        <pc:spChg chg="mod">
          <ac:chgData name="Rivers, Amanda (DOA)" userId="b876c1be-798f-4d70-a99e-144275c88aa9" providerId="ADAL" clId="{F52C136E-70F4-4958-B16A-0A516CBEF620}" dt="2025-06-10T13:01:52.985" v="1049" actId="20577"/>
          <ac:spMkLst>
            <pc:docMk/>
            <pc:sldMk cId="0" sldId="283"/>
            <ac:spMk id="8" creationId="{00000000-0000-0000-0000-000000000000}"/>
          </ac:spMkLst>
        </pc:spChg>
      </pc:sldChg>
      <pc:sldChg chg="modSp del mod">
        <pc:chgData name="Rivers, Amanda (DOA)" userId="b876c1be-798f-4d70-a99e-144275c88aa9" providerId="ADAL" clId="{F52C136E-70F4-4958-B16A-0A516CBEF620}" dt="2025-06-10T13:04:08.313" v="1078" actId="2696"/>
        <pc:sldMkLst>
          <pc:docMk/>
          <pc:sldMk cId="0" sldId="284"/>
        </pc:sldMkLst>
        <pc:spChg chg="mod">
          <ac:chgData name="Rivers, Amanda (DOA)" userId="b876c1be-798f-4d70-a99e-144275c88aa9" providerId="ADAL" clId="{F52C136E-70F4-4958-B16A-0A516CBEF620}" dt="2025-06-10T13:03:03.459" v="1073" actId="20577"/>
          <ac:spMkLst>
            <pc:docMk/>
            <pc:sldMk cId="0" sldId="284"/>
            <ac:spMk id="6" creationId="{00000000-0000-0000-0000-000000000000}"/>
          </ac:spMkLst>
        </pc:spChg>
        <pc:spChg chg="mod">
          <ac:chgData name="Rivers, Amanda (DOA)" userId="b876c1be-798f-4d70-a99e-144275c88aa9" providerId="ADAL" clId="{F52C136E-70F4-4958-B16A-0A516CBEF620}" dt="2025-06-10T13:02:38.658" v="1063" actId="20577"/>
          <ac:spMkLst>
            <pc:docMk/>
            <pc:sldMk cId="0" sldId="284"/>
            <ac:spMk id="9" creationId="{00000000-0000-0000-0000-000000000000}"/>
          </ac:spMkLst>
        </pc:spChg>
      </pc:sldChg>
      <pc:sldChg chg="modSp mod">
        <pc:chgData name="Rivers, Amanda (DOA)" userId="b876c1be-798f-4d70-a99e-144275c88aa9" providerId="ADAL" clId="{F52C136E-70F4-4958-B16A-0A516CBEF620}" dt="2025-06-10T13:05:06.095" v="1141" actId="1076"/>
        <pc:sldMkLst>
          <pc:docMk/>
          <pc:sldMk cId="0" sldId="285"/>
        </pc:sldMkLst>
        <pc:spChg chg="mod">
          <ac:chgData name="Rivers, Amanda (DOA)" userId="b876c1be-798f-4d70-a99e-144275c88aa9" providerId="ADAL" clId="{F52C136E-70F4-4958-B16A-0A516CBEF620}" dt="2025-06-10T13:05:06.095" v="1141" actId="1076"/>
          <ac:spMkLst>
            <pc:docMk/>
            <pc:sldMk cId="0" sldId="285"/>
            <ac:spMk id="3" creationId="{00000000-0000-0000-0000-000000000000}"/>
          </ac:spMkLst>
        </pc:spChg>
        <pc:spChg chg="mod">
          <ac:chgData name="Rivers, Amanda (DOA)" userId="b876c1be-798f-4d70-a99e-144275c88aa9" providerId="ADAL" clId="{F52C136E-70F4-4958-B16A-0A516CBEF620}" dt="2025-06-10T13:04:15.627" v="1080" actId="20577"/>
          <ac:spMkLst>
            <pc:docMk/>
            <pc:sldMk cId="0" sldId="285"/>
            <ac:spMk id="38" creationId="{00000000-0000-0000-0000-000000000000}"/>
          </ac:spMkLst>
        </pc:spChg>
      </pc:sldChg>
      <pc:sldChg chg="addSp delSp modSp mod">
        <pc:chgData name="Rivers, Amanda (DOA)" userId="b876c1be-798f-4d70-a99e-144275c88aa9" providerId="ADAL" clId="{F52C136E-70F4-4958-B16A-0A516CBEF620}" dt="2025-06-10T13:06:27.937" v="1146" actId="20577"/>
        <pc:sldMkLst>
          <pc:docMk/>
          <pc:sldMk cId="0" sldId="286"/>
        </pc:sldMkLst>
        <pc:spChg chg="add del mod">
          <ac:chgData name="Rivers, Amanda (DOA)" userId="b876c1be-798f-4d70-a99e-144275c88aa9" providerId="ADAL" clId="{F52C136E-70F4-4958-B16A-0A516CBEF620}" dt="2025-06-10T13:06:27.937" v="1146" actId="20577"/>
          <ac:spMkLst>
            <pc:docMk/>
            <pc:sldMk cId="0" sldId="286"/>
            <ac:spMk id="33" creationId="{00000000-0000-0000-0000-000000000000}"/>
          </ac:spMkLst>
        </pc:spChg>
      </pc:sldChg>
      <pc:sldChg chg="modSp del mod">
        <pc:chgData name="Rivers, Amanda (DOA)" userId="b876c1be-798f-4d70-a99e-144275c88aa9" providerId="ADAL" clId="{F52C136E-70F4-4958-B16A-0A516CBEF620}" dt="2025-06-10T13:06:55.502" v="1152" actId="2696"/>
        <pc:sldMkLst>
          <pc:docMk/>
          <pc:sldMk cId="0" sldId="287"/>
        </pc:sldMkLst>
        <pc:spChg chg="mod">
          <ac:chgData name="Rivers, Amanda (DOA)" userId="b876c1be-798f-4d70-a99e-144275c88aa9" providerId="ADAL" clId="{F52C136E-70F4-4958-B16A-0A516CBEF620}" dt="2025-06-10T13:06:46.574" v="1151" actId="20577"/>
          <ac:spMkLst>
            <pc:docMk/>
            <pc:sldMk cId="0" sldId="287"/>
            <ac:spMk id="2" creationId="{00000000-0000-0000-0000-000000000000}"/>
          </ac:spMkLst>
        </pc:spChg>
      </pc:sldChg>
      <pc:sldChg chg="del">
        <pc:chgData name="Rivers, Amanda (DOA)" userId="b876c1be-798f-4d70-a99e-144275c88aa9" providerId="ADAL" clId="{F52C136E-70F4-4958-B16A-0A516CBEF620}" dt="2025-06-10T13:07:06.245" v="1153" actId="2696"/>
        <pc:sldMkLst>
          <pc:docMk/>
          <pc:sldMk cId="0" sldId="288"/>
        </pc:sldMkLst>
      </pc:sldChg>
      <pc:sldChg chg="modSp mod">
        <pc:chgData name="Rivers, Amanda (DOA)" userId="b876c1be-798f-4d70-a99e-144275c88aa9" providerId="ADAL" clId="{F52C136E-70F4-4958-B16A-0A516CBEF620}" dt="2025-06-10T13:07:56.115" v="1157" actId="20577"/>
        <pc:sldMkLst>
          <pc:docMk/>
          <pc:sldMk cId="0" sldId="291"/>
        </pc:sldMkLst>
        <pc:spChg chg="mod">
          <ac:chgData name="Rivers, Amanda (DOA)" userId="b876c1be-798f-4d70-a99e-144275c88aa9" providerId="ADAL" clId="{F52C136E-70F4-4958-B16A-0A516CBEF620}" dt="2025-06-10T13:07:56.115" v="1157" actId="20577"/>
          <ac:spMkLst>
            <pc:docMk/>
            <pc:sldMk cId="0" sldId="291"/>
            <ac:spMk id="11" creationId="{00000000-0000-0000-0000-000000000000}"/>
          </ac:spMkLst>
        </pc:spChg>
        <pc:spChg chg="mod">
          <ac:chgData name="Rivers, Amanda (DOA)" userId="b876c1be-798f-4d70-a99e-144275c88aa9" providerId="ADAL" clId="{F52C136E-70F4-4958-B16A-0A516CBEF620}" dt="2025-06-10T13:07:47.841" v="1155" actId="20577"/>
          <ac:spMkLst>
            <pc:docMk/>
            <pc:sldMk cId="0" sldId="291"/>
            <ac:spMk id="12" creationId="{00000000-0000-0000-0000-000000000000}"/>
          </ac:spMkLst>
        </pc:spChg>
      </pc:sldChg>
      <pc:sldChg chg="modSp mod">
        <pc:chgData name="Rivers, Amanda (DOA)" userId="b876c1be-798f-4d70-a99e-144275c88aa9" providerId="ADAL" clId="{F52C136E-70F4-4958-B16A-0A516CBEF620}" dt="2025-06-10T13:35:35.535" v="1447" actId="20577"/>
        <pc:sldMkLst>
          <pc:docMk/>
          <pc:sldMk cId="0" sldId="292"/>
        </pc:sldMkLst>
        <pc:spChg chg="mod">
          <ac:chgData name="Rivers, Amanda (DOA)" userId="b876c1be-798f-4d70-a99e-144275c88aa9" providerId="ADAL" clId="{F52C136E-70F4-4958-B16A-0A516CBEF620}" dt="2025-06-10T13:35:35.535" v="1447" actId="20577"/>
          <ac:spMkLst>
            <pc:docMk/>
            <pc:sldMk cId="0" sldId="292"/>
            <ac:spMk id="7" creationId="{00000000-0000-0000-0000-000000000000}"/>
          </ac:spMkLst>
        </pc:spChg>
        <pc:spChg chg="mod">
          <ac:chgData name="Rivers, Amanda (DOA)" userId="b876c1be-798f-4d70-a99e-144275c88aa9" providerId="ADAL" clId="{F52C136E-70F4-4958-B16A-0A516CBEF620}" dt="2025-06-10T13:08:06.811" v="1160" actId="20577"/>
          <ac:spMkLst>
            <pc:docMk/>
            <pc:sldMk cId="0" sldId="292"/>
            <ac:spMk id="8" creationId="{00000000-0000-0000-0000-000000000000}"/>
          </ac:spMkLst>
        </pc:spChg>
        <pc:spChg chg="mod">
          <ac:chgData name="Rivers, Amanda (DOA)" userId="b876c1be-798f-4d70-a99e-144275c88aa9" providerId="ADAL" clId="{F52C136E-70F4-4958-B16A-0A516CBEF620}" dt="2025-06-10T13:08:17.616" v="1162" actId="20577"/>
          <ac:spMkLst>
            <pc:docMk/>
            <pc:sldMk cId="0" sldId="292"/>
            <ac:spMk id="9" creationId="{00000000-0000-0000-0000-000000000000}"/>
          </ac:spMkLst>
        </pc:spChg>
      </pc:sldChg>
      <pc:sldChg chg="modSp mod">
        <pc:chgData name="Rivers, Amanda (DOA)" userId="b876c1be-798f-4d70-a99e-144275c88aa9" providerId="ADAL" clId="{F52C136E-70F4-4958-B16A-0A516CBEF620}" dt="2025-06-10T13:39:06.240" v="1669" actId="20577"/>
        <pc:sldMkLst>
          <pc:docMk/>
          <pc:sldMk cId="0" sldId="293"/>
        </pc:sldMkLst>
        <pc:spChg chg="mod">
          <ac:chgData name="Rivers, Amanda (DOA)" userId="b876c1be-798f-4d70-a99e-144275c88aa9" providerId="ADAL" clId="{F52C136E-70F4-4958-B16A-0A516CBEF620}" dt="2025-06-10T13:39:06.240" v="1669" actId="20577"/>
          <ac:spMkLst>
            <pc:docMk/>
            <pc:sldMk cId="0" sldId="293"/>
            <ac:spMk id="6" creationId="{00000000-0000-0000-0000-000000000000}"/>
          </ac:spMkLst>
        </pc:spChg>
        <pc:spChg chg="mod">
          <ac:chgData name="Rivers, Amanda (DOA)" userId="b876c1be-798f-4d70-a99e-144275c88aa9" providerId="ADAL" clId="{F52C136E-70F4-4958-B16A-0A516CBEF620}" dt="2025-06-10T13:08:38.957" v="1164" actId="20577"/>
          <ac:spMkLst>
            <pc:docMk/>
            <pc:sldMk cId="0" sldId="293"/>
            <ac:spMk id="7" creationId="{00000000-0000-0000-0000-000000000000}"/>
          </ac:spMkLst>
        </pc:spChg>
        <pc:spChg chg="mod">
          <ac:chgData name="Rivers, Amanda (DOA)" userId="b876c1be-798f-4d70-a99e-144275c88aa9" providerId="ADAL" clId="{F52C136E-70F4-4958-B16A-0A516CBEF620}" dt="2025-06-10T13:08:44.232" v="1166" actId="20577"/>
          <ac:spMkLst>
            <pc:docMk/>
            <pc:sldMk cId="0" sldId="293"/>
            <ac:spMk id="8" creationId="{00000000-0000-0000-0000-000000000000}"/>
          </ac:spMkLst>
        </pc:spChg>
      </pc:sldChg>
      <pc:sldChg chg="modSp mod">
        <pc:chgData name="Rivers, Amanda (DOA)" userId="b876c1be-798f-4d70-a99e-144275c88aa9" providerId="ADAL" clId="{F52C136E-70F4-4958-B16A-0A516CBEF620}" dt="2025-06-10T13:39:53.242" v="1693" actId="20577"/>
        <pc:sldMkLst>
          <pc:docMk/>
          <pc:sldMk cId="0" sldId="294"/>
        </pc:sldMkLst>
        <pc:spChg chg="mod">
          <ac:chgData name="Rivers, Amanda (DOA)" userId="b876c1be-798f-4d70-a99e-144275c88aa9" providerId="ADAL" clId="{F52C136E-70F4-4958-B16A-0A516CBEF620}" dt="2025-06-10T13:09:57.606" v="1242" actId="20577"/>
          <ac:spMkLst>
            <pc:docMk/>
            <pc:sldMk cId="0" sldId="294"/>
            <ac:spMk id="6" creationId="{00000000-0000-0000-0000-000000000000}"/>
          </ac:spMkLst>
        </pc:spChg>
        <pc:spChg chg="mod">
          <ac:chgData name="Rivers, Amanda (DOA)" userId="b876c1be-798f-4d70-a99e-144275c88aa9" providerId="ADAL" clId="{F52C136E-70F4-4958-B16A-0A516CBEF620}" dt="2025-06-10T13:39:53.242" v="1693" actId="20577"/>
          <ac:spMkLst>
            <pc:docMk/>
            <pc:sldMk cId="0" sldId="294"/>
            <ac:spMk id="7" creationId="{00000000-0000-0000-0000-000000000000}"/>
          </ac:spMkLst>
        </pc:spChg>
        <pc:spChg chg="mod">
          <ac:chgData name="Rivers, Amanda (DOA)" userId="b876c1be-798f-4d70-a99e-144275c88aa9" providerId="ADAL" clId="{F52C136E-70F4-4958-B16A-0A516CBEF620}" dt="2025-06-10T13:10:02.981" v="1244" actId="20577"/>
          <ac:spMkLst>
            <pc:docMk/>
            <pc:sldMk cId="0" sldId="294"/>
            <ac:spMk id="8" creationId="{00000000-0000-0000-0000-000000000000}"/>
          </ac:spMkLst>
        </pc:spChg>
      </pc:sldChg>
      <pc:sldChg chg="modSp mod">
        <pc:chgData name="Rivers, Amanda (DOA)" userId="b876c1be-798f-4d70-a99e-144275c88aa9" providerId="ADAL" clId="{F52C136E-70F4-4958-B16A-0A516CBEF620}" dt="2025-06-10T13:10:10.383" v="1248" actId="20577"/>
        <pc:sldMkLst>
          <pc:docMk/>
          <pc:sldMk cId="0" sldId="295"/>
        </pc:sldMkLst>
        <pc:spChg chg="mod">
          <ac:chgData name="Rivers, Amanda (DOA)" userId="b876c1be-798f-4d70-a99e-144275c88aa9" providerId="ADAL" clId="{F52C136E-70F4-4958-B16A-0A516CBEF620}" dt="2025-06-10T13:10:10.383" v="1248" actId="20577"/>
          <ac:spMkLst>
            <pc:docMk/>
            <pc:sldMk cId="0" sldId="295"/>
            <ac:spMk id="9" creationId="{00000000-0000-0000-0000-000000000000}"/>
          </ac:spMkLst>
        </pc:spChg>
      </pc:sldChg>
      <pc:sldChg chg="modSp mod">
        <pc:chgData name="Rivers, Amanda (DOA)" userId="b876c1be-798f-4d70-a99e-144275c88aa9" providerId="ADAL" clId="{F52C136E-70F4-4958-B16A-0A516CBEF620}" dt="2025-06-10T13:10:18.111" v="1252" actId="20577"/>
        <pc:sldMkLst>
          <pc:docMk/>
          <pc:sldMk cId="0" sldId="296"/>
        </pc:sldMkLst>
        <pc:spChg chg="mod">
          <ac:chgData name="Rivers, Amanda (DOA)" userId="b876c1be-798f-4d70-a99e-144275c88aa9" providerId="ADAL" clId="{F52C136E-70F4-4958-B16A-0A516CBEF620}" dt="2025-06-10T13:10:18.111" v="1252" actId="20577"/>
          <ac:spMkLst>
            <pc:docMk/>
            <pc:sldMk cId="0" sldId="296"/>
            <ac:spMk id="8" creationId="{00000000-0000-0000-0000-000000000000}"/>
          </ac:spMkLst>
        </pc:spChg>
      </pc:sldChg>
      <pc:sldChg chg="modSp mod">
        <pc:chgData name="Rivers, Amanda (DOA)" userId="b876c1be-798f-4d70-a99e-144275c88aa9" providerId="ADAL" clId="{F52C136E-70F4-4958-B16A-0A516CBEF620}" dt="2025-06-10T13:10:33.423" v="1262" actId="20577"/>
        <pc:sldMkLst>
          <pc:docMk/>
          <pc:sldMk cId="0" sldId="299"/>
        </pc:sldMkLst>
        <pc:spChg chg="mod">
          <ac:chgData name="Rivers, Amanda (DOA)" userId="b876c1be-798f-4d70-a99e-144275c88aa9" providerId="ADAL" clId="{F52C136E-70F4-4958-B16A-0A516CBEF620}" dt="2025-06-10T13:10:33.423" v="1262" actId="20577"/>
          <ac:spMkLst>
            <pc:docMk/>
            <pc:sldMk cId="0" sldId="299"/>
            <ac:spMk id="9" creationId="{00000000-0000-0000-0000-000000000000}"/>
          </ac:spMkLst>
        </pc:spChg>
      </pc:sldChg>
      <pc:sldChg chg="modSp mod">
        <pc:chgData name="Rivers, Amanda (DOA)" userId="b876c1be-798f-4d70-a99e-144275c88aa9" providerId="ADAL" clId="{F52C136E-70F4-4958-B16A-0A516CBEF620}" dt="2025-06-10T13:40:59.953" v="1728" actId="403"/>
        <pc:sldMkLst>
          <pc:docMk/>
          <pc:sldMk cId="0" sldId="300"/>
        </pc:sldMkLst>
        <pc:spChg chg="mod">
          <ac:chgData name="Rivers, Amanda (DOA)" userId="b876c1be-798f-4d70-a99e-144275c88aa9" providerId="ADAL" clId="{F52C136E-70F4-4958-B16A-0A516CBEF620}" dt="2025-06-10T13:10:39.988" v="1264" actId="20577"/>
          <ac:spMkLst>
            <pc:docMk/>
            <pc:sldMk cId="0" sldId="300"/>
            <ac:spMk id="8" creationId="{00000000-0000-0000-0000-000000000000}"/>
          </ac:spMkLst>
        </pc:spChg>
        <pc:spChg chg="mod">
          <ac:chgData name="Rivers, Amanda (DOA)" userId="b876c1be-798f-4d70-a99e-144275c88aa9" providerId="ADAL" clId="{F52C136E-70F4-4958-B16A-0A516CBEF620}" dt="2025-06-10T13:40:59.953" v="1728" actId="403"/>
          <ac:spMkLst>
            <pc:docMk/>
            <pc:sldMk cId="0" sldId="300"/>
            <ac:spMk id="9" creationId="{00000000-0000-0000-0000-000000000000}"/>
          </ac:spMkLst>
        </pc:spChg>
      </pc:sldChg>
      <pc:sldChg chg="modSp mod">
        <pc:chgData name="Rivers, Amanda (DOA)" userId="b876c1be-798f-4d70-a99e-144275c88aa9" providerId="ADAL" clId="{F52C136E-70F4-4958-B16A-0A516CBEF620}" dt="2025-06-10T13:10:50.508" v="1268" actId="20577"/>
        <pc:sldMkLst>
          <pc:docMk/>
          <pc:sldMk cId="0" sldId="302"/>
        </pc:sldMkLst>
        <pc:spChg chg="mod">
          <ac:chgData name="Rivers, Amanda (DOA)" userId="b876c1be-798f-4d70-a99e-144275c88aa9" providerId="ADAL" clId="{F52C136E-70F4-4958-B16A-0A516CBEF620}" dt="2025-06-10T13:10:50.508" v="1268" actId="20577"/>
          <ac:spMkLst>
            <pc:docMk/>
            <pc:sldMk cId="0" sldId="302"/>
            <ac:spMk id="7" creationId="{00000000-0000-0000-0000-000000000000}"/>
          </ac:spMkLst>
        </pc:spChg>
      </pc:sldChg>
      <pc:sldChg chg="modSp mod">
        <pc:chgData name="Rivers, Amanda (DOA)" userId="b876c1be-798f-4d70-a99e-144275c88aa9" providerId="ADAL" clId="{F52C136E-70F4-4958-B16A-0A516CBEF620}" dt="2025-06-10T13:11:33.839" v="1283" actId="5793"/>
        <pc:sldMkLst>
          <pc:docMk/>
          <pc:sldMk cId="0" sldId="303"/>
        </pc:sldMkLst>
        <pc:spChg chg="mod">
          <ac:chgData name="Rivers, Amanda (DOA)" userId="b876c1be-798f-4d70-a99e-144275c88aa9" providerId="ADAL" clId="{F52C136E-70F4-4958-B16A-0A516CBEF620}" dt="2025-06-10T13:11:33.839" v="1283" actId="5793"/>
          <ac:spMkLst>
            <pc:docMk/>
            <pc:sldMk cId="0" sldId="303"/>
            <ac:spMk id="5" creationId="{00000000-0000-0000-0000-000000000000}"/>
          </ac:spMkLst>
        </pc:spChg>
      </pc:sldChg>
      <pc:sldChg chg="modSp mod">
        <pc:chgData name="Rivers, Amanda (DOA)" userId="b876c1be-798f-4d70-a99e-144275c88aa9" providerId="ADAL" clId="{F52C136E-70F4-4958-B16A-0A516CBEF620}" dt="2025-06-10T13:44:21.952" v="1730" actId="20577"/>
        <pc:sldMkLst>
          <pc:docMk/>
          <pc:sldMk cId="0" sldId="304"/>
        </pc:sldMkLst>
        <pc:spChg chg="mod">
          <ac:chgData name="Rivers, Amanda (DOA)" userId="b876c1be-798f-4d70-a99e-144275c88aa9" providerId="ADAL" clId="{F52C136E-70F4-4958-B16A-0A516CBEF620}" dt="2025-06-10T13:11:42.300" v="1284" actId="20577"/>
          <ac:spMkLst>
            <pc:docMk/>
            <pc:sldMk cId="0" sldId="304"/>
            <ac:spMk id="6" creationId="{00000000-0000-0000-0000-000000000000}"/>
          </ac:spMkLst>
        </pc:spChg>
        <pc:spChg chg="mod">
          <ac:chgData name="Rivers, Amanda (DOA)" userId="b876c1be-798f-4d70-a99e-144275c88aa9" providerId="ADAL" clId="{F52C136E-70F4-4958-B16A-0A516CBEF620}" dt="2025-06-10T13:44:21.952" v="1730" actId="20577"/>
          <ac:spMkLst>
            <pc:docMk/>
            <pc:sldMk cId="0" sldId="304"/>
            <ac:spMk id="7" creationId="{00000000-0000-0000-0000-000000000000}"/>
          </ac:spMkLst>
        </pc:spChg>
      </pc:sldChg>
    </pc:docChg>
  </pc:docChgLst>
  <pc:docChgLst>
    <pc:chgData name="Pomfret, Alicia (DOA)" userId="63954bcc-8e78-4b4a-a52b-c07c44f6b7b3" providerId="ADAL" clId="{DF59063C-D062-469C-82F2-A42A4C1D79B4}"/>
    <pc:docChg chg="modSld">
      <pc:chgData name="Pomfret, Alicia (DOA)" userId="63954bcc-8e78-4b4a-a52b-c07c44f6b7b3" providerId="ADAL" clId="{DF59063C-D062-469C-82F2-A42A4C1D79B4}" dt="2025-06-10T14:43:29.614" v="85" actId="20577"/>
      <pc:docMkLst>
        <pc:docMk/>
      </pc:docMkLst>
      <pc:sldChg chg="modSp mod">
        <pc:chgData name="Pomfret, Alicia (DOA)" userId="63954bcc-8e78-4b4a-a52b-c07c44f6b7b3" providerId="ADAL" clId="{DF59063C-D062-469C-82F2-A42A4C1D79B4}" dt="2025-06-10T14:43:03.472" v="42" actId="20577"/>
        <pc:sldMkLst>
          <pc:docMk/>
          <pc:sldMk cId="0" sldId="256"/>
        </pc:sldMkLst>
        <pc:spChg chg="mod">
          <ac:chgData name="Pomfret, Alicia (DOA)" userId="63954bcc-8e78-4b4a-a52b-c07c44f6b7b3" providerId="ADAL" clId="{DF59063C-D062-469C-82F2-A42A4C1D79B4}" dt="2025-06-10T14:43:03.472" v="42" actId="20577"/>
          <ac:spMkLst>
            <pc:docMk/>
            <pc:sldMk cId="0" sldId="256"/>
            <ac:spMk id="8" creationId="{00000000-0000-0000-0000-000000000000}"/>
          </ac:spMkLst>
        </pc:spChg>
      </pc:sldChg>
      <pc:sldChg chg="modSp mod">
        <pc:chgData name="Pomfret, Alicia (DOA)" userId="63954bcc-8e78-4b4a-a52b-c07c44f6b7b3" providerId="ADAL" clId="{DF59063C-D062-469C-82F2-A42A4C1D79B4}" dt="2025-06-10T14:43:29.614" v="85" actId="20577"/>
        <pc:sldMkLst>
          <pc:docMk/>
          <pc:sldMk cId="0" sldId="304"/>
        </pc:sldMkLst>
        <pc:spChg chg="mod">
          <ac:chgData name="Pomfret, Alicia (DOA)" userId="63954bcc-8e78-4b4a-a52b-c07c44f6b7b3" providerId="ADAL" clId="{DF59063C-D062-469C-82F2-A42A4C1D79B4}" dt="2025-06-10T14:43:29.614" v="85" actId="20577"/>
          <ac:spMkLst>
            <pc:docMk/>
            <pc:sldMk cId="0" sldId="304"/>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Re-pull solicitation number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cmhpictures/1011049411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ridop.ri.gov/agency-procurement-club-and-campus/agency-procurement-librar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rigov-policies.s3.amazonaws.com/Vendor_Engagement_RFP_Purchases_Policy.pdf" TargetMode="Externa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rules.sos.ri.gov/regulations/part/220-30-00-4?reg_id=1296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controller.admin.ri.gov/grants-managemen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ridop.ecms.ri.gov/agency-procurement-club-and-campus/agency-procurement-library" TargetMode="External"/><Relationship Id="rId4" Type="http://schemas.openxmlformats.org/officeDocument/2006/relationships/hyperlink" Target="https://rules.sos.ri.gov/organizations/subchapter/220-30-0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8.sv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hyperlink" Target="https://ridop.ri.gov/ocean-state-procures-osp/contract-board" TargetMode="Externa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hyperlink" Target="https://ridop.ri.gov/vendors/bidding-opportunities"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hyperlink" Target="https://ridop.ri.gov/agency-procurement-club-and-campus"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8.sv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www.ridop.ri.gov" TargetMode="Externa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ridop.ri.gov/ocean-state-procures-osp/contract-board"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557"/>
        </a:solidFill>
        <a:effectLst/>
      </p:bgPr>
    </p:bg>
    <p:spTree>
      <p:nvGrpSpPr>
        <p:cNvPr id="1" name=""/>
        <p:cNvGrpSpPr/>
        <p:nvPr/>
      </p:nvGrpSpPr>
      <p:grpSpPr>
        <a:xfrm>
          <a:off x="0" y="0"/>
          <a:ext cx="0" cy="0"/>
          <a:chOff x="0" y="0"/>
          <a:chExt cx="0" cy="0"/>
        </a:xfrm>
      </p:grpSpPr>
      <p:sp>
        <p:nvSpPr>
          <p:cNvPr id="3" name="Freeform 3"/>
          <p:cNvSpPr/>
          <p:nvPr/>
        </p:nvSpPr>
        <p:spPr>
          <a:xfrm>
            <a:off x="12268769" y="156286"/>
            <a:ext cx="6019231" cy="1889153"/>
          </a:xfrm>
          <a:custGeom>
            <a:avLst/>
            <a:gdLst/>
            <a:ahLst/>
            <a:cxnLst/>
            <a:rect l="l" t="t" r="r" b="b"/>
            <a:pathLst>
              <a:path w="6019231" h="1889153">
                <a:moveTo>
                  <a:pt x="0" y="0"/>
                </a:moveTo>
                <a:lnTo>
                  <a:pt x="6019231" y="0"/>
                </a:lnTo>
                <a:lnTo>
                  <a:pt x="6019231" y="1889152"/>
                </a:lnTo>
                <a:lnTo>
                  <a:pt x="0" y="1889152"/>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8289926" y="3029736"/>
            <a:ext cx="8864098" cy="2092806"/>
            <a:chOff x="0" y="0"/>
            <a:chExt cx="11818797" cy="2790408"/>
          </a:xfrm>
        </p:grpSpPr>
        <p:sp>
          <p:nvSpPr>
            <p:cNvPr id="5" name="TextBox 5"/>
            <p:cNvSpPr txBox="1"/>
            <p:nvPr/>
          </p:nvSpPr>
          <p:spPr>
            <a:xfrm>
              <a:off x="0" y="76200"/>
              <a:ext cx="11818797" cy="1642533"/>
            </a:xfrm>
            <a:prstGeom prst="rect">
              <a:avLst/>
            </a:prstGeom>
          </p:spPr>
          <p:txBody>
            <a:bodyPr lIns="0" tIns="0" rIns="0" bIns="0" rtlCol="0" anchor="t">
              <a:spAutoFit/>
            </a:bodyPr>
            <a:lstStyle/>
            <a:p>
              <a:pPr marL="0" lvl="0" indent="0" algn="l">
                <a:lnSpc>
                  <a:spcPts val="9349"/>
                </a:lnSpc>
              </a:pPr>
              <a:r>
                <a:rPr lang="en-US" sz="8499" b="1">
                  <a:solidFill>
                    <a:srgbClr val="FCFCFD"/>
                  </a:solidFill>
                  <a:latin typeface="Montserrat Classic Bold"/>
                  <a:ea typeface="Montserrat Classic Bold"/>
                  <a:cs typeface="Montserrat Classic Bold"/>
                  <a:sym typeface="Montserrat Classic Bold"/>
                </a:rPr>
                <a:t>PURCHASES 101</a:t>
              </a:r>
            </a:p>
          </p:txBody>
        </p:sp>
        <p:sp>
          <p:nvSpPr>
            <p:cNvPr id="6" name="TextBox 6"/>
            <p:cNvSpPr txBox="1"/>
            <p:nvPr/>
          </p:nvSpPr>
          <p:spPr>
            <a:xfrm>
              <a:off x="0" y="2136357"/>
              <a:ext cx="11818797" cy="654051"/>
            </a:xfrm>
            <a:prstGeom prst="rect">
              <a:avLst/>
            </a:prstGeom>
          </p:spPr>
          <p:txBody>
            <a:bodyPr lIns="0" tIns="0" rIns="0" bIns="0" rtlCol="0" anchor="t">
              <a:spAutoFit/>
            </a:bodyPr>
            <a:lstStyle/>
            <a:p>
              <a:pPr marL="0" lvl="0" indent="0" algn="ctr">
                <a:lnSpc>
                  <a:spcPts val="4199"/>
                </a:lnSpc>
              </a:pPr>
              <a:r>
                <a:rPr lang="en-US" sz="2999">
                  <a:solidFill>
                    <a:srgbClr val="FDA715"/>
                  </a:solidFill>
                  <a:latin typeface="Montserrat Classic"/>
                  <a:ea typeface="Montserrat Classic"/>
                  <a:cs typeface="Montserrat Classic"/>
                  <a:sym typeface="Montserrat Classic"/>
                </a:rPr>
                <a:t>Welcome to Purchases 101!</a:t>
              </a:r>
            </a:p>
          </p:txBody>
        </p:sp>
      </p:grpSp>
      <p:sp>
        <p:nvSpPr>
          <p:cNvPr id="7" name="TextBox 7"/>
          <p:cNvSpPr txBox="1"/>
          <p:nvPr/>
        </p:nvSpPr>
        <p:spPr>
          <a:xfrm>
            <a:off x="7898460" y="5382652"/>
            <a:ext cx="9647029" cy="1736725"/>
          </a:xfrm>
          <a:prstGeom prst="rect">
            <a:avLst/>
          </a:prstGeom>
        </p:spPr>
        <p:txBody>
          <a:bodyPr lIns="0" tIns="0" rIns="0" bIns="0" rtlCol="0" anchor="t">
            <a:spAutoFit/>
          </a:bodyPr>
          <a:lstStyle/>
          <a:p>
            <a:pPr algn="ctr">
              <a:lnSpc>
                <a:spcPts val="3499"/>
              </a:lnSpc>
            </a:pPr>
            <a:r>
              <a:rPr lang="en-US" sz="2499">
                <a:solidFill>
                  <a:srgbClr val="FCFCFD"/>
                </a:solidFill>
                <a:latin typeface="Montserrat Classic"/>
                <a:ea typeface="Montserrat Classic"/>
                <a:cs typeface="Montserrat Classic"/>
                <a:sym typeface="Montserrat Classic"/>
              </a:rPr>
              <a:t>This presentation is useful for all agency procurement user roles; Requisitioners, Contract Managers, Solicitation Developers and Leadership are encouraged to view this presentation. </a:t>
            </a:r>
          </a:p>
        </p:txBody>
      </p:sp>
      <p:sp>
        <p:nvSpPr>
          <p:cNvPr id="8" name="TextBox 8"/>
          <p:cNvSpPr txBox="1"/>
          <p:nvPr/>
        </p:nvSpPr>
        <p:spPr>
          <a:xfrm>
            <a:off x="11116907" y="8367152"/>
            <a:ext cx="6804569" cy="1470595"/>
          </a:xfrm>
          <a:prstGeom prst="rect">
            <a:avLst/>
          </a:prstGeom>
        </p:spPr>
        <p:txBody>
          <a:bodyPr lIns="0" tIns="0" rIns="0" bIns="0" rtlCol="0" anchor="t">
            <a:spAutoFit/>
          </a:bodyPr>
          <a:lstStyle/>
          <a:p>
            <a:pPr algn="r">
              <a:lnSpc>
                <a:spcPts val="2879"/>
              </a:lnSpc>
            </a:pPr>
            <a:r>
              <a:rPr lang="en-US" sz="2399" b="1" dirty="0">
                <a:solidFill>
                  <a:srgbClr val="FDA715"/>
                </a:solidFill>
                <a:latin typeface="Montserrat Semi-Bold"/>
                <a:ea typeface="Montserrat Semi-Bold"/>
                <a:cs typeface="Montserrat Semi-Bold"/>
                <a:sym typeface="Montserrat Semi-Bold"/>
              </a:rPr>
              <a:t>Presented By:</a:t>
            </a:r>
          </a:p>
          <a:p>
            <a:pPr algn="r">
              <a:lnSpc>
                <a:spcPts val="2879"/>
              </a:lnSpc>
            </a:pPr>
            <a:r>
              <a:rPr lang="en-US" sz="2399" b="1" dirty="0">
                <a:solidFill>
                  <a:srgbClr val="FDA715"/>
                </a:solidFill>
                <a:latin typeface="Montserrat Semi-Bold"/>
                <a:ea typeface="Montserrat Semi-Bold"/>
                <a:cs typeface="Montserrat Semi-Bold"/>
                <a:sym typeface="Montserrat Semi-Bold"/>
              </a:rPr>
              <a:t>Jay Hauser, State Purchasing Agent</a:t>
            </a:r>
          </a:p>
          <a:p>
            <a:pPr algn="r">
              <a:lnSpc>
                <a:spcPts val="2879"/>
              </a:lnSpc>
            </a:pPr>
            <a:r>
              <a:rPr lang="en-US" sz="2399" b="1" dirty="0">
                <a:solidFill>
                  <a:srgbClr val="FDA715"/>
                </a:solidFill>
                <a:latin typeface="Montserrat Semi-Bold"/>
                <a:ea typeface="Montserrat Semi-Bold"/>
                <a:cs typeface="Montserrat Semi-Bold"/>
                <a:sym typeface="Montserrat Semi-Bold"/>
              </a:rPr>
              <a:t>Amanda Rivers, Deputy Purchasing Agent</a:t>
            </a:r>
          </a:p>
          <a:p>
            <a:pPr algn="r">
              <a:lnSpc>
                <a:spcPts val="2879"/>
              </a:lnSpc>
            </a:pPr>
            <a:r>
              <a:rPr lang="en-US" sz="2399" b="1" dirty="0">
                <a:solidFill>
                  <a:srgbClr val="FDA715"/>
                </a:solidFill>
                <a:latin typeface="Montserrat Semi-Bold"/>
                <a:ea typeface="Montserrat Semi-Bold"/>
                <a:cs typeface="Montserrat Semi-Bold"/>
                <a:sym typeface="Montserrat Semi-Bold"/>
              </a:rPr>
              <a:t>Meredith Skelly, Deputy Purchasing Agent</a:t>
            </a:r>
          </a:p>
        </p:txBody>
      </p:sp>
      <p:pic>
        <p:nvPicPr>
          <p:cNvPr id="13" name="Picture 12" descr="A large white building with a domed roof and columns&#10;&#10;AI-generated content may be incorrect.">
            <a:extLst>
              <a:ext uri="{FF2B5EF4-FFF2-40B4-BE49-F238E27FC236}">
                <a16:creationId xmlns:a16="http://schemas.microsoft.com/office/drawing/2014/main" id="{3B958862-E3AA-E966-226B-407ACFD0BA6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0" y="1409605"/>
            <a:ext cx="4953000" cy="7425873"/>
          </a:xfrm>
          <a:prstGeom prst="rect">
            <a:avLst/>
          </a:prstGeom>
        </p:spPr>
      </p:pic>
      <p:sp>
        <p:nvSpPr>
          <p:cNvPr id="14" name="TextBox 13">
            <a:extLst>
              <a:ext uri="{FF2B5EF4-FFF2-40B4-BE49-F238E27FC236}">
                <a16:creationId xmlns:a16="http://schemas.microsoft.com/office/drawing/2014/main" id="{881BCC68-DCCC-592D-FB9D-B9590BC03966}"/>
              </a:ext>
            </a:extLst>
          </p:cNvPr>
          <p:cNvSpPr txBox="1"/>
          <p:nvPr/>
        </p:nvSpPr>
        <p:spPr>
          <a:xfrm>
            <a:off x="2488406" y="8937395"/>
            <a:ext cx="3024188" cy="230832"/>
          </a:xfrm>
          <a:prstGeom prst="rect">
            <a:avLst/>
          </a:prstGeom>
          <a:noFill/>
        </p:spPr>
        <p:txBody>
          <a:bodyPr wrap="square" rtlCol="0">
            <a:spAutoFit/>
          </a:bodyPr>
          <a:lstStyle/>
          <a:p>
            <a:r>
              <a:rPr lang="en-US" sz="900" dirty="0">
                <a:solidFill>
                  <a:schemeClr val="bg1"/>
                </a:solidFill>
                <a:hlinkClick r:id="rId4" tooltip="https://www.flickr.com/photos/cmhpictures/10110494116">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5"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5300" y="-280630"/>
            <a:ext cx="19278600" cy="5568347"/>
            <a:chOff x="0" y="0"/>
            <a:chExt cx="6521403" cy="1883614"/>
          </a:xfrm>
        </p:grpSpPr>
        <p:sp>
          <p:nvSpPr>
            <p:cNvPr id="3" name="Freeform 3"/>
            <p:cNvSpPr/>
            <p:nvPr/>
          </p:nvSpPr>
          <p:spPr>
            <a:xfrm>
              <a:off x="0" y="0"/>
              <a:ext cx="6521403" cy="1883614"/>
            </a:xfrm>
            <a:custGeom>
              <a:avLst/>
              <a:gdLst/>
              <a:ahLst/>
              <a:cxnLst/>
              <a:rect l="l" t="t" r="r" b="b"/>
              <a:pathLst>
                <a:path w="6521403" h="1883614">
                  <a:moveTo>
                    <a:pt x="0" y="0"/>
                  </a:moveTo>
                  <a:lnTo>
                    <a:pt x="6521403" y="0"/>
                  </a:lnTo>
                  <a:lnTo>
                    <a:pt x="6521403" y="1883614"/>
                  </a:lnTo>
                  <a:lnTo>
                    <a:pt x="0" y="1883614"/>
                  </a:lnTo>
                  <a:close/>
                </a:path>
              </a:pathLst>
            </a:custGeom>
            <a:solidFill>
              <a:srgbClr val="293556"/>
            </a:solidFill>
          </p:spPr>
          <p:txBody>
            <a:bodyPr/>
            <a:lstStyle/>
            <a:p>
              <a:endParaRPr lang="en-US"/>
            </a:p>
          </p:txBody>
        </p:sp>
      </p:grpSp>
      <p:sp>
        <p:nvSpPr>
          <p:cNvPr id="4" name="Freeform 4"/>
          <p:cNvSpPr/>
          <p:nvPr/>
        </p:nvSpPr>
        <p:spPr>
          <a:xfrm>
            <a:off x="12291273" y="0"/>
            <a:ext cx="5996727" cy="5536493"/>
          </a:xfrm>
          <a:custGeom>
            <a:avLst/>
            <a:gdLst/>
            <a:ahLst/>
            <a:cxnLst/>
            <a:rect l="l" t="t" r="r" b="b"/>
            <a:pathLst>
              <a:path w="5996727" h="5536493">
                <a:moveTo>
                  <a:pt x="0" y="0"/>
                </a:moveTo>
                <a:lnTo>
                  <a:pt x="5996727" y="0"/>
                </a:lnTo>
                <a:lnTo>
                  <a:pt x="5996727" y="5536493"/>
                </a:lnTo>
                <a:lnTo>
                  <a:pt x="0" y="5536493"/>
                </a:lnTo>
                <a:lnTo>
                  <a:pt x="0" y="0"/>
                </a:lnTo>
                <a:close/>
              </a:path>
            </a:pathLst>
          </a:custGeom>
          <a:blipFill>
            <a:blip r:embed="rId2"/>
            <a:stretch>
              <a:fillRect t="-3386" b="-37018"/>
            </a:stretch>
          </a:blipFill>
        </p:spPr>
        <p:txBody>
          <a:bodyPr/>
          <a:lstStyle/>
          <a:p>
            <a:endParaRPr lang="en-US"/>
          </a:p>
        </p:txBody>
      </p:sp>
      <p:sp>
        <p:nvSpPr>
          <p:cNvPr id="5" name="TextBox 5"/>
          <p:cNvSpPr txBox="1"/>
          <p:nvPr/>
        </p:nvSpPr>
        <p:spPr>
          <a:xfrm>
            <a:off x="711477" y="1701633"/>
            <a:ext cx="10537098" cy="1660971"/>
          </a:xfrm>
          <a:prstGeom prst="rect">
            <a:avLst/>
          </a:prstGeom>
        </p:spPr>
        <p:txBody>
          <a:bodyPr lIns="0" tIns="0" rIns="0" bIns="0" rtlCol="0" anchor="t">
            <a:spAutoFit/>
          </a:bodyPr>
          <a:lstStyle/>
          <a:p>
            <a:pPr marL="0" lvl="0" indent="0" algn="l">
              <a:lnSpc>
                <a:spcPts val="6486"/>
              </a:lnSpc>
              <a:spcBef>
                <a:spcPct val="0"/>
              </a:spcBef>
            </a:pPr>
            <a:r>
              <a:rPr lang="en-US" sz="5896" b="1" u="none">
                <a:solidFill>
                  <a:srgbClr val="FFFFFF"/>
                </a:solidFill>
                <a:latin typeface="Montserrat Classic Bold"/>
                <a:ea typeface="Montserrat Classic Bold"/>
                <a:cs typeface="Montserrat Classic Bold"/>
                <a:sym typeface="Montserrat Classic Bold"/>
              </a:rPr>
              <a:t>DELEGATED PURCHASE AUTHORITY FOR AGENCIES</a:t>
            </a:r>
          </a:p>
        </p:txBody>
      </p:sp>
      <p:grpSp>
        <p:nvGrpSpPr>
          <p:cNvPr id="6" name="Group 6"/>
          <p:cNvGrpSpPr/>
          <p:nvPr/>
        </p:nvGrpSpPr>
        <p:grpSpPr>
          <a:xfrm>
            <a:off x="738516" y="5720394"/>
            <a:ext cx="7925718" cy="2968204"/>
            <a:chOff x="0" y="-57150"/>
            <a:chExt cx="10567624" cy="3957606"/>
          </a:xfrm>
        </p:grpSpPr>
        <p:sp>
          <p:nvSpPr>
            <p:cNvPr id="7" name="TextBox 7"/>
            <p:cNvSpPr txBox="1"/>
            <p:nvPr/>
          </p:nvSpPr>
          <p:spPr>
            <a:xfrm>
              <a:off x="0" y="1678309"/>
              <a:ext cx="10567624" cy="2222147"/>
            </a:xfrm>
            <a:prstGeom prst="rect">
              <a:avLst/>
            </a:prstGeom>
          </p:spPr>
          <p:txBody>
            <a:bodyPr lIns="0" tIns="0" rIns="0" bIns="0" rtlCol="0" anchor="t">
              <a:spAutoFit/>
            </a:bodyPr>
            <a:lstStyle/>
            <a:p>
              <a:pPr marL="690881" lvl="1" indent="-345440" algn="l">
                <a:lnSpc>
                  <a:spcPts val="4480"/>
                </a:lnSpc>
                <a:buFont typeface="Arial"/>
                <a:buChar char="•"/>
              </a:pPr>
              <a:r>
                <a:rPr lang="en-US" sz="3200" u="none" dirty="0">
                  <a:solidFill>
                    <a:srgbClr val="293556"/>
                  </a:solidFill>
                  <a:latin typeface="Montserrat Classic"/>
                  <a:ea typeface="Montserrat Classic"/>
                  <a:cs typeface="Montserrat Classic"/>
                  <a:sym typeface="Montserrat Classic"/>
                </a:rPr>
                <a:t>Request for delegated authority reviewed by DOA Director [Chief Purchasing Officer].</a:t>
              </a:r>
            </a:p>
          </p:txBody>
        </p:sp>
        <p:sp>
          <p:nvSpPr>
            <p:cNvPr id="8" name="TextBox 8"/>
            <p:cNvSpPr txBox="1"/>
            <p:nvPr/>
          </p:nvSpPr>
          <p:spPr>
            <a:xfrm>
              <a:off x="0" y="-57150"/>
              <a:ext cx="10567624" cy="1447377"/>
            </a:xfrm>
            <a:prstGeom prst="rect">
              <a:avLst/>
            </a:prstGeom>
          </p:spPr>
          <p:txBody>
            <a:bodyPr lIns="0" tIns="0" rIns="0" bIns="0" rtlCol="0" anchor="t">
              <a:spAutoFit/>
            </a:bodyPr>
            <a:lstStyle/>
            <a:p>
              <a:pPr marL="690879" lvl="1" indent="-345439" algn="l">
                <a:lnSpc>
                  <a:spcPts val="4479"/>
                </a:lnSpc>
                <a:buFont typeface="Arial"/>
                <a:buChar char="•"/>
              </a:pPr>
              <a:r>
                <a:rPr lang="en-US" sz="3199" u="none" dirty="0">
                  <a:solidFill>
                    <a:srgbClr val="293556"/>
                  </a:solidFill>
                  <a:latin typeface="Montserrat Classic"/>
                  <a:ea typeface="Montserrat Classic"/>
                  <a:cs typeface="Montserrat Classic"/>
                  <a:sym typeface="Montserrat Classic"/>
                </a:rPr>
                <a:t>Available ONLY to agencies granted specific delegated authority.</a:t>
              </a:r>
            </a:p>
          </p:txBody>
        </p:sp>
      </p:grpSp>
      <p:sp>
        <p:nvSpPr>
          <p:cNvPr id="9" name="TextBox 9"/>
          <p:cNvSpPr txBox="1"/>
          <p:nvPr/>
        </p:nvSpPr>
        <p:spPr>
          <a:xfrm>
            <a:off x="9562832" y="6967565"/>
            <a:ext cx="7442331" cy="1661795"/>
          </a:xfrm>
          <a:prstGeom prst="rect">
            <a:avLst/>
          </a:prstGeom>
        </p:spPr>
        <p:txBody>
          <a:bodyPr lIns="0" tIns="0" rIns="0" bIns="0" rtlCol="0" anchor="t">
            <a:spAutoFit/>
          </a:bodyPr>
          <a:lstStyle/>
          <a:p>
            <a:pPr marL="690881" lvl="1" indent="-345440" algn="l">
              <a:lnSpc>
                <a:spcPts val="4480"/>
              </a:lnSpc>
              <a:buFont typeface="Arial"/>
              <a:buChar char="•"/>
            </a:pPr>
            <a:r>
              <a:rPr lang="en-US" sz="3200" u="none" dirty="0">
                <a:solidFill>
                  <a:srgbClr val="293556"/>
                </a:solidFill>
                <a:latin typeface="Montserrat Classic"/>
                <a:ea typeface="Montserrat Classic"/>
                <a:cs typeface="Montserrat Classic"/>
                <a:sym typeface="Montserrat Classic"/>
              </a:rPr>
              <a:t>Program/Agency-Specific</a:t>
            </a:r>
          </a:p>
          <a:p>
            <a:pPr marL="1381761" lvl="2" indent="-460587" algn="l">
              <a:lnSpc>
                <a:spcPts val="4480"/>
              </a:lnSpc>
              <a:buFont typeface="Arial"/>
              <a:buChar char="⚬"/>
            </a:pPr>
            <a:r>
              <a:rPr lang="en-US" sz="3200" u="none" dirty="0">
                <a:solidFill>
                  <a:srgbClr val="293556"/>
                </a:solidFill>
                <a:latin typeface="Montserrat Classic"/>
                <a:ea typeface="Montserrat Classic"/>
                <a:cs typeface="Montserrat Classic"/>
                <a:sym typeface="Montserrat Classic"/>
              </a:rPr>
              <a:t>Limited in scope and duration based on request.</a:t>
            </a:r>
          </a:p>
        </p:txBody>
      </p:sp>
      <p:sp>
        <p:nvSpPr>
          <p:cNvPr id="10" name="TextBox 10"/>
          <p:cNvSpPr txBox="1"/>
          <p:nvPr/>
        </p:nvSpPr>
        <p:spPr>
          <a:xfrm>
            <a:off x="9562832" y="5634122"/>
            <a:ext cx="7442331" cy="1099820"/>
          </a:xfrm>
          <a:prstGeom prst="rect">
            <a:avLst/>
          </a:prstGeom>
        </p:spPr>
        <p:txBody>
          <a:bodyPr lIns="0" tIns="0" rIns="0" bIns="0" rtlCol="0" anchor="t">
            <a:spAutoFit/>
          </a:bodyPr>
          <a:lstStyle/>
          <a:p>
            <a:pPr marL="690879" lvl="1" indent="-345439" algn="l">
              <a:lnSpc>
                <a:spcPts val="4479"/>
              </a:lnSpc>
              <a:buFont typeface="Arial"/>
              <a:buChar char="•"/>
            </a:pPr>
            <a:r>
              <a:rPr lang="en-US" sz="3199" u="none" dirty="0">
                <a:solidFill>
                  <a:srgbClr val="293556"/>
                </a:solidFill>
                <a:latin typeface="Montserrat Classic"/>
                <a:ea typeface="Montserrat Classic"/>
                <a:cs typeface="Montserrat Classic"/>
                <a:sym typeface="Montserrat Classic"/>
              </a:rPr>
              <a:t>Authorization issued by DOA Director/Chief Purchasing Officer.</a:t>
            </a:r>
          </a:p>
        </p:txBody>
      </p:sp>
      <p:grpSp>
        <p:nvGrpSpPr>
          <p:cNvPr id="11" name="Group 11"/>
          <p:cNvGrpSpPr/>
          <p:nvPr/>
        </p:nvGrpSpPr>
        <p:grpSpPr>
          <a:xfrm>
            <a:off x="0" y="9236393"/>
            <a:ext cx="15728030" cy="1050607"/>
            <a:chOff x="0" y="0"/>
            <a:chExt cx="4142362" cy="276703"/>
          </a:xfrm>
        </p:grpSpPr>
        <p:sp>
          <p:nvSpPr>
            <p:cNvPr id="12" name="Freeform 12"/>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13" name="TextBox 13"/>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14" name="Freeform 14"/>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5564605" y="2854225"/>
            <a:ext cx="12603079" cy="6238696"/>
          </a:xfrm>
          <a:prstGeom prst="rect">
            <a:avLst/>
          </a:prstGeom>
        </p:spPr>
        <p:txBody>
          <a:bodyPr lIns="0" tIns="0" rIns="0" bIns="0" rtlCol="0" anchor="t">
            <a:spAutoFit/>
          </a:bodyPr>
          <a:lstStyle/>
          <a:p>
            <a:pPr marL="582925" lvl="1" indent="-291463" algn="l">
              <a:lnSpc>
                <a:spcPts val="3509"/>
              </a:lnSpc>
              <a:buFont typeface="Arial"/>
              <a:buChar char="•"/>
            </a:pPr>
            <a:r>
              <a:rPr lang="en-US" sz="2699" dirty="0">
                <a:solidFill>
                  <a:srgbClr val="293556"/>
                </a:solidFill>
                <a:latin typeface="Montserrat Classic"/>
                <a:ea typeface="Montserrat Classic"/>
                <a:cs typeface="Montserrat Classic"/>
                <a:sym typeface="Montserrat Classic"/>
              </a:rPr>
              <a:t>Agency must obtain a minimum of three written quotes from eligible vendors via direct email outreach.</a:t>
            </a:r>
          </a:p>
          <a:p>
            <a:pPr>
              <a:lnSpc>
                <a:spcPts val="3509"/>
              </a:lnSpc>
            </a:pPr>
            <a:endParaRPr lang="en-US" sz="2699" dirty="0">
              <a:solidFill>
                <a:srgbClr val="293556"/>
              </a:solidFill>
              <a:latin typeface="Montserrat Classic"/>
              <a:ea typeface="Montserrat Classic"/>
              <a:cs typeface="Montserrat Classic"/>
              <a:sym typeface="Montserrat Classic"/>
            </a:endParaRPr>
          </a:p>
          <a:p>
            <a:pPr marL="582925" lvl="1" indent="-291463">
              <a:lnSpc>
                <a:spcPts val="3509"/>
              </a:lnSpc>
              <a:buFont typeface="Arial"/>
              <a:buChar char="•"/>
            </a:pPr>
            <a:r>
              <a:rPr lang="en-US" sz="2699" dirty="0">
                <a:solidFill>
                  <a:srgbClr val="293556"/>
                </a:solidFill>
                <a:latin typeface="Montserrat Classic"/>
                <a:ea typeface="Montserrat Classic"/>
                <a:cs typeface="Montserrat Classic"/>
                <a:sym typeface="Montserrat Classic"/>
              </a:rPr>
              <a:t>Every effort should be made to contact Rhode Island vendors and at least one Minority Business Enterprise (“MBE”) vendor.</a:t>
            </a:r>
          </a:p>
          <a:p>
            <a:pPr algn="l">
              <a:lnSpc>
                <a:spcPts val="3509"/>
              </a:lnSpc>
            </a:pPr>
            <a:endParaRPr lang="en-US" sz="2699" dirty="0">
              <a:solidFill>
                <a:srgbClr val="293556"/>
              </a:solidFill>
              <a:latin typeface="Montserrat Classic"/>
              <a:ea typeface="Montserrat Classic"/>
              <a:cs typeface="Montserrat Classic"/>
              <a:sym typeface="Montserrat Classic"/>
            </a:endParaRPr>
          </a:p>
          <a:p>
            <a:pPr marL="582925" lvl="1" indent="-291463" algn="l">
              <a:lnSpc>
                <a:spcPts val="3509"/>
              </a:lnSpc>
              <a:buFont typeface="Arial"/>
              <a:buChar char="•"/>
            </a:pPr>
            <a:r>
              <a:rPr lang="en-US" sz="2699" dirty="0">
                <a:solidFill>
                  <a:srgbClr val="293556"/>
                </a:solidFill>
                <a:latin typeface="Montserrat Classic"/>
                <a:ea typeface="Montserrat Classic"/>
                <a:cs typeface="Montserrat Classic"/>
                <a:sym typeface="Montserrat Classic"/>
              </a:rPr>
              <a:t>Agency recommends award to lowest responsive, responsible bidder.</a:t>
            </a:r>
          </a:p>
          <a:p>
            <a:pPr algn="l">
              <a:lnSpc>
                <a:spcPts val="3509"/>
              </a:lnSpc>
            </a:pPr>
            <a:endParaRPr lang="en-US" sz="2699" dirty="0">
              <a:solidFill>
                <a:srgbClr val="293556"/>
              </a:solidFill>
              <a:latin typeface="Montserrat Classic"/>
              <a:ea typeface="Montserrat Classic"/>
              <a:cs typeface="Montserrat Classic"/>
              <a:sym typeface="Montserrat Classic"/>
            </a:endParaRPr>
          </a:p>
          <a:p>
            <a:pPr marL="582925" lvl="1" indent="-291463" algn="l">
              <a:lnSpc>
                <a:spcPts val="3509"/>
              </a:lnSpc>
              <a:buFont typeface="Arial"/>
              <a:buChar char="•"/>
            </a:pPr>
            <a:r>
              <a:rPr lang="en-US" sz="2699" dirty="0">
                <a:solidFill>
                  <a:srgbClr val="293556"/>
                </a:solidFill>
                <a:latin typeface="Montserrat Classic"/>
                <a:ea typeface="Montserrat Classic"/>
                <a:cs typeface="Montserrat Classic"/>
                <a:sym typeface="Montserrat Classic"/>
              </a:rPr>
              <a:t>Agency submits requisition with all quotes, recommendation, and specific request form located in the Agency Procurement Library.</a:t>
            </a:r>
          </a:p>
          <a:p>
            <a:pPr marL="291462" lvl="1" algn="l">
              <a:lnSpc>
                <a:spcPts val="3509"/>
              </a:lnSpc>
            </a:pPr>
            <a:endParaRPr lang="en-US" sz="2699" dirty="0">
              <a:solidFill>
                <a:srgbClr val="293556"/>
              </a:solidFill>
              <a:latin typeface="Montserrat Classic"/>
              <a:ea typeface="Montserrat Classic"/>
              <a:cs typeface="Montserrat Classic"/>
              <a:sym typeface="Montserrat Classic"/>
            </a:endParaRPr>
          </a:p>
          <a:p>
            <a:pPr marL="1165850" lvl="2" indent="-388617" algn="l">
              <a:lnSpc>
                <a:spcPts val="3509"/>
              </a:lnSpc>
              <a:buFont typeface="Arial"/>
              <a:buChar char="⚬"/>
            </a:pPr>
            <a:r>
              <a:rPr lang="en-US" sz="2699" dirty="0">
                <a:solidFill>
                  <a:srgbClr val="293556"/>
                </a:solidFill>
                <a:latin typeface="Montserrat Classic"/>
                <a:ea typeface="Montserrat Classic"/>
                <a:cs typeface="Montserrat Classic"/>
                <a:sym typeface="Montserrat Classic"/>
              </a:rPr>
              <a:t>Vendor must be fully registered to issue a Purchase Order.</a:t>
            </a:r>
          </a:p>
          <a:p>
            <a:pPr algn="ctr">
              <a:lnSpc>
                <a:spcPts val="3509"/>
              </a:lnSpc>
            </a:pPr>
            <a:endParaRPr lang="en-US" sz="2699" dirty="0">
              <a:solidFill>
                <a:srgbClr val="293556"/>
              </a:solidFill>
              <a:latin typeface="Montserrat Classic"/>
              <a:ea typeface="Montserrat Classic"/>
              <a:cs typeface="Montserrat Classic"/>
              <a:sym typeface="Montserrat Classic"/>
            </a:endParaRPr>
          </a:p>
          <a:p>
            <a:pPr marL="582925" lvl="1" indent="-291463" algn="l">
              <a:lnSpc>
                <a:spcPts val="3509"/>
              </a:lnSpc>
              <a:buFont typeface="Arial"/>
              <a:buChar char="•"/>
            </a:pPr>
            <a:r>
              <a:rPr lang="en-US" sz="2699" dirty="0">
                <a:solidFill>
                  <a:srgbClr val="293556"/>
                </a:solidFill>
                <a:latin typeface="Montserrat Classic"/>
                <a:ea typeface="Montserrat Classic"/>
                <a:cs typeface="Montserrat Classic"/>
                <a:sym typeface="Montserrat Classic"/>
              </a:rPr>
              <a:t>DOA Director/Chief Purchasing Officer must issue final approval.</a:t>
            </a:r>
          </a:p>
        </p:txBody>
      </p:sp>
      <p:sp>
        <p:nvSpPr>
          <p:cNvPr id="8" name="Freeform 8"/>
          <p:cNvSpPr/>
          <p:nvPr/>
        </p:nvSpPr>
        <p:spPr>
          <a:xfrm>
            <a:off x="487279" y="3339412"/>
            <a:ext cx="4535905" cy="5186586"/>
          </a:xfrm>
          <a:custGeom>
            <a:avLst/>
            <a:gdLst/>
            <a:ahLst/>
            <a:cxnLst/>
            <a:rect l="l" t="t" r="r" b="b"/>
            <a:pathLst>
              <a:path w="4535905" h="5186586">
                <a:moveTo>
                  <a:pt x="0" y="0"/>
                </a:moveTo>
                <a:lnTo>
                  <a:pt x="4535905" y="0"/>
                </a:lnTo>
                <a:lnTo>
                  <a:pt x="4535905" y="5186586"/>
                </a:lnTo>
                <a:lnTo>
                  <a:pt x="0" y="5186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11</a:t>
            </a:r>
          </a:p>
        </p:txBody>
      </p:sp>
      <p:sp>
        <p:nvSpPr>
          <p:cNvPr id="10" name="TextBox 10"/>
          <p:cNvSpPr txBox="1"/>
          <p:nvPr/>
        </p:nvSpPr>
        <p:spPr>
          <a:xfrm>
            <a:off x="3219370" y="1839438"/>
            <a:ext cx="11849259" cy="524503"/>
          </a:xfrm>
          <a:prstGeom prst="rect">
            <a:avLst/>
          </a:prstGeom>
        </p:spPr>
        <p:txBody>
          <a:bodyPr lIns="0" tIns="0" rIns="0" bIns="0" rtlCol="0" anchor="t">
            <a:spAutoFit/>
          </a:bodyPr>
          <a:lstStyle/>
          <a:p>
            <a:pPr algn="ctr">
              <a:lnSpc>
                <a:spcPts val="4619"/>
              </a:lnSpc>
            </a:pPr>
            <a:r>
              <a:rPr lang="en-US" sz="3299" b="1" dirty="0">
                <a:solidFill>
                  <a:srgbClr val="293556"/>
                </a:solidFill>
                <a:latin typeface="Montserrat Classic Bold"/>
                <a:ea typeface="Montserrat Classic Bold"/>
                <a:cs typeface="Montserrat Classic Bold"/>
                <a:sym typeface="Montserrat Classic Bold"/>
              </a:rPr>
              <a:t>Under $20,000 (R.I. Gen. Laws § 37-2-69)</a:t>
            </a:r>
          </a:p>
        </p:txBody>
      </p:sp>
      <p:sp>
        <p:nvSpPr>
          <p:cNvPr id="11" name="TextBox 11"/>
          <p:cNvSpPr txBox="1"/>
          <p:nvPr/>
        </p:nvSpPr>
        <p:spPr>
          <a:xfrm>
            <a:off x="3219370" y="327494"/>
            <a:ext cx="11849259" cy="1546225"/>
          </a:xfrm>
          <a:prstGeom prst="rect">
            <a:avLst/>
          </a:prstGeom>
        </p:spPr>
        <p:txBody>
          <a:bodyPr lIns="0" tIns="0" rIns="0" bIns="0" rtlCol="0" anchor="t">
            <a:spAutoFit/>
          </a:bodyPr>
          <a:lstStyle/>
          <a:p>
            <a:pPr marL="0" lvl="0" indent="0" algn="ctr">
              <a:lnSpc>
                <a:spcPts val="6049"/>
              </a:lnSpc>
              <a:spcBef>
                <a:spcPct val="0"/>
              </a:spcBef>
            </a:pPr>
            <a:r>
              <a:rPr lang="en-US" sz="5499" b="1" dirty="0">
                <a:solidFill>
                  <a:srgbClr val="293556"/>
                </a:solidFill>
                <a:latin typeface="Montserrat Classic Bold"/>
                <a:ea typeface="Montserrat Classic Bold"/>
                <a:cs typeface="Montserrat Classic Bold"/>
                <a:sym typeface="Montserrat Classic Bold"/>
              </a:rPr>
              <a:t>ARCHITECTURAL, ENGINEERING, OR CONSULTANT SERVICES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87449"/>
            <a:ext cx="18288000" cy="6146667"/>
          </a:xfrm>
          <a:custGeom>
            <a:avLst/>
            <a:gdLst/>
            <a:ahLst/>
            <a:cxnLst/>
            <a:rect l="l" t="t" r="r" b="b"/>
            <a:pathLst>
              <a:path w="18288000" h="6146667">
                <a:moveTo>
                  <a:pt x="0" y="0"/>
                </a:moveTo>
                <a:lnTo>
                  <a:pt x="18288000" y="0"/>
                </a:lnTo>
                <a:lnTo>
                  <a:pt x="18288000" y="6146667"/>
                </a:lnTo>
                <a:lnTo>
                  <a:pt x="0" y="6146667"/>
                </a:lnTo>
                <a:lnTo>
                  <a:pt x="0" y="0"/>
                </a:lnTo>
                <a:close/>
              </a:path>
            </a:pathLst>
          </a:custGeom>
          <a:blipFill>
            <a:blip r:embed="rId2"/>
            <a:stretch>
              <a:fillRect l="-11720" t="-14312" r="-11720"/>
            </a:stretch>
          </a:blipFill>
        </p:spPr>
        <p:txBody>
          <a:bodyPr/>
          <a:lstStyle/>
          <a:p>
            <a:endParaRPr lang="en-US"/>
          </a:p>
        </p:txBody>
      </p:sp>
      <p:sp>
        <p:nvSpPr>
          <p:cNvPr id="3" name="Freeform 3"/>
          <p:cNvSpPr/>
          <p:nvPr/>
        </p:nvSpPr>
        <p:spPr>
          <a:xfrm>
            <a:off x="789875" y="1582554"/>
            <a:ext cx="16708251" cy="7121892"/>
          </a:xfrm>
          <a:custGeom>
            <a:avLst/>
            <a:gdLst/>
            <a:ahLst/>
            <a:cxnLst/>
            <a:rect l="l" t="t" r="r" b="b"/>
            <a:pathLst>
              <a:path w="16708251" h="7121892">
                <a:moveTo>
                  <a:pt x="0" y="0"/>
                </a:moveTo>
                <a:lnTo>
                  <a:pt x="16708250" y="0"/>
                </a:lnTo>
                <a:lnTo>
                  <a:pt x="16708250" y="7121892"/>
                </a:lnTo>
                <a:lnTo>
                  <a:pt x="0" y="7121892"/>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93556"/>
        </a:solidFill>
        <a:effectLst/>
      </p:bgPr>
    </p:bg>
    <p:spTree>
      <p:nvGrpSpPr>
        <p:cNvPr id="1" name=""/>
        <p:cNvGrpSpPr/>
        <p:nvPr/>
      </p:nvGrpSpPr>
      <p:grpSpPr>
        <a:xfrm>
          <a:off x="0" y="0"/>
          <a:ext cx="0" cy="0"/>
          <a:chOff x="0" y="0"/>
          <a:chExt cx="0" cy="0"/>
        </a:xfrm>
      </p:grpSpPr>
      <p:sp>
        <p:nvSpPr>
          <p:cNvPr id="2" name="TextBox 2"/>
          <p:cNvSpPr txBox="1"/>
          <p:nvPr/>
        </p:nvSpPr>
        <p:spPr>
          <a:xfrm>
            <a:off x="239065" y="1568697"/>
            <a:ext cx="10366072" cy="7197232"/>
          </a:xfrm>
          <a:prstGeom prst="rect">
            <a:avLst/>
          </a:prstGeom>
        </p:spPr>
        <p:txBody>
          <a:bodyPr lIns="0" tIns="0" rIns="0" bIns="0" rtlCol="0" anchor="t">
            <a:spAutoFit/>
          </a:bodyPr>
          <a:lstStyle/>
          <a:p>
            <a:pPr marL="0" lvl="0" indent="0" algn="ctr">
              <a:lnSpc>
                <a:spcPts val="7107"/>
              </a:lnSpc>
              <a:spcBef>
                <a:spcPct val="0"/>
              </a:spcBef>
            </a:pPr>
            <a:r>
              <a:rPr lang="en-US" sz="6461" b="1">
                <a:solidFill>
                  <a:srgbClr val="FFFFFF"/>
                </a:solidFill>
                <a:latin typeface="Montserrat Classic Bold"/>
                <a:ea typeface="Montserrat Classic Bold"/>
                <a:cs typeface="Montserrat Classic Bold"/>
                <a:sym typeface="Montserrat Classic Bold"/>
              </a:rPr>
              <a:t>If there is no MPA and need does not fall within Small Purchases Delegated Authority or Agency-Specific Delegated Authority, interface with the Division of Purchases</a:t>
            </a:r>
          </a:p>
        </p:txBody>
      </p:sp>
      <p:sp>
        <p:nvSpPr>
          <p:cNvPr id="3" name="Freeform 3"/>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81398" y="2105793"/>
            <a:ext cx="7261733" cy="5716996"/>
            <a:chOff x="0" y="0"/>
            <a:chExt cx="3730237" cy="2936730"/>
          </a:xfrm>
        </p:grpSpPr>
        <p:sp>
          <p:nvSpPr>
            <p:cNvPr id="3" name="Freeform 3"/>
            <p:cNvSpPr/>
            <p:nvPr/>
          </p:nvSpPr>
          <p:spPr>
            <a:xfrm>
              <a:off x="0" y="0"/>
              <a:ext cx="3730237" cy="2936730"/>
            </a:xfrm>
            <a:custGeom>
              <a:avLst/>
              <a:gdLst/>
              <a:ahLst/>
              <a:cxnLst/>
              <a:rect l="l" t="t" r="r" b="b"/>
              <a:pathLst>
                <a:path w="3730237" h="293673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FDA715"/>
            </a:solidFill>
          </p:spPr>
          <p:txBody>
            <a:bodyPr/>
            <a:lstStyle/>
            <a:p>
              <a:endParaRPr lang="en-US"/>
            </a:p>
          </p:txBody>
        </p:sp>
      </p:grpSp>
      <p:grpSp>
        <p:nvGrpSpPr>
          <p:cNvPr id="4" name="Group 4"/>
          <p:cNvGrpSpPr/>
          <p:nvPr/>
        </p:nvGrpSpPr>
        <p:grpSpPr>
          <a:xfrm>
            <a:off x="6954999" y="1638300"/>
            <a:ext cx="10914916" cy="7025173"/>
            <a:chOff x="0" y="0"/>
            <a:chExt cx="5513070" cy="3548380"/>
          </a:xfrm>
        </p:grpSpPr>
        <p:sp>
          <p:nvSpPr>
            <p:cNvPr id="5" name="Freeform 5"/>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2"/>
              <a:stretch>
                <a:fillRect t="-1713" b="-1713"/>
              </a:stretch>
            </a:blipFill>
          </p:spPr>
          <p:txBody>
            <a:bodyPr/>
            <a:lstStyle/>
            <a:p>
              <a:endParaRPr lang="en-US"/>
            </a:p>
          </p:txBody>
        </p:sp>
      </p:grpSp>
      <p:sp>
        <p:nvSpPr>
          <p:cNvPr id="6" name="TextBox 6"/>
          <p:cNvSpPr txBox="1"/>
          <p:nvPr/>
        </p:nvSpPr>
        <p:spPr>
          <a:xfrm>
            <a:off x="593169" y="1019175"/>
            <a:ext cx="6625977" cy="1228725"/>
          </a:xfrm>
          <a:prstGeom prst="rect">
            <a:avLst/>
          </a:prstGeom>
        </p:spPr>
        <p:txBody>
          <a:bodyPr lIns="0" tIns="0" rIns="0" bIns="0" rtlCol="0" anchor="t">
            <a:spAutoFit/>
          </a:bodyPr>
          <a:lstStyle/>
          <a:p>
            <a:pPr marL="0" lvl="0" indent="0" algn="ctr">
              <a:lnSpc>
                <a:spcPts val="9600"/>
              </a:lnSpc>
            </a:pPr>
            <a:r>
              <a:rPr lang="en-US" sz="8000" b="1">
                <a:solidFill>
                  <a:srgbClr val="293556"/>
                </a:solidFill>
                <a:latin typeface="Montserrat Classic Bold"/>
                <a:ea typeface="Montserrat Classic Bold"/>
                <a:cs typeface="Montserrat Classic Bold"/>
                <a:sym typeface="Montserrat Classic Bold"/>
              </a:rPr>
              <a:t>QUESTIONS?</a:t>
            </a:r>
          </a:p>
        </p:txBody>
      </p:sp>
      <p:grpSp>
        <p:nvGrpSpPr>
          <p:cNvPr id="7" name="Group 7"/>
          <p:cNvGrpSpPr/>
          <p:nvPr/>
        </p:nvGrpSpPr>
        <p:grpSpPr>
          <a:xfrm>
            <a:off x="0" y="9258300"/>
            <a:ext cx="15728030" cy="1050607"/>
            <a:chOff x="0" y="0"/>
            <a:chExt cx="4142362" cy="276703"/>
          </a:xfrm>
        </p:grpSpPr>
        <p:sp>
          <p:nvSpPr>
            <p:cNvPr id="8" name="Freeform 8"/>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9" name="TextBox 9"/>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10" name="Freeform 10"/>
          <p:cNvSpPr/>
          <p:nvPr/>
        </p:nvSpPr>
        <p:spPr>
          <a:xfrm>
            <a:off x="13491189" y="9258300"/>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6863389" y="9632473"/>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1B4444"/>
                </a:solidFill>
                <a:latin typeface="Montserrat Classic Bold"/>
                <a:ea typeface="Montserrat Classic Bold"/>
                <a:cs typeface="Montserrat Classic Bold"/>
                <a:sym typeface="Montserrat Classic Bold"/>
              </a:rPr>
              <a:t>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270711" y="1076325"/>
            <a:ext cx="13784907" cy="851308"/>
          </a:xfrm>
          <a:prstGeom prst="rect">
            <a:avLst/>
          </a:prstGeom>
        </p:spPr>
        <p:txBody>
          <a:bodyPr lIns="0" tIns="0" rIns="0" bIns="0" rtlCol="0" anchor="t">
            <a:spAutoFit/>
          </a:bodyPr>
          <a:lstStyle/>
          <a:p>
            <a:pPr marL="0" lvl="0" indent="0" algn="l">
              <a:lnSpc>
                <a:spcPts val="6537"/>
              </a:lnSpc>
              <a:spcBef>
                <a:spcPct val="0"/>
              </a:spcBef>
            </a:pPr>
            <a:r>
              <a:rPr lang="en-US" sz="5943" b="1">
                <a:solidFill>
                  <a:srgbClr val="293556"/>
                </a:solidFill>
                <a:latin typeface="Montserrat Classic Bold"/>
                <a:ea typeface="Montserrat Classic Bold"/>
                <a:cs typeface="Montserrat Classic Bold"/>
                <a:sym typeface="Montserrat Classic Bold"/>
              </a:rPr>
              <a:t>METHODS OF PUBLIC SOLICITATION</a:t>
            </a:r>
          </a:p>
        </p:txBody>
      </p:sp>
      <p:sp>
        <p:nvSpPr>
          <p:cNvPr id="7" name="Freeform 7"/>
          <p:cNvSpPr/>
          <p:nvPr/>
        </p:nvSpPr>
        <p:spPr>
          <a:xfrm flipH="1">
            <a:off x="12877959" y="-4827441"/>
            <a:ext cx="7666059" cy="6631969"/>
          </a:xfrm>
          <a:custGeom>
            <a:avLst/>
            <a:gdLst/>
            <a:ahLst/>
            <a:cxnLst/>
            <a:rect l="l" t="t" r="r" b="b"/>
            <a:pathLst>
              <a:path w="7666059" h="6631969">
                <a:moveTo>
                  <a:pt x="7666060" y="0"/>
                </a:moveTo>
                <a:lnTo>
                  <a:pt x="0" y="0"/>
                </a:lnTo>
                <a:lnTo>
                  <a:pt x="0" y="6631969"/>
                </a:lnTo>
                <a:lnTo>
                  <a:pt x="7666060" y="6631969"/>
                </a:lnTo>
                <a:lnTo>
                  <a:pt x="76660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0" y="3008616"/>
            <a:ext cx="11406762" cy="5158785"/>
          </a:xfrm>
          <a:prstGeom prst="rect">
            <a:avLst/>
          </a:prstGeom>
        </p:spPr>
        <p:txBody>
          <a:bodyPr lIns="0" tIns="0" rIns="0" bIns="0" rtlCol="0" anchor="t">
            <a:spAutoFit/>
          </a:bodyPr>
          <a:lstStyle/>
          <a:p>
            <a:pPr marL="781630" lvl="1" indent="-390815" algn="l">
              <a:lnSpc>
                <a:spcPts val="5068"/>
              </a:lnSpc>
              <a:buFont typeface="Arial"/>
              <a:buChar char="•"/>
            </a:pPr>
            <a:r>
              <a:rPr lang="en-US" sz="3620" dirty="0">
                <a:solidFill>
                  <a:srgbClr val="293556"/>
                </a:solidFill>
                <a:latin typeface="Montserrat Classic"/>
                <a:ea typeface="Montserrat Classic"/>
                <a:cs typeface="Montserrat Classic"/>
                <a:sym typeface="Montserrat Classic"/>
              </a:rPr>
              <a:t>Request for Quotations: </a:t>
            </a:r>
            <a:r>
              <a:rPr lang="en-US" sz="3620" b="1" dirty="0">
                <a:solidFill>
                  <a:srgbClr val="293556"/>
                </a:solidFill>
                <a:latin typeface="Montserrat Classic Bold"/>
                <a:ea typeface="Montserrat Classic Bold"/>
                <a:cs typeface="Montserrat Classic Bold"/>
                <a:sym typeface="Montserrat Classic Bold"/>
              </a:rPr>
              <a:t>RFQ</a:t>
            </a:r>
          </a:p>
          <a:p>
            <a:pPr algn="l">
              <a:lnSpc>
                <a:spcPts val="5068"/>
              </a:lnSpc>
            </a:pPr>
            <a:endParaRPr lang="en-US" sz="3620" b="1" dirty="0">
              <a:solidFill>
                <a:srgbClr val="293556"/>
              </a:solidFill>
              <a:latin typeface="Montserrat Classic Bold"/>
              <a:ea typeface="Montserrat Classic Bold"/>
              <a:cs typeface="Montserrat Classic Bold"/>
              <a:sym typeface="Montserrat Classic Bold"/>
            </a:endParaRPr>
          </a:p>
          <a:p>
            <a:pPr marL="781630" lvl="1" indent="-390815" algn="l">
              <a:lnSpc>
                <a:spcPts val="5068"/>
              </a:lnSpc>
              <a:buFont typeface="Arial"/>
              <a:buChar char="•"/>
            </a:pPr>
            <a:r>
              <a:rPr lang="en-US" sz="3620" dirty="0">
                <a:solidFill>
                  <a:srgbClr val="293556"/>
                </a:solidFill>
                <a:latin typeface="Montserrat Classic"/>
                <a:ea typeface="Montserrat Classic"/>
                <a:cs typeface="Montserrat Classic"/>
                <a:sym typeface="Montserrat Classic"/>
              </a:rPr>
              <a:t>Request for Qualifications: </a:t>
            </a:r>
            <a:r>
              <a:rPr lang="en-US" sz="3620" b="1" dirty="0">
                <a:solidFill>
                  <a:srgbClr val="293556"/>
                </a:solidFill>
                <a:latin typeface="Montserrat Classic Bold"/>
                <a:ea typeface="Montserrat Classic Bold"/>
                <a:cs typeface="Montserrat Classic Bold"/>
                <a:sym typeface="Montserrat Classic Bold"/>
              </a:rPr>
              <a:t>Solicitation Type Varies</a:t>
            </a:r>
          </a:p>
          <a:p>
            <a:pPr algn="l">
              <a:lnSpc>
                <a:spcPts val="5068"/>
              </a:lnSpc>
            </a:pPr>
            <a:endParaRPr lang="en-US" sz="3620" b="1" dirty="0">
              <a:solidFill>
                <a:srgbClr val="293556"/>
              </a:solidFill>
              <a:latin typeface="Montserrat Classic Bold"/>
              <a:ea typeface="Montserrat Classic Bold"/>
              <a:cs typeface="Montserrat Classic Bold"/>
              <a:sym typeface="Montserrat Classic Bold"/>
            </a:endParaRPr>
          </a:p>
          <a:p>
            <a:pPr marL="781630" lvl="1" indent="-390815" algn="l">
              <a:lnSpc>
                <a:spcPts val="5068"/>
              </a:lnSpc>
              <a:buFont typeface="Arial"/>
              <a:buChar char="•"/>
            </a:pPr>
            <a:r>
              <a:rPr lang="en-US" sz="3620" dirty="0">
                <a:solidFill>
                  <a:srgbClr val="293556"/>
                </a:solidFill>
                <a:latin typeface="Montserrat Classic"/>
                <a:ea typeface="Montserrat Classic"/>
                <a:cs typeface="Montserrat Classic"/>
                <a:sym typeface="Montserrat Classic"/>
              </a:rPr>
              <a:t>Request for Information: </a:t>
            </a:r>
            <a:r>
              <a:rPr lang="en-US" sz="3620" b="1" dirty="0">
                <a:solidFill>
                  <a:srgbClr val="293556"/>
                </a:solidFill>
                <a:latin typeface="Montserrat Classic Bold"/>
                <a:ea typeface="Montserrat Classic Bold"/>
                <a:cs typeface="Montserrat Classic Bold"/>
                <a:sym typeface="Montserrat Classic Bold"/>
              </a:rPr>
              <a:t>RFI [No Award]</a:t>
            </a:r>
          </a:p>
          <a:p>
            <a:pPr algn="l">
              <a:lnSpc>
                <a:spcPts val="5068"/>
              </a:lnSpc>
            </a:pPr>
            <a:endParaRPr lang="en-US" sz="3620" b="1" dirty="0">
              <a:solidFill>
                <a:srgbClr val="293556"/>
              </a:solidFill>
              <a:latin typeface="Montserrat Classic Bold"/>
              <a:ea typeface="Montserrat Classic Bold"/>
              <a:cs typeface="Montserrat Classic Bold"/>
              <a:sym typeface="Montserrat Classic Bold"/>
            </a:endParaRPr>
          </a:p>
          <a:p>
            <a:pPr marL="781630" lvl="1" indent="-390815" algn="l">
              <a:lnSpc>
                <a:spcPts val="5068"/>
              </a:lnSpc>
              <a:buFont typeface="Arial"/>
              <a:buChar char="•"/>
            </a:pPr>
            <a:r>
              <a:rPr lang="en-US" sz="3620" dirty="0">
                <a:solidFill>
                  <a:srgbClr val="293556"/>
                </a:solidFill>
                <a:latin typeface="Montserrat Classic"/>
                <a:ea typeface="Montserrat Classic"/>
                <a:cs typeface="Montserrat Classic"/>
                <a:sym typeface="Montserrat Classic"/>
              </a:rPr>
              <a:t>Request for Proposals: </a:t>
            </a:r>
            <a:r>
              <a:rPr lang="en-US" sz="3620" b="1" dirty="0">
                <a:solidFill>
                  <a:srgbClr val="293556"/>
                </a:solidFill>
                <a:latin typeface="Montserrat Classic Bold"/>
                <a:ea typeface="Montserrat Classic Bold"/>
                <a:cs typeface="Montserrat Classic Bold"/>
                <a:sym typeface="Montserrat Classic Bold"/>
              </a:rPr>
              <a:t>RFP</a:t>
            </a:r>
          </a:p>
        </p:txBody>
      </p:sp>
      <p:sp>
        <p:nvSpPr>
          <p:cNvPr id="9" name="Freeform 9"/>
          <p:cNvSpPr/>
          <p:nvPr/>
        </p:nvSpPr>
        <p:spPr>
          <a:xfrm>
            <a:off x="11476874" y="2720155"/>
            <a:ext cx="6615612" cy="5368580"/>
          </a:xfrm>
          <a:custGeom>
            <a:avLst/>
            <a:gdLst/>
            <a:ahLst/>
            <a:cxnLst/>
            <a:rect l="l" t="t" r="r" b="b"/>
            <a:pathLst>
              <a:path w="6615612" h="5368580">
                <a:moveTo>
                  <a:pt x="0" y="0"/>
                </a:moveTo>
                <a:lnTo>
                  <a:pt x="6615613" y="0"/>
                </a:lnTo>
                <a:lnTo>
                  <a:pt x="6615613" y="5368580"/>
                </a:lnTo>
                <a:lnTo>
                  <a:pt x="0" y="5368580"/>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11534"/>
            <a:chOff x="0" y="0"/>
            <a:chExt cx="4816593" cy="635136"/>
          </a:xfrm>
        </p:grpSpPr>
        <p:sp>
          <p:nvSpPr>
            <p:cNvPr id="3" name="Freeform 3"/>
            <p:cNvSpPr/>
            <p:nvPr/>
          </p:nvSpPr>
          <p:spPr>
            <a:xfrm>
              <a:off x="0" y="0"/>
              <a:ext cx="4816592" cy="635136"/>
            </a:xfrm>
            <a:custGeom>
              <a:avLst/>
              <a:gdLst/>
              <a:ahLst/>
              <a:cxnLst/>
              <a:rect l="l" t="t" r="r" b="b"/>
              <a:pathLst>
                <a:path w="4816592" h="635136">
                  <a:moveTo>
                    <a:pt x="0" y="0"/>
                  </a:moveTo>
                  <a:lnTo>
                    <a:pt x="4816592" y="0"/>
                  </a:lnTo>
                  <a:lnTo>
                    <a:pt x="4816592" y="635136"/>
                  </a:lnTo>
                  <a:lnTo>
                    <a:pt x="0" y="635136"/>
                  </a:lnTo>
                  <a:close/>
                </a:path>
              </a:pathLst>
            </a:custGeom>
            <a:solidFill>
              <a:srgbClr val="293556"/>
            </a:solidFill>
          </p:spPr>
          <p:txBody>
            <a:bodyPr/>
            <a:lstStyle/>
            <a:p>
              <a:endParaRPr lang="en-US"/>
            </a:p>
          </p:txBody>
        </p:sp>
        <p:sp>
          <p:nvSpPr>
            <p:cNvPr id="4" name="TextBox 4"/>
            <p:cNvSpPr txBox="1"/>
            <p:nvPr/>
          </p:nvSpPr>
          <p:spPr>
            <a:xfrm>
              <a:off x="0" y="-38100"/>
              <a:ext cx="4816593" cy="673236"/>
            </a:xfrm>
            <a:prstGeom prst="rect">
              <a:avLst/>
            </a:prstGeom>
          </p:spPr>
          <p:txBody>
            <a:bodyPr lIns="50800" tIns="50800" rIns="50800" bIns="50800" rtlCol="0" anchor="ctr"/>
            <a:lstStyle/>
            <a:p>
              <a:pPr algn="ctr">
                <a:lnSpc>
                  <a:spcPts val="2100"/>
                </a:lnSpc>
              </a:pPr>
              <a:endParaRPr/>
            </a:p>
          </p:txBody>
        </p:sp>
      </p:grpSp>
      <p:graphicFrame>
        <p:nvGraphicFramePr>
          <p:cNvPr id="5" name="Table 5"/>
          <p:cNvGraphicFramePr>
            <a:graphicFrameLocks noGrp="1"/>
          </p:cNvGraphicFramePr>
          <p:nvPr/>
        </p:nvGraphicFramePr>
        <p:xfrm>
          <a:off x="569757" y="3525025"/>
          <a:ext cx="17148486" cy="5372100"/>
        </p:xfrm>
        <a:graphic>
          <a:graphicData uri="http://schemas.openxmlformats.org/drawingml/2006/table">
            <a:tbl>
              <a:tblPr/>
              <a:tblGrid>
                <a:gridCol w="3728839">
                  <a:extLst>
                    <a:ext uri="{9D8B030D-6E8A-4147-A177-3AD203B41FA5}">
                      <a16:colId xmlns:a16="http://schemas.microsoft.com/office/drawing/2014/main" val="20000"/>
                    </a:ext>
                  </a:extLst>
                </a:gridCol>
                <a:gridCol w="4920699">
                  <a:extLst>
                    <a:ext uri="{9D8B030D-6E8A-4147-A177-3AD203B41FA5}">
                      <a16:colId xmlns:a16="http://schemas.microsoft.com/office/drawing/2014/main" val="20001"/>
                    </a:ext>
                  </a:extLst>
                </a:gridCol>
                <a:gridCol w="4784564">
                  <a:extLst>
                    <a:ext uri="{9D8B030D-6E8A-4147-A177-3AD203B41FA5}">
                      <a16:colId xmlns:a16="http://schemas.microsoft.com/office/drawing/2014/main" val="20002"/>
                    </a:ext>
                  </a:extLst>
                </a:gridCol>
                <a:gridCol w="3714384">
                  <a:extLst>
                    <a:ext uri="{9D8B030D-6E8A-4147-A177-3AD203B41FA5}">
                      <a16:colId xmlns:a16="http://schemas.microsoft.com/office/drawing/2014/main" val="20003"/>
                    </a:ext>
                  </a:extLst>
                </a:gridCol>
              </a:tblGrid>
              <a:tr h="882559">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Option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E5F0"/>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8F7F6"/>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Application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9D3ED"/>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7E7"/>
                    </a:solidFill>
                  </a:tcPr>
                </a:tc>
                <a:extLst>
                  <a:ext uri="{0D108BD9-81ED-4DB2-BD59-A6C34878D82A}">
                    <a16:rowId xmlns:a16="http://schemas.microsoft.com/office/drawing/2014/main" val="10000"/>
                  </a:ext>
                </a:extLst>
              </a:tr>
              <a:tr h="4489541">
                <a:tc>
                  <a:txBody>
                    <a:bodyPr/>
                    <a:lstStyle/>
                    <a:p>
                      <a:pPr algn="ctr">
                        <a:lnSpc>
                          <a:spcPts val="3219"/>
                        </a:lnSpc>
                        <a:defRPr/>
                      </a:pPr>
                      <a:r>
                        <a:rPr lang="en-US" sz="2299" b="1">
                          <a:solidFill>
                            <a:srgbClr val="000000"/>
                          </a:solidFill>
                          <a:latin typeface="Montserrat Classic Bold"/>
                          <a:ea typeface="Montserrat Classic Bold"/>
                          <a:cs typeface="Montserrat Classic Bold"/>
                          <a:sym typeface="Montserrat Classic Bold"/>
                        </a:rPr>
                        <a:t>RFI:</a:t>
                      </a:r>
                      <a:endParaRPr lang="en-US" sz="1100"/>
                    </a:p>
                    <a:p>
                      <a:pPr algn="ctr">
                        <a:lnSpc>
                          <a:spcPts val="3219"/>
                        </a:lnSpc>
                      </a:pPr>
                      <a:r>
                        <a:rPr lang="en-US" sz="2299">
                          <a:solidFill>
                            <a:srgbClr val="000000"/>
                          </a:solidFill>
                          <a:latin typeface="Montserrat Classic"/>
                          <a:ea typeface="Montserrat Classic"/>
                          <a:cs typeface="Montserrat Classic"/>
                          <a:sym typeface="Montserrat Classic"/>
                        </a:rPr>
                        <a:t>No award</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E5F0"/>
                    </a:solidFill>
                  </a:tcPr>
                </a:tc>
                <a:tc>
                  <a:txBody>
                    <a:bodyPr/>
                    <a:lstStyle/>
                    <a:p>
                      <a:pPr marL="496562" lvl="1" indent="-248281" algn="l">
                        <a:lnSpc>
                          <a:spcPts val="3219"/>
                        </a:lnSpc>
                        <a:buFont typeface="Arial"/>
                        <a:buChar char="•"/>
                        <a:defRPr/>
                      </a:pPr>
                      <a:r>
                        <a:rPr lang="en-US" sz="2299">
                          <a:solidFill>
                            <a:srgbClr val="000000"/>
                          </a:solidFill>
                          <a:latin typeface="Montserrat Classic"/>
                          <a:ea typeface="Montserrat Classic"/>
                          <a:cs typeface="Montserrat Classic"/>
                          <a:sym typeface="Montserrat Classic"/>
                        </a:rPr>
                        <a:t>Collects written information about the capabilities of the market. </a:t>
                      </a:r>
                      <a:endParaRPr lang="en-US" sz="1100"/>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Interview/demo is an additional option available</a:t>
                      </a:r>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Information used to develop robust, on-target RFP scope of work</a:t>
                      </a:r>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Agency is responsible for review</a:t>
                      </a: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8F7F6"/>
                    </a:solidFill>
                  </a:tcPr>
                </a:tc>
                <a:tc>
                  <a:txBody>
                    <a:bodyPr/>
                    <a:lstStyle/>
                    <a:p>
                      <a:pPr marL="496562" lvl="1" indent="-248281" algn="l">
                        <a:lnSpc>
                          <a:spcPts val="3219"/>
                        </a:lnSpc>
                        <a:buFont typeface="Arial"/>
                        <a:buChar char="•"/>
                        <a:defRPr/>
                      </a:pPr>
                      <a:r>
                        <a:rPr lang="en-US" sz="2299">
                          <a:solidFill>
                            <a:srgbClr val="000000"/>
                          </a:solidFill>
                          <a:latin typeface="Montserrat Classic"/>
                          <a:ea typeface="Montserrat Classic"/>
                          <a:cs typeface="Montserrat Classic"/>
                          <a:sym typeface="Montserrat Classic"/>
                        </a:rPr>
                        <a:t>When agency wants additional information on available services and providers before designing the RFP</a:t>
                      </a:r>
                      <a:endParaRPr lang="en-US" sz="1100"/>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Way to signal vendor interest in service area</a:t>
                      </a:r>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Provides open transparency of vendor outreach</a:t>
                      </a: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9D3ED"/>
                    </a:solidFill>
                  </a:tcPr>
                </a:tc>
                <a:tc>
                  <a:txBody>
                    <a:bodyPr/>
                    <a:lstStyle/>
                    <a:p>
                      <a:pPr marL="496562" lvl="1" indent="-248281" algn="l">
                        <a:lnSpc>
                          <a:spcPts val="3219"/>
                        </a:lnSpc>
                        <a:buFont typeface="Arial"/>
                        <a:buChar char="•"/>
                        <a:defRPr/>
                      </a:pPr>
                      <a:r>
                        <a:rPr lang="en-US" sz="2299">
                          <a:solidFill>
                            <a:srgbClr val="000000"/>
                          </a:solidFill>
                          <a:latin typeface="Montserrat Classic"/>
                          <a:ea typeface="Montserrat Classic"/>
                          <a:cs typeface="Montserrat Classic"/>
                          <a:sym typeface="Montserrat Classic"/>
                        </a:rPr>
                        <a:t>Posted for 28 days</a:t>
                      </a:r>
                      <a:endParaRPr lang="en-US" sz="1100"/>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1-2 month review according to Agency timeline</a:t>
                      </a:r>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Allow adequate time to develop RFP that incorporates discoveries from RFI</a:t>
                      </a: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7E7"/>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841133" y="1274447"/>
            <a:ext cx="16605734" cy="629921"/>
          </a:xfrm>
          <a:prstGeom prst="rect">
            <a:avLst/>
          </a:prstGeom>
        </p:spPr>
        <p:txBody>
          <a:bodyPr lIns="0" tIns="0" rIns="0" bIns="0" rtlCol="0" anchor="t">
            <a:spAutoFit/>
          </a:bodyPr>
          <a:lstStyle/>
          <a:p>
            <a:pPr algn="ctr">
              <a:lnSpc>
                <a:spcPts val="5179"/>
              </a:lnSpc>
            </a:pPr>
            <a:r>
              <a:rPr lang="en-US" sz="3699">
                <a:solidFill>
                  <a:srgbClr val="FDA715"/>
                </a:solidFill>
                <a:latin typeface="Montserrat Classic"/>
                <a:ea typeface="Montserrat Classic"/>
                <a:cs typeface="Montserrat Classic"/>
                <a:sym typeface="Montserrat Classic"/>
              </a:rPr>
              <a:t>Market Research Options - Request for Information (RFI)</a:t>
            </a:r>
          </a:p>
        </p:txBody>
      </p:sp>
      <p:sp>
        <p:nvSpPr>
          <p:cNvPr id="7" name="TextBox 7"/>
          <p:cNvSpPr txBox="1"/>
          <p:nvPr/>
        </p:nvSpPr>
        <p:spPr>
          <a:xfrm>
            <a:off x="765936" y="421542"/>
            <a:ext cx="16756129" cy="784225"/>
          </a:xfrm>
          <a:prstGeom prst="rect">
            <a:avLst/>
          </a:prstGeom>
        </p:spPr>
        <p:txBody>
          <a:bodyPr lIns="0" tIns="0" rIns="0" bIns="0" rtlCol="0" anchor="t">
            <a:spAutoFit/>
          </a:bodyPr>
          <a:lstStyle/>
          <a:p>
            <a:pPr marL="0" lvl="0" indent="0" algn="ctr">
              <a:lnSpc>
                <a:spcPts val="6049"/>
              </a:lnSpc>
              <a:spcBef>
                <a:spcPct val="0"/>
              </a:spcBef>
            </a:pPr>
            <a:r>
              <a:rPr lang="en-US" sz="5499" b="1">
                <a:solidFill>
                  <a:srgbClr val="FFFFFF"/>
                </a:solidFill>
                <a:latin typeface="Montserrat Classic Bold"/>
                <a:ea typeface="Montserrat Classic Bold"/>
                <a:cs typeface="Montserrat Classic Bold"/>
                <a:sym typeface="Montserrat Classic Bold"/>
              </a:rPr>
              <a:t>WORKING WITH THE DIVISION OF PURCHASES:</a:t>
            </a:r>
          </a:p>
        </p:txBody>
      </p:sp>
      <p:sp>
        <p:nvSpPr>
          <p:cNvPr id="8" name="TextBox 8"/>
          <p:cNvSpPr txBox="1"/>
          <p:nvPr/>
        </p:nvSpPr>
        <p:spPr>
          <a:xfrm>
            <a:off x="569757" y="2698890"/>
            <a:ext cx="17148486" cy="511810"/>
          </a:xfrm>
          <a:prstGeom prst="rect">
            <a:avLst/>
          </a:prstGeom>
        </p:spPr>
        <p:txBody>
          <a:bodyPr lIns="0" tIns="0" rIns="0" bIns="0" rtlCol="0" anchor="t">
            <a:spAutoFit/>
          </a:bodyPr>
          <a:lstStyle/>
          <a:p>
            <a:pPr algn="ctr">
              <a:lnSpc>
                <a:spcPts val="4159"/>
              </a:lnSpc>
              <a:spcBef>
                <a:spcPct val="0"/>
              </a:spcBef>
            </a:pPr>
            <a:r>
              <a:rPr lang="en-US" sz="3199" b="1" i="1">
                <a:solidFill>
                  <a:srgbClr val="293556"/>
                </a:solidFill>
                <a:latin typeface="Montserrat Bold Italics"/>
                <a:ea typeface="Montserrat Bold Italics"/>
                <a:cs typeface="Montserrat Bold Italics"/>
                <a:sym typeface="Montserrat Bold Italics"/>
              </a:rPr>
              <a:t>The RFI is a market research tool used to gain expertise from industry leaders.</a:t>
            </a:r>
          </a:p>
        </p:txBody>
      </p:sp>
      <p:grpSp>
        <p:nvGrpSpPr>
          <p:cNvPr id="9" name="Group 9"/>
          <p:cNvGrpSpPr/>
          <p:nvPr/>
        </p:nvGrpSpPr>
        <p:grpSpPr>
          <a:xfrm>
            <a:off x="0" y="9236393"/>
            <a:ext cx="15728030" cy="1050607"/>
            <a:chOff x="0" y="0"/>
            <a:chExt cx="4142362" cy="276703"/>
          </a:xfrm>
        </p:grpSpPr>
        <p:sp>
          <p:nvSpPr>
            <p:cNvPr id="10" name="Freeform 10"/>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11" name="TextBox 11"/>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12" name="Freeform 12"/>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79463"/>
            <a:chOff x="0" y="0"/>
            <a:chExt cx="4816593" cy="574015"/>
          </a:xfrm>
        </p:grpSpPr>
        <p:sp>
          <p:nvSpPr>
            <p:cNvPr id="3" name="Freeform 3"/>
            <p:cNvSpPr/>
            <p:nvPr/>
          </p:nvSpPr>
          <p:spPr>
            <a:xfrm>
              <a:off x="0" y="0"/>
              <a:ext cx="4816592" cy="574015"/>
            </a:xfrm>
            <a:custGeom>
              <a:avLst/>
              <a:gdLst/>
              <a:ahLst/>
              <a:cxnLst/>
              <a:rect l="l" t="t" r="r" b="b"/>
              <a:pathLst>
                <a:path w="4816592" h="574015">
                  <a:moveTo>
                    <a:pt x="0" y="0"/>
                  </a:moveTo>
                  <a:lnTo>
                    <a:pt x="4816592" y="0"/>
                  </a:lnTo>
                  <a:lnTo>
                    <a:pt x="4816592" y="574015"/>
                  </a:lnTo>
                  <a:lnTo>
                    <a:pt x="0" y="574015"/>
                  </a:lnTo>
                  <a:close/>
                </a:path>
              </a:pathLst>
            </a:custGeom>
            <a:solidFill>
              <a:srgbClr val="293556"/>
            </a:solidFill>
          </p:spPr>
          <p:txBody>
            <a:bodyPr/>
            <a:lstStyle/>
            <a:p>
              <a:endParaRPr lang="en-US"/>
            </a:p>
          </p:txBody>
        </p:sp>
        <p:sp>
          <p:nvSpPr>
            <p:cNvPr id="4" name="TextBox 4"/>
            <p:cNvSpPr txBox="1"/>
            <p:nvPr/>
          </p:nvSpPr>
          <p:spPr>
            <a:xfrm>
              <a:off x="0" y="-38100"/>
              <a:ext cx="4816593" cy="612115"/>
            </a:xfrm>
            <a:prstGeom prst="rect">
              <a:avLst/>
            </a:prstGeom>
          </p:spPr>
          <p:txBody>
            <a:bodyPr lIns="50800" tIns="50800" rIns="50800" bIns="50800" rtlCol="0" anchor="ctr"/>
            <a:lstStyle/>
            <a:p>
              <a:pPr algn="ctr">
                <a:lnSpc>
                  <a:spcPts val="2100"/>
                </a:lnSpc>
              </a:pPr>
              <a:endParaRPr/>
            </a:p>
          </p:txBody>
        </p:sp>
      </p:grpSp>
      <p:graphicFrame>
        <p:nvGraphicFramePr>
          <p:cNvPr id="5" name="Table 5"/>
          <p:cNvGraphicFramePr>
            <a:graphicFrameLocks noGrp="1"/>
          </p:cNvGraphicFramePr>
          <p:nvPr>
            <p:extLst>
              <p:ext uri="{D42A27DB-BD31-4B8C-83A1-F6EECF244321}">
                <p14:modId xmlns:p14="http://schemas.microsoft.com/office/powerpoint/2010/main" val="635150876"/>
              </p:ext>
            </p:extLst>
          </p:nvPr>
        </p:nvGraphicFramePr>
        <p:xfrm>
          <a:off x="569029" y="2621828"/>
          <a:ext cx="17148486" cy="6172200"/>
        </p:xfrm>
        <a:graphic>
          <a:graphicData uri="http://schemas.openxmlformats.org/drawingml/2006/table">
            <a:tbl>
              <a:tblPr/>
              <a:tblGrid>
                <a:gridCol w="3728839">
                  <a:extLst>
                    <a:ext uri="{9D8B030D-6E8A-4147-A177-3AD203B41FA5}">
                      <a16:colId xmlns:a16="http://schemas.microsoft.com/office/drawing/2014/main" val="20000"/>
                    </a:ext>
                  </a:extLst>
                </a:gridCol>
                <a:gridCol w="4920699">
                  <a:extLst>
                    <a:ext uri="{9D8B030D-6E8A-4147-A177-3AD203B41FA5}">
                      <a16:colId xmlns:a16="http://schemas.microsoft.com/office/drawing/2014/main" val="20001"/>
                    </a:ext>
                  </a:extLst>
                </a:gridCol>
                <a:gridCol w="4784564">
                  <a:extLst>
                    <a:ext uri="{9D8B030D-6E8A-4147-A177-3AD203B41FA5}">
                      <a16:colId xmlns:a16="http://schemas.microsoft.com/office/drawing/2014/main" val="20002"/>
                    </a:ext>
                  </a:extLst>
                </a:gridCol>
                <a:gridCol w="3714384">
                  <a:extLst>
                    <a:ext uri="{9D8B030D-6E8A-4147-A177-3AD203B41FA5}">
                      <a16:colId xmlns:a16="http://schemas.microsoft.com/office/drawing/2014/main" val="20003"/>
                    </a:ext>
                  </a:extLst>
                </a:gridCol>
              </a:tblGrid>
              <a:tr h="881743">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Option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E5F0"/>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8F7F6"/>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Application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9D3ED"/>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7E7"/>
                    </a:solidFill>
                  </a:tcPr>
                </a:tc>
                <a:extLst>
                  <a:ext uri="{0D108BD9-81ED-4DB2-BD59-A6C34878D82A}">
                    <a16:rowId xmlns:a16="http://schemas.microsoft.com/office/drawing/2014/main" val="10000"/>
                  </a:ext>
                </a:extLst>
              </a:tr>
              <a:tr h="5290457">
                <a:tc>
                  <a:txBody>
                    <a:bodyPr/>
                    <a:lstStyle/>
                    <a:p>
                      <a:pPr algn="ctr">
                        <a:lnSpc>
                          <a:spcPts val="3219"/>
                        </a:lnSpc>
                        <a:defRPr/>
                      </a:pPr>
                      <a:r>
                        <a:rPr lang="en-US" sz="2299" b="1">
                          <a:solidFill>
                            <a:srgbClr val="000000"/>
                          </a:solidFill>
                          <a:latin typeface="Montserrat Classic Bold"/>
                          <a:ea typeface="Montserrat Classic Bold"/>
                          <a:cs typeface="Montserrat Classic Bold"/>
                          <a:sym typeface="Montserrat Classic Bold"/>
                        </a:rPr>
                        <a:t>RFQ:</a:t>
                      </a:r>
                      <a:endParaRPr lang="en-US" sz="1100"/>
                    </a:p>
                    <a:p>
                      <a:pPr algn="ctr">
                        <a:lnSpc>
                          <a:spcPts val="3219"/>
                        </a:lnSpc>
                      </a:pPr>
                      <a:r>
                        <a:rPr lang="en-US" sz="2299">
                          <a:solidFill>
                            <a:srgbClr val="000000"/>
                          </a:solidFill>
                          <a:latin typeface="Montserrat Classic"/>
                          <a:ea typeface="Montserrat Classic"/>
                          <a:cs typeface="Montserrat Classic"/>
                          <a:sym typeface="Montserrat Classic"/>
                        </a:rPr>
                        <a:t>Awarded to lowest, responsive, responsible bidder</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E5F0"/>
                    </a:solidFill>
                  </a:tcPr>
                </a:tc>
                <a:tc>
                  <a:txBody>
                    <a:bodyPr/>
                    <a:lstStyle/>
                    <a:p>
                      <a:pPr marL="496562" lvl="1" indent="-248281" algn="l">
                        <a:lnSpc>
                          <a:spcPts val="3219"/>
                        </a:lnSpc>
                        <a:buFont typeface="Arial"/>
                        <a:buChar char="•"/>
                        <a:defRPr/>
                      </a:pPr>
                      <a:r>
                        <a:rPr lang="en-US" sz="2299">
                          <a:solidFill>
                            <a:srgbClr val="000000"/>
                          </a:solidFill>
                          <a:latin typeface="Montserrat Classic"/>
                          <a:ea typeface="Montserrat Classic"/>
                          <a:cs typeface="Montserrat Classic"/>
                          <a:sym typeface="Montserrat Classic"/>
                        </a:rPr>
                        <a:t>Fixed, limited scope of work</a:t>
                      </a:r>
                      <a:endParaRPr lang="en-US" sz="1100"/>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Purchases is responsible for review</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8F7F6"/>
                    </a:solidFill>
                  </a:tcPr>
                </a:tc>
                <a:tc>
                  <a:txBody>
                    <a:bodyPr/>
                    <a:lstStyle/>
                    <a:p>
                      <a:pPr marL="496562" lvl="1" indent="-248281" algn="l">
                        <a:lnSpc>
                          <a:spcPts val="3219"/>
                        </a:lnSpc>
                        <a:buFont typeface="Arial"/>
                        <a:buChar char="•"/>
                        <a:defRPr/>
                      </a:pPr>
                      <a:r>
                        <a:rPr lang="en-US" sz="2299" dirty="0">
                          <a:solidFill>
                            <a:srgbClr val="000000"/>
                          </a:solidFill>
                          <a:latin typeface="Montserrat Classic"/>
                          <a:ea typeface="Montserrat Classic"/>
                          <a:cs typeface="Montserrat Classic"/>
                          <a:sym typeface="Montserrat Classic"/>
                        </a:rPr>
                        <a:t>Goods</a:t>
                      </a:r>
                    </a:p>
                    <a:p>
                      <a:pPr marL="496562" lvl="1" indent="-248281" algn="l">
                        <a:lnSpc>
                          <a:spcPts val="3219"/>
                        </a:lnSpc>
                        <a:buFont typeface="Arial"/>
                        <a:buChar char="•"/>
                        <a:defRPr/>
                      </a:pPr>
                      <a:r>
                        <a:rPr lang="en-US" sz="2299" dirty="0">
                          <a:solidFill>
                            <a:srgbClr val="000000"/>
                          </a:solidFill>
                          <a:latin typeface="Montserrat Classic"/>
                          <a:ea typeface="Montserrat Classic"/>
                          <a:cs typeface="Montserrat Classic"/>
                          <a:sym typeface="Montserrat Classic"/>
                        </a:rPr>
                        <a:t>Construction</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9D3ED"/>
                    </a:solidFill>
                  </a:tcPr>
                </a:tc>
                <a:tc>
                  <a:txBody>
                    <a:bodyPr/>
                    <a:lstStyle/>
                    <a:p>
                      <a:pPr marL="496562" lvl="1" indent="-248281" algn="l">
                        <a:lnSpc>
                          <a:spcPts val="3219"/>
                        </a:lnSpc>
                        <a:buFont typeface="Arial"/>
                        <a:buChar char="•"/>
                        <a:defRPr/>
                      </a:pPr>
                      <a:r>
                        <a:rPr lang="en-US" sz="2299" dirty="0">
                          <a:solidFill>
                            <a:srgbClr val="000000"/>
                          </a:solidFill>
                          <a:latin typeface="Montserrat Classic"/>
                          <a:ea typeface="Montserrat Classic"/>
                          <a:cs typeface="Montserrat Classic"/>
                          <a:sym typeface="Montserrat Classic"/>
                        </a:rPr>
                        <a:t>Posted for 28 days</a:t>
                      </a:r>
                      <a:endParaRPr lang="en-US" sz="1100" dirty="0"/>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1-2 week for review</a:t>
                      </a:r>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21 days for tentative award</a:t>
                      </a:r>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7 days for Purchase Order to issue</a:t>
                      </a:r>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Important: No work to commence without a Purchase Order</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7E7"/>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841133" y="1153707"/>
            <a:ext cx="16605734" cy="592150"/>
          </a:xfrm>
          <a:prstGeom prst="rect">
            <a:avLst/>
          </a:prstGeom>
        </p:spPr>
        <p:txBody>
          <a:bodyPr lIns="0" tIns="0" rIns="0" bIns="0" rtlCol="0" anchor="t">
            <a:spAutoFit/>
          </a:bodyPr>
          <a:lstStyle/>
          <a:p>
            <a:pPr algn="ctr">
              <a:lnSpc>
                <a:spcPts val="5179"/>
              </a:lnSpc>
            </a:pPr>
            <a:r>
              <a:rPr lang="en-US" sz="3699" dirty="0">
                <a:solidFill>
                  <a:srgbClr val="FDA715"/>
                </a:solidFill>
                <a:latin typeface="Montserrat Classic"/>
                <a:ea typeface="Montserrat Classic"/>
                <a:cs typeface="Montserrat Classic"/>
                <a:sym typeface="Montserrat Classic"/>
              </a:rPr>
              <a:t>Request for Quotations (RFQs)</a:t>
            </a:r>
          </a:p>
        </p:txBody>
      </p:sp>
      <p:sp>
        <p:nvSpPr>
          <p:cNvPr id="7" name="TextBox 7"/>
          <p:cNvSpPr txBox="1"/>
          <p:nvPr/>
        </p:nvSpPr>
        <p:spPr>
          <a:xfrm>
            <a:off x="765936" y="436157"/>
            <a:ext cx="16756129" cy="784225"/>
          </a:xfrm>
          <a:prstGeom prst="rect">
            <a:avLst/>
          </a:prstGeom>
        </p:spPr>
        <p:txBody>
          <a:bodyPr lIns="0" tIns="0" rIns="0" bIns="0" rtlCol="0" anchor="t">
            <a:spAutoFit/>
          </a:bodyPr>
          <a:lstStyle/>
          <a:p>
            <a:pPr marL="0" lvl="0" indent="0" algn="ctr">
              <a:lnSpc>
                <a:spcPts val="6049"/>
              </a:lnSpc>
              <a:spcBef>
                <a:spcPct val="0"/>
              </a:spcBef>
            </a:pPr>
            <a:r>
              <a:rPr lang="en-US" sz="5499" b="1">
                <a:solidFill>
                  <a:srgbClr val="FFFFFF"/>
                </a:solidFill>
                <a:latin typeface="Montserrat Classic Bold"/>
                <a:ea typeface="Montserrat Classic Bold"/>
                <a:cs typeface="Montserrat Classic Bold"/>
                <a:sym typeface="Montserrat Classic Bold"/>
              </a:rPr>
              <a:t>WORKING WITH THE DIVISION OF PURCHASES:</a:t>
            </a:r>
          </a:p>
        </p:txBody>
      </p:sp>
      <p:grpSp>
        <p:nvGrpSpPr>
          <p:cNvPr id="8" name="Group 8"/>
          <p:cNvGrpSpPr/>
          <p:nvPr/>
        </p:nvGrpSpPr>
        <p:grpSpPr>
          <a:xfrm>
            <a:off x="0" y="9236393"/>
            <a:ext cx="15728030" cy="1050607"/>
            <a:chOff x="0" y="0"/>
            <a:chExt cx="4142362" cy="276703"/>
          </a:xfrm>
        </p:grpSpPr>
        <p:sp>
          <p:nvSpPr>
            <p:cNvPr id="9" name="Freeform 9"/>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10" name="TextBox 10"/>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17</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11534"/>
            <a:chOff x="0" y="0"/>
            <a:chExt cx="4816593" cy="635136"/>
          </a:xfrm>
        </p:grpSpPr>
        <p:sp>
          <p:nvSpPr>
            <p:cNvPr id="3" name="Freeform 3"/>
            <p:cNvSpPr/>
            <p:nvPr/>
          </p:nvSpPr>
          <p:spPr>
            <a:xfrm>
              <a:off x="0" y="0"/>
              <a:ext cx="4816592" cy="635136"/>
            </a:xfrm>
            <a:custGeom>
              <a:avLst/>
              <a:gdLst/>
              <a:ahLst/>
              <a:cxnLst/>
              <a:rect l="l" t="t" r="r" b="b"/>
              <a:pathLst>
                <a:path w="4816592" h="635136">
                  <a:moveTo>
                    <a:pt x="0" y="0"/>
                  </a:moveTo>
                  <a:lnTo>
                    <a:pt x="4816592" y="0"/>
                  </a:lnTo>
                  <a:lnTo>
                    <a:pt x="4816592" y="635136"/>
                  </a:lnTo>
                  <a:lnTo>
                    <a:pt x="0" y="635136"/>
                  </a:lnTo>
                  <a:close/>
                </a:path>
              </a:pathLst>
            </a:custGeom>
            <a:solidFill>
              <a:srgbClr val="293556"/>
            </a:solidFill>
          </p:spPr>
          <p:txBody>
            <a:bodyPr/>
            <a:lstStyle/>
            <a:p>
              <a:endParaRPr lang="en-US"/>
            </a:p>
          </p:txBody>
        </p:sp>
        <p:sp>
          <p:nvSpPr>
            <p:cNvPr id="4" name="TextBox 4"/>
            <p:cNvSpPr txBox="1"/>
            <p:nvPr/>
          </p:nvSpPr>
          <p:spPr>
            <a:xfrm>
              <a:off x="0" y="-38100"/>
              <a:ext cx="4816593" cy="673236"/>
            </a:xfrm>
            <a:prstGeom prst="rect">
              <a:avLst/>
            </a:prstGeom>
          </p:spPr>
          <p:txBody>
            <a:bodyPr lIns="50800" tIns="50800" rIns="50800" bIns="50800" rtlCol="0" anchor="ctr"/>
            <a:lstStyle/>
            <a:p>
              <a:pPr algn="ctr">
                <a:lnSpc>
                  <a:spcPts val="2100"/>
                </a:lnSpc>
              </a:pPr>
              <a:endParaRPr/>
            </a:p>
          </p:txBody>
        </p:sp>
      </p:grpSp>
      <p:graphicFrame>
        <p:nvGraphicFramePr>
          <p:cNvPr id="5" name="Table 5"/>
          <p:cNvGraphicFramePr>
            <a:graphicFrameLocks noGrp="1"/>
          </p:cNvGraphicFramePr>
          <p:nvPr>
            <p:extLst>
              <p:ext uri="{D42A27DB-BD31-4B8C-83A1-F6EECF244321}">
                <p14:modId xmlns:p14="http://schemas.microsoft.com/office/powerpoint/2010/main" val="3080574594"/>
              </p:ext>
            </p:extLst>
          </p:nvPr>
        </p:nvGraphicFramePr>
        <p:xfrm>
          <a:off x="268507" y="2544884"/>
          <a:ext cx="17750985" cy="4972050"/>
        </p:xfrm>
        <a:graphic>
          <a:graphicData uri="http://schemas.openxmlformats.org/drawingml/2006/table">
            <a:tbl>
              <a:tblPr/>
              <a:tblGrid>
                <a:gridCol w="3761370">
                  <a:extLst>
                    <a:ext uri="{9D8B030D-6E8A-4147-A177-3AD203B41FA5}">
                      <a16:colId xmlns:a16="http://schemas.microsoft.com/office/drawing/2014/main" val="20000"/>
                    </a:ext>
                  </a:extLst>
                </a:gridCol>
                <a:gridCol w="4210205">
                  <a:extLst>
                    <a:ext uri="{9D8B030D-6E8A-4147-A177-3AD203B41FA5}">
                      <a16:colId xmlns:a16="http://schemas.microsoft.com/office/drawing/2014/main" val="20001"/>
                    </a:ext>
                  </a:extLst>
                </a:gridCol>
                <a:gridCol w="4196401">
                  <a:extLst>
                    <a:ext uri="{9D8B030D-6E8A-4147-A177-3AD203B41FA5}">
                      <a16:colId xmlns:a16="http://schemas.microsoft.com/office/drawing/2014/main" val="20002"/>
                    </a:ext>
                  </a:extLst>
                </a:gridCol>
                <a:gridCol w="5583009">
                  <a:extLst>
                    <a:ext uri="{9D8B030D-6E8A-4147-A177-3AD203B41FA5}">
                      <a16:colId xmlns:a16="http://schemas.microsoft.com/office/drawing/2014/main" val="20003"/>
                    </a:ext>
                  </a:extLst>
                </a:gridCol>
              </a:tblGrid>
              <a:tr h="883067">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Option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E5F0"/>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8F7F6"/>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Application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9D3ED"/>
                    </a:solidFill>
                  </a:tcPr>
                </a:tc>
                <a:tc>
                  <a:txBody>
                    <a:bodyPr/>
                    <a:lstStyle/>
                    <a:p>
                      <a:pPr algn="ctr">
                        <a:lnSpc>
                          <a:spcPts val="3359"/>
                        </a:lnSpc>
                        <a:defRPr/>
                      </a:pPr>
                      <a:r>
                        <a:rPr lang="en-US" sz="2399" b="1">
                          <a:solidFill>
                            <a:srgbClr val="000000"/>
                          </a:solidFill>
                          <a:latin typeface="Montserrat Classic Bold"/>
                          <a:ea typeface="Montserrat Classic Bold"/>
                          <a:cs typeface="Montserrat Classic Bold"/>
                          <a:sym typeface="Montserrat Classic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7E7"/>
                    </a:solidFill>
                  </a:tcPr>
                </a:tc>
                <a:extLst>
                  <a:ext uri="{0D108BD9-81ED-4DB2-BD59-A6C34878D82A}">
                    <a16:rowId xmlns:a16="http://schemas.microsoft.com/office/drawing/2014/main" val="10000"/>
                  </a:ext>
                </a:extLst>
              </a:tr>
              <a:tr h="4088983">
                <a:tc>
                  <a:txBody>
                    <a:bodyPr/>
                    <a:lstStyle/>
                    <a:p>
                      <a:pPr algn="ctr">
                        <a:lnSpc>
                          <a:spcPts val="3219"/>
                        </a:lnSpc>
                        <a:defRPr/>
                      </a:pPr>
                      <a:r>
                        <a:rPr lang="en-US" sz="2299" b="1">
                          <a:solidFill>
                            <a:srgbClr val="000000"/>
                          </a:solidFill>
                          <a:latin typeface="Montserrat Classic Bold"/>
                          <a:ea typeface="Montserrat Classic Bold"/>
                          <a:cs typeface="Montserrat Classic Bold"/>
                          <a:sym typeface="Montserrat Classic Bold"/>
                        </a:rPr>
                        <a:t>RFP:</a:t>
                      </a:r>
                      <a:endParaRPr lang="en-US" sz="1100"/>
                    </a:p>
                    <a:p>
                      <a:pPr algn="ctr">
                        <a:lnSpc>
                          <a:spcPts val="3219"/>
                        </a:lnSpc>
                      </a:pPr>
                      <a:r>
                        <a:rPr lang="en-US" sz="2299">
                          <a:solidFill>
                            <a:srgbClr val="000000"/>
                          </a:solidFill>
                          <a:latin typeface="Montserrat Classic"/>
                          <a:ea typeface="Montserrat Classic"/>
                          <a:cs typeface="Montserrat Classic"/>
                          <a:sym typeface="Montserrat Classic"/>
                        </a:rPr>
                        <a:t>Awarded on best value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E5F0"/>
                    </a:solidFill>
                  </a:tcPr>
                </a:tc>
                <a:tc>
                  <a:txBody>
                    <a:bodyPr/>
                    <a:lstStyle/>
                    <a:p>
                      <a:pPr marL="496562" lvl="1" indent="-248281" algn="l">
                        <a:lnSpc>
                          <a:spcPts val="3219"/>
                        </a:lnSpc>
                        <a:buFont typeface="Arial"/>
                        <a:buChar char="•"/>
                        <a:defRPr/>
                      </a:pPr>
                      <a:r>
                        <a:rPr lang="en-US" sz="2299">
                          <a:solidFill>
                            <a:srgbClr val="000000"/>
                          </a:solidFill>
                          <a:latin typeface="Montserrat Classic"/>
                          <a:ea typeface="Montserrat Classic"/>
                          <a:cs typeface="Montserrat Classic"/>
                          <a:sym typeface="Montserrat Classic"/>
                        </a:rPr>
                        <a:t>Incorporates a defined scope of work</a:t>
                      </a:r>
                      <a:endParaRPr lang="en-US" sz="1100"/>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Technical and cost components</a:t>
                      </a:r>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Technical review team scores proposals based on expertise</a:t>
                      </a:r>
                    </a:p>
                    <a:p>
                      <a:pPr marL="496562" lvl="1" indent="-248281" algn="l">
                        <a:lnSpc>
                          <a:spcPts val="3219"/>
                        </a:lnSpc>
                        <a:buFont typeface="Arial"/>
                        <a:buChar char="•"/>
                      </a:pPr>
                      <a:r>
                        <a:rPr lang="en-US" sz="2299">
                          <a:solidFill>
                            <a:srgbClr val="000000"/>
                          </a:solidFill>
                          <a:latin typeface="Montserrat Classic"/>
                          <a:ea typeface="Montserrat Classic"/>
                          <a:cs typeface="Montserrat Classic"/>
                          <a:sym typeface="Montserrat Classic"/>
                        </a:rPr>
                        <a:t>Agency is responsible for review</a:t>
                      </a: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8F7F6"/>
                    </a:solidFill>
                  </a:tcPr>
                </a:tc>
                <a:tc>
                  <a:txBody>
                    <a:bodyPr/>
                    <a:lstStyle/>
                    <a:p>
                      <a:pPr marL="496562" lvl="1" indent="-248281" algn="l">
                        <a:lnSpc>
                          <a:spcPts val="3219"/>
                        </a:lnSpc>
                        <a:buFont typeface="Arial"/>
                        <a:buChar char="•"/>
                        <a:defRPr/>
                      </a:pPr>
                      <a:r>
                        <a:rPr lang="en-US" sz="2299" dirty="0">
                          <a:solidFill>
                            <a:srgbClr val="000000"/>
                          </a:solidFill>
                          <a:latin typeface="Montserrat Classic"/>
                          <a:ea typeface="Montserrat Classic"/>
                          <a:cs typeface="Montserrat Classic"/>
                          <a:sym typeface="Montserrat Classic"/>
                        </a:rPr>
                        <a:t>Typically service-based</a:t>
                      </a:r>
                      <a:endParaRPr lang="en-US" sz="1100" dirty="0"/>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When technical expertise is critical to the project</a:t>
                      </a: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9D3ED"/>
                    </a:solidFill>
                  </a:tcPr>
                </a:tc>
                <a:tc>
                  <a:txBody>
                    <a:bodyPr/>
                    <a:lstStyle/>
                    <a:p>
                      <a:pPr marL="496562" lvl="1" indent="-248281" algn="l">
                        <a:lnSpc>
                          <a:spcPts val="3219"/>
                        </a:lnSpc>
                        <a:buFont typeface="Arial"/>
                        <a:buChar char="•"/>
                        <a:defRPr/>
                      </a:pPr>
                      <a:r>
                        <a:rPr lang="en-US" sz="2299" dirty="0">
                          <a:solidFill>
                            <a:srgbClr val="000000"/>
                          </a:solidFill>
                          <a:latin typeface="Montserrat Classic"/>
                          <a:ea typeface="Montserrat Classic"/>
                          <a:cs typeface="Montserrat Classic"/>
                          <a:sym typeface="Montserrat Classic"/>
                        </a:rPr>
                        <a:t>Posted for 28 days</a:t>
                      </a:r>
                      <a:endParaRPr lang="en-US" sz="1100" dirty="0"/>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1-2 months for technical review</a:t>
                      </a:r>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21 days for tentative award</a:t>
                      </a:r>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7 days for Purchase Order to issue</a:t>
                      </a:r>
                    </a:p>
                    <a:p>
                      <a:pPr marL="496562" lvl="1" indent="-248281" algn="l">
                        <a:lnSpc>
                          <a:spcPts val="3219"/>
                        </a:lnSpc>
                        <a:buFont typeface="Arial"/>
                        <a:buChar char="•"/>
                      </a:pPr>
                      <a:r>
                        <a:rPr lang="en-US" sz="2299" dirty="0">
                          <a:solidFill>
                            <a:srgbClr val="000000"/>
                          </a:solidFill>
                          <a:latin typeface="Montserrat Classic"/>
                          <a:ea typeface="Montserrat Classic"/>
                          <a:cs typeface="Montserrat Classic"/>
                          <a:sym typeface="Montserrat Classic"/>
                        </a:rPr>
                        <a:t>Important: No work to commence without a Purchase Order</a:t>
                      </a: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7E7"/>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0" y="9236393"/>
            <a:ext cx="15728030" cy="1050607"/>
            <a:chOff x="0" y="0"/>
            <a:chExt cx="4142362" cy="276703"/>
          </a:xfrm>
        </p:grpSpPr>
        <p:sp>
          <p:nvSpPr>
            <p:cNvPr id="7" name="Freeform 7"/>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8" name="TextBox 8"/>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0" y="7652942"/>
            <a:ext cx="13530744" cy="1500130"/>
            <a:chOff x="0" y="0"/>
            <a:chExt cx="3563653" cy="395096"/>
          </a:xfrm>
        </p:grpSpPr>
        <p:sp>
          <p:nvSpPr>
            <p:cNvPr id="11" name="Freeform 11"/>
            <p:cNvSpPr/>
            <p:nvPr/>
          </p:nvSpPr>
          <p:spPr>
            <a:xfrm>
              <a:off x="0" y="0"/>
              <a:ext cx="3563653" cy="395096"/>
            </a:xfrm>
            <a:custGeom>
              <a:avLst/>
              <a:gdLst/>
              <a:ahLst/>
              <a:cxnLst/>
              <a:rect l="l" t="t" r="r" b="b"/>
              <a:pathLst>
                <a:path w="3563653" h="395096">
                  <a:moveTo>
                    <a:pt x="3360453" y="0"/>
                  </a:moveTo>
                  <a:lnTo>
                    <a:pt x="0" y="0"/>
                  </a:lnTo>
                  <a:lnTo>
                    <a:pt x="0" y="395096"/>
                  </a:lnTo>
                  <a:lnTo>
                    <a:pt x="3360453" y="395096"/>
                  </a:lnTo>
                  <a:lnTo>
                    <a:pt x="3563653" y="197548"/>
                  </a:lnTo>
                  <a:lnTo>
                    <a:pt x="3360453" y="0"/>
                  </a:lnTo>
                  <a:close/>
                </a:path>
              </a:pathLst>
            </a:custGeom>
            <a:solidFill>
              <a:srgbClr val="293556"/>
            </a:solidFill>
          </p:spPr>
          <p:txBody>
            <a:bodyPr/>
            <a:lstStyle/>
            <a:p>
              <a:endParaRPr lang="en-US"/>
            </a:p>
          </p:txBody>
        </p:sp>
        <p:sp>
          <p:nvSpPr>
            <p:cNvPr id="12" name="TextBox 12"/>
            <p:cNvSpPr txBox="1"/>
            <p:nvPr/>
          </p:nvSpPr>
          <p:spPr>
            <a:xfrm>
              <a:off x="0" y="-19050"/>
              <a:ext cx="3449353" cy="414146"/>
            </a:xfrm>
            <a:prstGeom prst="rect">
              <a:avLst/>
            </a:prstGeom>
          </p:spPr>
          <p:txBody>
            <a:bodyPr lIns="50800" tIns="50800" rIns="50800" bIns="50800" rtlCol="0" anchor="t"/>
            <a:lstStyle/>
            <a:p>
              <a:pPr algn="ctr">
                <a:lnSpc>
                  <a:spcPts val="2729"/>
                </a:lnSpc>
              </a:pPr>
              <a:r>
                <a:rPr lang="en-US" sz="2099" b="1" dirty="0">
                  <a:solidFill>
                    <a:srgbClr val="FFFFFF"/>
                  </a:solidFill>
                  <a:latin typeface="Montserrat Classic Bold"/>
                  <a:ea typeface="Montserrat Classic Bold"/>
                  <a:cs typeface="Montserrat Classic Bold"/>
                  <a:sym typeface="Montserrat Classic Bold"/>
                </a:rPr>
                <a:t>Did you know?</a:t>
              </a:r>
            </a:p>
            <a:p>
              <a:pPr algn="ctr">
                <a:lnSpc>
                  <a:spcPts val="2599"/>
                </a:lnSpc>
              </a:pPr>
              <a:r>
                <a:rPr lang="en-US" sz="1999" dirty="0">
                  <a:solidFill>
                    <a:srgbClr val="FFFFFF"/>
                  </a:solidFill>
                  <a:latin typeface="Montserrat Classic"/>
                  <a:ea typeface="Montserrat Classic"/>
                  <a:cs typeface="Montserrat Classic"/>
                  <a:sym typeface="Montserrat Classic"/>
                </a:rPr>
                <a:t>Purchases created a check list to guide you through the RFP Process. The</a:t>
              </a:r>
              <a:r>
                <a:rPr lang="en-US" sz="1999" u="sng" dirty="0">
                  <a:solidFill>
                    <a:srgbClr val="FFFFFF"/>
                  </a:solidFill>
                  <a:latin typeface="Montserrat Classic"/>
                  <a:ea typeface="Montserrat Classic"/>
                  <a:cs typeface="Montserrat Classic"/>
                  <a:sym typeface="Montserrat Classic"/>
                  <a:hlinkClick r:id="rId4" tooltip="https://ridop.ri.gov/agency-procurement-club-and-campus/agency-procurement-library"/>
                </a:rPr>
                <a:t> Agency Procurement Library</a:t>
              </a:r>
              <a:r>
                <a:rPr lang="en-US" sz="1999" dirty="0">
                  <a:solidFill>
                    <a:srgbClr val="FFFFFF"/>
                  </a:solidFill>
                  <a:latin typeface="Montserrat Classic"/>
                  <a:ea typeface="Montserrat Classic"/>
                  <a:cs typeface="Montserrat Classic"/>
                  <a:sym typeface="Montserrat Classic"/>
                </a:rPr>
                <a:t> should be accessed each time you draft an RFP to ensure the most current version of the RFP Template and RFP Checklist are used. Find them listed under “O &amp; OSP”.</a:t>
              </a:r>
            </a:p>
          </p:txBody>
        </p:sp>
      </p:grpSp>
      <p:sp>
        <p:nvSpPr>
          <p:cNvPr id="13" name="TextBox 13"/>
          <p:cNvSpPr txBox="1"/>
          <p:nvPr/>
        </p:nvSpPr>
        <p:spPr>
          <a:xfrm>
            <a:off x="841133" y="1274447"/>
            <a:ext cx="16605734" cy="629921"/>
          </a:xfrm>
          <a:prstGeom prst="rect">
            <a:avLst/>
          </a:prstGeom>
        </p:spPr>
        <p:txBody>
          <a:bodyPr lIns="0" tIns="0" rIns="0" bIns="0" rtlCol="0" anchor="t">
            <a:spAutoFit/>
          </a:bodyPr>
          <a:lstStyle/>
          <a:p>
            <a:pPr algn="ctr">
              <a:lnSpc>
                <a:spcPts val="5179"/>
              </a:lnSpc>
            </a:pPr>
            <a:r>
              <a:rPr lang="en-US" sz="3699">
                <a:solidFill>
                  <a:srgbClr val="FDA715"/>
                </a:solidFill>
                <a:latin typeface="Montserrat Classic"/>
                <a:ea typeface="Montserrat Classic"/>
                <a:cs typeface="Montserrat Classic"/>
                <a:sym typeface="Montserrat Classic"/>
              </a:rPr>
              <a:t>Requests for Proposals (RFPs)</a:t>
            </a:r>
          </a:p>
        </p:txBody>
      </p:sp>
      <p:sp>
        <p:nvSpPr>
          <p:cNvPr id="14" name="TextBox 14"/>
          <p:cNvSpPr txBox="1"/>
          <p:nvPr/>
        </p:nvSpPr>
        <p:spPr>
          <a:xfrm>
            <a:off x="765936" y="421542"/>
            <a:ext cx="16756129" cy="784225"/>
          </a:xfrm>
          <a:prstGeom prst="rect">
            <a:avLst/>
          </a:prstGeom>
        </p:spPr>
        <p:txBody>
          <a:bodyPr lIns="0" tIns="0" rIns="0" bIns="0" rtlCol="0" anchor="t">
            <a:spAutoFit/>
          </a:bodyPr>
          <a:lstStyle/>
          <a:p>
            <a:pPr marL="0" lvl="0" indent="0" algn="ctr">
              <a:lnSpc>
                <a:spcPts val="6049"/>
              </a:lnSpc>
              <a:spcBef>
                <a:spcPct val="0"/>
              </a:spcBef>
            </a:pPr>
            <a:r>
              <a:rPr lang="en-US" sz="5499" b="1">
                <a:solidFill>
                  <a:srgbClr val="FFFFFF"/>
                </a:solidFill>
                <a:latin typeface="Montserrat Classic Bold"/>
                <a:ea typeface="Montserrat Classic Bold"/>
                <a:cs typeface="Montserrat Classic Bold"/>
                <a:sym typeface="Montserrat Classic Bold"/>
              </a:rPr>
              <a:t>WORKING WITH THE DIVISION OF PURCHASES:</a:t>
            </a:r>
          </a:p>
        </p:txBody>
      </p:sp>
      <p:sp>
        <p:nvSpPr>
          <p:cNvPr id="15" name="TextBox 15"/>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18</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0" y="319128"/>
            <a:ext cx="18288000" cy="1487587"/>
          </a:xfrm>
          <a:prstGeom prst="rect">
            <a:avLst/>
          </a:prstGeom>
        </p:spPr>
        <p:txBody>
          <a:bodyPr lIns="0" tIns="0" rIns="0" bIns="0" rtlCol="0" anchor="t">
            <a:spAutoFit/>
          </a:bodyPr>
          <a:lstStyle/>
          <a:p>
            <a:pPr algn="ctr">
              <a:lnSpc>
                <a:spcPts val="5767"/>
              </a:lnSpc>
            </a:pPr>
            <a:r>
              <a:rPr lang="en-US" sz="5243" b="1" dirty="0">
                <a:solidFill>
                  <a:srgbClr val="293556"/>
                </a:solidFill>
                <a:latin typeface="Montserrat Classic Bold"/>
                <a:ea typeface="Montserrat Classic Bold"/>
                <a:cs typeface="Montserrat Classic Bold"/>
                <a:sym typeface="Montserrat Classic Bold"/>
              </a:rPr>
              <a:t>WORKING WITH THE DIVISION OF PURCHASES:</a:t>
            </a:r>
          </a:p>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WHEN AND HOW TO PARTNER ON AN RFP</a:t>
            </a:r>
          </a:p>
        </p:txBody>
      </p:sp>
      <p:sp>
        <p:nvSpPr>
          <p:cNvPr id="7" name="TextBox 7"/>
          <p:cNvSpPr txBox="1"/>
          <p:nvPr/>
        </p:nvSpPr>
        <p:spPr>
          <a:xfrm>
            <a:off x="0" y="2683812"/>
            <a:ext cx="18124509" cy="5716117"/>
          </a:xfrm>
          <a:prstGeom prst="rect">
            <a:avLst/>
          </a:prstGeom>
        </p:spPr>
        <p:txBody>
          <a:bodyPr wrap="square" lIns="0" tIns="0" rIns="0" bIns="0" rtlCol="0" anchor="t">
            <a:spAutoFit/>
          </a:bodyPr>
          <a:lstStyle/>
          <a:p>
            <a:pPr marL="690881" lvl="1" indent="-345440" algn="just">
              <a:lnSpc>
                <a:spcPts val="4480"/>
              </a:lnSpc>
              <a:buFont typeface="Arial"/>
              <a:buChar char="•"/>
            </a:pPr>
            <a:r>
              <a:rPr lang="en-US" sz="3600" dirty="0">
                <a:solidFill>
                  <a:srgbClr val="293556"/>
                </a:solidFill>
                <a:latin typeface="Montserrat Classic"/>
                <a:ea typeface="Montserrat Classic"/>
                <a:cs typeface="Montserrat Classic"/>
                <a:sym typeface="Montserrat Classic"/>
              </a:rPr>
              <a:t>RFP should be posted 9-12 months prior to existing contract expiration.</a:t>
            </a:r>
          </a:p>
          <a:p>
            <a:pPr marL="690881" lvl="1" indent="-345440" algn="just">
              <a:lnSpc>
                <a:spcPts val="4480"/>
              </a:lnSpc>
              <a:buFont typeface="Arial"/>
              <a:buChar char="•"/>
            </a:pPr>
            <a:r>
              <a:rPr lang="en-US" sz="3600" dirty="0">
                <a:solidFill>
                  <a:srgbClr val="293556"/>
                </a:solidFill>
                <a:latin typeface="Montserrat Classic"/>
                <a:ea typeface="Montserrat Classic"/>
                <a:cs typeface="Montserrat Classic"/>
                <a:sym typeface="Montserrat Classic"/>
              </a:rPr>
              <a:t>Agency tasks/responsibilities:</a:t>
            </a:r>
          </a:p>
          <a:p>
            <a:pPr marL="1831341" lvl="3" indent="-571500" algn="just">
              <a:lnSpc>
                <a:spcPts val="4480"/>
              </a:lnSpc>
              <a:buFont typeface="Courier New" panose="02070309020205020404" pitchFamily="49" charset="0"/>
              <a:buChar char="o"/>
            </a:pPr>
            <a:r>
              <a:rPr lang="en-US" sz="3600" dirty="0">
                <a:solidFill>
                  <a:srgbClr val="293556"/>
                </a:solidFill>
                <a:latin typeface="Montserrat Classic"/>
                <a:ea typeface="Montserrat Classic"/>
                <a:cs typeface="Montserrat Classic"/>
                <a:sym typeface="Montserrat Classic"/>
              </a:rPr>
              <a:t>Review and update scope of work/specifications;</a:t>
            </a:r>
          </a:p>
          <a:p>
            <a:pPr marL="1831341" lvl="3" indent="-571500" algn="just">
              <a:lnSpc>
                <a:spcPts val="4480"/>
              </a:lnSpc>
              <a:buFont typeface="Courier New" panose="02070309020205020404" pitchFamily="49" charset="0"/>
              <a:buChar char="o"/>
            </a:pPr>
            <a:r>
              <a:rPr lang="en-US" sz="3600" dirty="0">
                <a:solidFill>
                  <a:srgbClr val="293556"/>
                </a:solidFill>
                <a:latin typeface="Montserrat Classic"/>
                <a:ea typeface="Montserrat Classic"/>
                <a:cs typeface="Montserrat Classic"/>
                <a:sym typeface="Montserrat Classic"/>
              </a:rPr>
              <a:t>Review and update evaluation criteria;</a:t>
            </a:r>
          </a:p>
          <a:p>
            <a:pPr marL="1831341" lvl="3" indent="-571500" algn="just">
              <a:lnSpc>
                <a:spcPts val="4480"/>
              </a:lnSpc>
              <a:buFont typeface="Courier New" panose="02070309020205020404" pitchFamily="49" charset="0"/>
              <a:buChar char="o"/>
            </a:pPr>
            <a:r>
              <a:rPr lang="en-US" sz="3600" dirty="0">
                <a:solidFill>
                  <a:srgbClr val="293556"/>
                </a:solidFill>
                <a:latin typeface="Montserrat Classic"/>
                <a:ea typeface="Montserrat Classic"/>
                <a:cs typeface="Montserrat Classic"/>
                <a:sym typeface="Montserrat Classic"/>
              </a:rPr>
              <a:t>Consider an RFI for thorough market research;</a:t>
            </a:r>
          </a:p>
          <a:p>
            <a:pPr marL="1831341" lvl="3" indent="-571500" algn="just">
              <a:lnSpc>
                <a:spcPts val="4480"/>
              </a:lnSpc>
              <a:buFont typeface="Courier New" panose="02070309020205020404" pitchFamily="49" charset="0"/>
              <a:buChar char="o"/>
            </a:pPr>
            <a:r>
              <a:rPr lang="en-US" sz="3600" dirty="0">
                <a:solidFill>
                  <a:srgbClr val="293556"/>
                </a:solidFill>
                <a:latin typeface="Montserrat Classic"/>
                <a:ea typeface="Montserrat Classic"/>
                <a:cs typeface="Montserrat Classic"/>
                <a:sym typeface="Montserrat Classic"/>
              </a:rPr>
              <a:t>Consult with Purchases upon approved scope of services at agency.</a:t>
            </a:r>
          </a:p>
          <a:p>
            <a:pPr marL="1831341" lvl="3" indent="-571500" algn="just">
              <a:lnSpc>
                <a:spcPts val="4480"/>
              </a:lnSpc>
              <a:buFont typeface="Courier New" panose="02070309020205020404" pitchFamily="49" charset="0"/>
              <a:buChar char="o"/>
            </a:pPr>
            <a:r>
              <a:rPr lang="en-US" sz="3600" dirty="0">
                <a:solidFill>
                  <a:srgbClr val="293556"/>
                </a:solidFill>
                <a:latin typeface="Montserrat Classic"/>
                <a:ea typeface="Montserrat Classic"/>
                <a:cs typeface="Montserrat Classic"/>
                <a:sym typeface="Montserrat Classic"/>
              </a:rPr>
              <a:t>Work with DOA Risk Management to obtain recommendation for appropriate insurance requirements based on project scope of work.</a:t>
            </a:r>
          </a:p>
          <a:p>
            <a:pPr marL="690881" lvl="1" indent="-345440" algn="just">
              <a:lnSpc>
                <a:spcPts val="4480"/>
              </a:lnSpc>
              <a:buFont typeface="Arial"/>
              <a:buChar char="•"/>
            </a:pPr>
            <a:r>
              <a:rPr lang="en-US" sz="3600" dirty="0">
                <a:solidFill>
                  <a:srgbClr val="293556"/>
                </a:solidFill>
                <a:latin typeface="Montserrat Classic"/>
                <a:ea typeface="Montserrat Classic"/>
                <a:cs typeface="Montserrat Classic"/>
                <a:sym typeface="Montserrat Classic"/>
              </a:rPr>
              <a:t>Prior to submission of a requisition for solicitation posting, discuss with Purchases associated scheduling, Procurement Specialist assignment, etc.</a:t>
            </a:r>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3557"/>
        </a:solidFill>
        <a:effectLst/>
      </p:bgPr>
    </p:bg>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2437210316"/>
              </p:ext>
            </p:extLst>
          </p:nvPr>
        </p:nvGraphicFramePr>
        <p:xfrm>
          <a:off x="8196513" y="1183549"/>
          <a:ext cx="9483892" cy="7919903"/>
        </p:xfrm>
        <a:graphic>
          <a:graphicData uri="http://schemas.openxmlformats.org/drawingml/2006/table">
            <a:tbl>
              <a:tblPr/>
              <a:tblGrid>
                <a:gridCol w="1330002">
                  <a:extLst>
                    <a:ext uri="{9D8B030D-6E8A-4147-A177-3AD203B41FA5}">
                      <a16:colId xmlns:a16="http://schemas.microsoft.com/office/drawing/2014/main" val="20000"/>
                    </a:ext>
                  </a:extLst>
                </a:gridCol>
                <a:gridCol w="8153890">
                  <a:extLst>
                    <a:ext uri="{9D8B030D-6E8A-4147-A177-3AD203B41FA5}">
                      <a16:colId xmlns:a16="http://schemas.microsoft.com/office/drawing/2014/main" val="20001"/>
                    </a:ext>
                  </a:extLst>
                </a:gridCol>
              </a:tblGrid>
              <a:tr h="1103425">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A715"/>
                    </a:solidFill>
                  </a:tcPr>
                </a:tc>
                <a:tc>
                  <a:txBody>
                    <a:bodyPr/>
                    <a:lstStyle/>
                    <a:p>
                      <a:pPr algn="l">
                        <a:lnSpc>
                          <a:spcPts val="3079"/>
                        </a:lnSpc>
                        <a:defRPr/>
                      </a:pPr>
                      <a:r>
                        <a:rPr lang="en-US" sz="2199">
                          <a:solidFill>
                            <a:srgbClr val="FCFCFD"/>
                          </a:solidFill>
                          <a:latin typeface="Montserrat Classic"/>
                          <a:ea typeface="Montserrat Classic"/>
                          <a:cs typeface="Montserrat Classic"/>
                          <a:sym typeface="Montserrat Classic"/>
                        </a:rPr>
                        <a:t>Working with the Division of Purchases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1103425">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A715"/>
                    </a:solidFill>
                  </a:tcPr>
                </a:tc>
                <a:tc>
                  <a:txBody>
                    <a:bodyPr/>
                    <a:lstStyle/>
                    <a:p>
                      <a:pPr algn="l">
                        <a:lnSpc>
                          <a:spcPts val="3079"/>
                        </a:lnSpc>
                        <a:defRPr/>
                      </a:pPr>
                      <a:r>
                        <a:rPr lang="en-US" sz="2199" dirty="0">
                          <a:solidFill>
                            <a:srgbClr val="FCFCFD"/>
                          </a:solidFill>
                          <a:latin typeface="Montserrat Classic"/>
                          <a:ea typeface="Montserrat Classic"/>
                          <a:cs typeface="Montserrat Classic"/>
                          <a:sym typeface="Montserrat Classic"/>
                        </a:rPr>
                        <a:t>R.I. Gen. Laws § 37-2-1, </a:t>
                      </a:r>
                      <a:r>
                        <a:rPr lang="en-US" sz="2199" i="1" dirty="0">
                          <a:solidFill>
                            <a:srgbClr val="FCFCFD"/>
                          </a:solidFill>
                          <a:latin typeface="Montserrat Classic"/>
                          <a:ea typeface="Montserrat Classic"/>
                          <a:cs typeface="Montserrat Classic"/>
                          <a:sym typeface="Montserrat Classic"/>
                        </a:rPr>
                        <a:t>et. seq. </a:t>
                      </a:r>
                      <a:r>
                        <a:rPr lang="en-US" sz="2199" dirty="0">
                          <a:solidFill>
                            <a:srgbClr val="FCFCFD"/>
                          </a:solidFill>
                          <a:latin typeface="Montserrat Classic"/>
                          <a:ea typeface="Montserrat Classic"/>
                          <a:cs typeface="Montserrat Classic"/>
                          <a:sym typeface="Montserrat Classic"/>
                        </a:rPr>
                        <a:t>(“State Purchases Act”)</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1324424">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FCFCF"/>
                      </a:solidFill>
                      <a:prstDash val="solid"/>
                      <a:round/>
                      <a:headEnd type="none" w="med" len="med"/>
                      <a:tailEnd type="none" w="med" len="med"/>
                    </a:lnB>
                    <a:solidFill>
                      <a:srgbClr val="FDA715"/>
                    </a:solidFill>
                  </a:tcPr>
                </a:tc>
                <a:tc>
                  <a:txBody>
                    <a:bodyPr/>
                    <a:lstStyle/>
                    <a:p>
                      <a:pPr algn="l">
                        <a:lnSpc>
                          <a:spcPts val="3079"/>
                        </a:lnSpc>
                        <a:defRPr/>
                      </a:pPr>
                      <a:r>
                        <a:rPr lang="en-US" sz="2199">
                          <a:solidFill>
                            <a:srgbClr val="FCFCFD"/>
                          </a:solidFill>
                          <a:latin typeface="Montserrat Classic"/>
                          <a:ea typeface="Montserrat Classic"/>
                          <a:cs typeface="Montserrat Classic"/>
                          <a:sym typeface="Montserrat Classic"/>
                        </a:rPr>
                        <a:t>Procurement Regulations and General Conditions of Purchase</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0002"/>
                  </a:ext>
                </a:extLst>
              </a:tr>
              <a:tr h="1095068">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FCFCF"/>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A715"/>
                    </a:solidFill>
                  </a:tcPr>
                </a:tc>
                <a:tc>
                  <a:txBody>
                    <a:bodyPr/>
                    <a:lstStyle/>
                    <a:p>
                      <a:pPr algn="l">
                        <a:lnSpc>
                          <a:spcPts val="3079"/>
                        </a:lnSpc>
                        <a:defRPr/>
                      </a:pPr>
                      <a:r>
                        <a:rPr lang="en-US" sz="2199">
                          <a:solidFill>
                            <a:srgbClr val="FCFCFD"/>
                          </a:solidFill>
                          <a:latin typeface="Montserrat Classic"/>
                          <a:ea typeface="Montserrat Classic"/>
                          <a:cs typeface="Montserrat Classic"/>
                          <a:sym typeface="Montserrat Classic"/>
                        </a:rPr>
                        <a:t>Public Procurement Concepts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FCFCF"/>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1103425">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A715"/>
                    </a:solidFill>
                  </a:tcPr>
                </a:tc>
                <a:tc>
                  <a:txBody>
                    <a:bodyPr/>
                    <a:lstStyle/>
                    <a:p>
                      <a:pPr algn="l">
                        <a:lnSpc>
                          <a:spcPts val="3079"/>
                        </a:lnSpc>
                        <a:defRPr/>
                      </a:pPr>
                      <a:r>
                        <a:rPr lang="en-US" sz="2199">
                          <a:solidFill>
                            <a:srgbClr val="FCFCFD"/>
                          </a:solidFill>
                          <a:latin typeface="Montserrat Classic"/>
                          <a:ea typeface="Montserrat Classic"/>
                          <a:cs typeface="Montserrat Classic"/>
                          <a:sym typeface="Montserrat Classic"/>
                        </a:rPr>
                        <a:t>Determining the Procurement Method</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1095068">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A715"/>
                    </a:solidFill>
                  </a:tcPr>
                </a:tc>
                <a:tc>
                  <a:txBody>
                    <a:bodyPr/>
                    <a:lstStyle/>
                    <a:p>
                      <a:pPr algn="l">
                        <a:lnSpc>
                          <a:spcPts val="3079"/>
                        </a:lnSpc>
                        <a:defRPr/>
                      </a:pPr>
                      <a:r>
                        <a:rPr lang="en-US" sz="2199">
                          <a:solidFill>
                            <a:srgbClr val="FCFCFD"/>
                          </a:solidFill>
                          <a:latin typeface="Montserrat Classic"/>
                          <a:ea typeface="Montserrat Classic"/>
                          <a:cs typeface="Montserrat Classic"/>
                          <a:sym typeface="Montserrat Classic"/>
                        </a:rPr>
                        <a:t>Access to Agency Resources</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1095068">
                <a:tc>
                  <a:txBody>
                    <a:bodyPr/>
                    <a:lstStyle/>
                    <a:p>
                      <a:pPr algn="ctr">
                        <a:lnSpc>
                          <a:spcPts val="349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A715"/>
                    </a:solidFill>
                  </a:tcPr>
                </a:tc>
                <a:tc>
                  <a:txBody>
                    <a:bodyPr/>
                    <a:lstStyle/>
                    <a:p>
                      <a:pPr algn="l">
                        <a:lnSpc>
                          <a:spcPts val="3079"/>
                        </a:lnSpc>
                        <a:defRPr/>
                      </a:pPr>
                      <a:r>
                        <a:rPr lang="en-US" sz="2199" dirty="0">
                          <a:solidFill>
                            <a:srgbClr val="FCFCFD"/>
                          </a:solidFill>
                          <a:latin typeface="Montserrat Classic"/>
                          <a:ea typeface="Montserrat Classic"/>
                          <a:cs typeface="Montserrat Classic"/>
                          <a:sym typeface="Montserrat Classic"/>
                        </a:rPr>
                        <a:t>Code of Ethics and Professional Behavior </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Freeform 5"/>
          <p:cNvSpPr/>
          <p:nvPr/>
        </p:nvSpPr>
        <p:spPr>
          <a:xfrm>
            <a:off x="8498882" y="1330146"/>
            <a:ext cx="692945" cy="783329"/>
          </a:xfrm>
          <a:custGeom>
            <a:avLst/>
            <a:gdLst/>
            <a:ahLst/>
            <a:cxnLst/>
            <a:rect l="l" t="t" r="r" b="b"/>
            <a:pathLst>
              <a:path w="692945" h="783329">
                <a:moveTo>
                  <a:pt x="0" y="0"/>
                </a:moveTo>
                <a:lnTo>
                  <a:pt x="692945" y="0"/>
                </a:lnTo>
                <a:lnTo>
                  <a:pt x="692945" y="783329"/>
                </a:lnTo>
                <a:lnTo>
                  <a:pt x="0" y="783329"/>
                </a:lnTo>
                <a:lnTo>
                  <a:pt x="0" y="0"/>
                </a:lnTo>
                <a:close/>
              </a:path>
            </a:pathLst>
          </a:custGeom>
          <a:blipFill>
            <a:blip r:embed="rId2"/>
            <a:stretch>
              <a:fillRect/>
            </a:stretch>
          </a:blipFill>
        </p:spPr>
        <p:txBody>
          <a:bodyPr/>
          <a:lstStyle/>
          <a:p>
            <a:endParaRPr lang="en-US"/>
          </a:p>
        </p:txBody>
      </p:sp>
      <p:sp>
        <p:nvSpPr>
          <p:cNvPr id="6" name="Freeform 6"/>
          <p:cNvSpPr/>
          <p:nvPr/>
        </p:nvSpPr>
        <p:spPr>
          <a:xfrm>
            <a:off x="8450088" y="2421400"/>
            <a:ext cx="790534" cy="801827"/>
          </a:xfrm>
          <a:custGeom>
            <a:avLst/>
            <a:gdLst/>
            <a:ahLst/>
            <a:cxnLst/>
            <a:rect l="l" t="t" r="r" b="b"/>
            <a:pathLst>
              <a:path w="790534" h="801827">
                <a:moveTo>
                  <a:pt x="0" y="0"/>
                </a:moveTo>
                <a:lnTo>
                  <a:pt x="790533" y="0"/>
                </a:lnTo>
                <a:lnTo>
                  <a:pt x="790533" y="801827"/>
                </a:lnTo>
                <a:lnTo>
                  <a:pt x="0" y="801827"/>
                </a:lnTo>
                <a:lnTo>
                  <a:pt x="0" y="0"/>
                </a:lnTo>
                <a:close/>
              </a:path>
            </a:pathLst>
          </a:custGeom>
          <a:blipFill>
            <a:blip r:embed="rId3"/>
            <a:stretch>
              <a:fillRect/>
            </a:stretch>
          </a:blipFill>
        </p:spPr>
        <p:txBody>
          <a:bodyPr/>
          <a:lstStyle/>
          <a:p>
            <a:endParaRPr lang="en-US"/>
          </a:p>
        </p:txBody>
      </p:sp>
      <p:sp>
        <p:nvSpPr>
          <p:cNvPr id="7" name="Freeform 7"/>
          <p:cNvSpPr/>
          <p:nvPr/>
        </p:nvSpPr>
        <p:spPr>
          <a:xfrm>
            <a:off x="8346976" y="3528027"/>
            <a:ext cx="996756" cy="957410"/>
          </a:xfrm>
          <a:custGeom>
            <a:avLst/>
            <a:gdLst/>
            <a:ahLst/>
            <a:cxnLst/>
            <a:rect l="l" t="t" r="r" b="b"/>
            <a:pathLst>
              <a:path w="996756" h="957410">
                <a:moveTo>
                  <a:pt x="0" y="0"/>
                </a:moveTo>
                <a:lnTo>
                  <a:pt x="996756" y="0"/>
                </a:lnTo>
                <a:lnTo>
                  <a:pt x="996756" y="957411"/>
                </a:lnTo>
                <a:lnTo>
                  <a:pt x="0" y="957411"/>
                </a:lnTo>
                <a:lnTo>
                  <a:pt x="0" y="0"/>
                </a:lnTo>
                <a:close/>
              </a:path>
            </a:pathLst>
          </a:custGeom>
          <a:blipFill>
            <a:blip r:embed="rId4"/>
            <a:stretch>
              <a:fillRect/>
            </a:stretch>
          </a:blipFill>
        </p:spPr>
        <p:txBody>
          <a:bodyPr/>
          <a:lstStyle/>
          <a:p>
            <a:endParaRPr lang="en-US"/>
          </a:p>
        </p:txBody>
      </p:sp>
      <p:sp>
        <p:nvSpPr>
          <p:cNvPr id="8" name="Freeform 8"/>
          <p:cNvSpPr/>
          <p:nvPr/>
        </p:nvSpPr>
        <p:spPr>
          <a:xfrm>
            <a:off x="8545731" y="4790238"/>
            <a:ext cx="646096" cy="861461"/>
          </a:xfrm>
          <a:custGeom>
            <a:avLst/>
            <a:gdLst/>
            <a:ahLst/>
            <a:cxnLst/>
            <a:rect l="l" t="t" r="r" b="b"/>
            <a:pathLst>
              <a:path w="646096" h="861461">
                <a:moveTo>
                  <a:pt x="0" y="0"/>
                </a:moveTo>
                <a:lnTo>
                  <a:pt x="646096" y="0"/>
                </a:lnTo>
                <a:lnTo>
                  <a:pt x="646096" y="861460"/>
                </a:lnTo>
                <a:lnTo>
                  <a:pt x="0" y="861460"/>
                </a:lnTo>
                <a:lnTo>
                  <a:pt x="0" y="0"/>
                </a:lnTo>
                <a:close/>
              </a:path>
            </a:pathLst>
          </a:custGeom>
          <a:blipFill>
            <a:blip r:embed="rId5"/>
            <a:stretch>
              <a:fillRect/>
            </a:stretch>
          </a:blipFill>
        </p:spPr>
        <p:txBody>
          <a:bodyPr/>
          <a:lstStyle/>
          <a:p>
            <a:endParaRPr lang="en-US"/>
          </a:p>
        </p:txBody>
      </p:sp>
      <p:sp>
        <p:nvSpPr>
          <p:cNvPr id="9" name="Freeform 9"/>
          <p:cNvSpPr/>
          <p:nvPr/>
        </p:nvSpPr>
        <p:spPr>
          <a:xfrm>
            <a:off x="8545731" y="5956498"/>
            <a:ext cx="741739" cy="733405"/>
          </a:xfrm>
          <a:custGeom>
            <a:avLst/>
            <a:gdLst/>
            <a:ahLst/>
            <a:cxnLst/>
            <a:rect l="l" t="t" r="r" b="b"/>
            <a:pathLst>
              <a:path w="741739" h="733405">
                <a:moveTo>
                  <a:pt x="0" y="0"/>
                </a:moveTo>
                <a:lnTo>
                  <a:pt x="741739" y="0"/>
                </a:lnTo>
                <a:lnTo>
                  <a:pt x="741739" y="733405"/>
                </a:lnTo>
                <a:lnTo>
                  <a:pt x="0" y="733405"/>
                </a:lnTo>
                <a:lnTo>
                  <a:pt x="0" y="0"/>
                </a:lnTo>
                <a:close/>
              </a:path>
            </a:pathLst>
          </a:custGeom>
          <a:blipFill>
            <a:blip r:embed="rId6"/>
            <a:stretch>
              <a:fillRect/>
            </a:stretch>
          </a:blipFill>
        </p:spPr>
        <p:txBody>
          <a:bodyPr/>
          <a:lstStyle/>
          <a:p>
            <a:endParaRPr lang="en-US"/>
          </a:p>
        </p:txBody>
      </p:sp>
      <p:sp>
        <p:nvSpPr>
          <p:cNvPr id="10" name="Freeform 10"/>
          <p:cNvSpPr/>
          <p:nvPr/>
        </p:nvSpPr>
        <p:spPr>
          <a:xfrm>
            <a:off x="8471724" y="7132787"/>
            <a:ext cx="768897" cy="788869"/>
          </a:xfrm>
          <a:custGeom>
            <a:avLst/>
            <a:gdLst/>
            <a:ahLst/>
            <a:cxnLst/>
            <a:rect l="l" t="t" r="r" b="b"/>
            <a:pathLst>
              <a:path w="768897" h="788869">
                <a:moveTo>
                  <a:pt x="0" y="0"/>
                </a:moveTo>
                <a:lnTo>
                  <a:pt x="768897" y="0"/>
                </a:lnTo>
                <a:lnTo>
                  <a:pt x="768897" y="788869"/>
                </a:lnTo>
                <a:lnTo>
                  <a:pt x="0" y="788869"/>
                </a:lnTo>
                <a:lnTo>
                  <a:pt x="0" y="0"/>
                </a:lnTo>
                <a:close/>
              </a:path>
            </a:pathLst>
          </a:custGeom>
          <a:blipFill>
            <a:blip r:embed="rId7"/>
            <a:stretch>
              <a:fillRect/>
            </a:stretch>
          </a:blipFill>
        </p:spPr>
        <p:txBody>
          <a:bodyPr/>
          <a:lstStyle/>
          <a:p>
            <a:endParaRPr lang="en-US"/>
          </a:p>
        </p:txBody>
      </p:sp>
      <p:sp>
        <p:nvSpPr>
          <p:cNvPr id="11" name="Freeform 11"/>
          <p:cNvSpPr/>
          <p:nvPr/>
        </p:nvSpPr>
        <p:spPr>
          <a:xfrm>
            <a:off x="8415308" y="8166298"/>
            <a:ext cx="906942" cy="768124"/>
          </a:xfrm>
          <a:custGeom>
            <a:avLst/>
            <a:gdLst/>
            <a:ahLst/>
            <a:cxnLst/>
            <a:rect l="l" t="t" r="r" b="b"/>
            <a:pathLst>
              <a:path w="906942" h="768124">
                <a:moveTo>
                  <a:pt x="0" y="0"/>
                </a:moveTo>
                <a:lnTo>
                  <a:pt x="906942" y="0"/>
                </a:lnTo>
                <a:lnTo>
                  <a:pt x="906942" y="768124"/>
                </a:lnTo>
                <a:lnTo>
                  <a:pt x="0" y="768124"/>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1028700" y="4044950"/>
            <a:ext cx="5966751" cy="2263775"/>
          </a:xfrm>
          <a:prstGeom prst="rect">
            <a:avLst/>
          </a:prstGeom>
        </p:spPr>
        <p:txBody>
          <a:bodyPr lIns="0" tIns="0" rIns="0" bIns="0" rtlCol="0" anchor="t">
            <a:spAutoFit/>
          </a:bodyPr>
          <a:lstStyle/>
          <a:p>
            <a:pPr marL="0" lvl="0" indent="0" algn="l">
              <a:lnSpc>
                <a:spcPts val="8800"/>
              </a:lnSpc>
              <a:spcBef>
                <a:spcPct val="0"/>
              </a:spcBef>
            </a:pPr>
            <a:r>
              <a:rPr lang="en-US" sz="8000" b="1">
                <a:solidFill>
                  <a:srgbClr val="FCFCFD"/>
                </a:solidFill>
                <a:latin typeface="Montserrat Classic Bold"/>
                <a:ea typeface="Montserrat Classic Bold"/>
                <a:cs typeface="Montserrat Classic Bold"/>
                <a:sym typeface="Montserrat Classic Bold"/>
              </a:rPr>
              <a:t>TABLE OF CONTENTS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0432813" y="1028700"/>
            <a:ext cx="8290366" cy="7178993"/>
            <a:chOff x="0" y="0"/>
            <a:chExt cx="7029450" cy="6087110"/>
          </a:xfrm>
        </p:grpSpPr>
        <p:sp>
          <p:nvSpPr>
            <p:cNvPr id="7" name="Freeform 7"/>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5271770" y="6088380"/>
                  </a:lnTo>
                  <a:lnTo>
                    <a:pt x="7029450" y="3044190"/>
                  </a:lnTo>
                  <a:lnTo>
                    <a:pt x="7029450" y="1757680"/>
                  </a:lnTo>
                  <a:cubicBezTo>
                    <a:pt x="7029450" y="787400"/>
                    <a:pt x="6242050" y="0"/>
                    <a:pt x="5271770" y="0"/>
                  </a:cubicBezTo>
                  <a:close/>
                </a:path>
              </a:pathLst>
            </a:custGeom>
            <a:blipFill>
              <a:blip r:embed="rId4"/>
              <a:stretch>
                <a:fillRect l="-14999" r="-14999"/>
              </a:stretch>
            </a:blipFill>
          </p:spPr>
          <p:txBody>
            <a:bodyPr/>
            <a:lstStyle/>
            <a:p>
              <a:endParaRPr lang="en-US"/>
            </a:p>
          </p:txBody>
        </p:sp>
      </p:gr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20</a:t>
            </a:r>
          </a:p>
        </p:txBody>
      </p:sp>
      <p:sp>
        <p:nvSpPr>
          <p:cNvPr id="10" name="TextBox 10"/>
          <p:cNvSpPr txBox="1"/>
          <p:nvPr/>
        </p:nvSpPr>
        <p:spPr>
          <a:xfrm>
            <a:off x="221776" y="3924300"/>
            <a:ext cx="9874918" cy="4445832"/>
          </a:xfrm>
          <a:prstGeom prst="rect">
            <a:avLst/>
          </a:prstGeom>
        </p:spPr>
        <p:txBody>
          <a:bodyPr lIns="0" tIns="0" rIns="0" bIns="0" rtlCol="0" anchor="t">
            <a:spAutoFit/>
          </a:bodyPr>
          <a:lstStyle/>
          <a:p>
            <a:pPr marL="604518" lvl="1" indent="-302259"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A proposal (bid) which conforms in all material respects to the solicitation. </a:t>
            </a:r>
          </a:p>
          <a:p>
            <a:pPr algn="l">
              <a:lnSpc>
                <a:spcPts val="3919"/>
              </a:lnSpc>
            </a:pPr>
            <a:endParaRPr lang="en-US" sz="2799" dirty="0">
              <a:solidFill>
                <a:srgbClr val="293556"/>
              </a:solidFill>
              <a:latin typeface="Montserrat Classic"/>
              <a:ea typeface="Montserrat Classic"/>
              <a:cs typeface="Montserrat Classic"/>
              <a:sym typeface="Montserrat Classic"/>
            </a:endParaRPr>
          </a:p>
          <a:p>
            <a:pPr marL="604518" lvl="1" indent="-302259"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Determination takes place at the time of offer evaluation.</a:t>
            </a:r>
          </a:p>
          <a:p>
            <a:pPr marL="1209036" lvl="2" indent="-403012"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RFQs = Bid opening; </a:t>
            </a:r>
          </a:p>
          <a:p>
            <a:pPr marL="1209036" lvl="2" indent="-403012"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RFPs = Prior to award</a:t>
            </a:r>
          </a:p>
          <a:p>
            <a:pPr algn="l">
              <a:lnSpc>
                <a:spcPts val="3919"/>
              </a:lnSpc>
            </a:pPr>
            <a:endParaRPr lang="en-US" sz="2799" dirty="0">
              <a:solidFill>
                <a:srgbClr val="293556"/>
              </a:solidFill>
              <a:latin typeface="Montserrat Classic"/>
              <a:ea typeface="Montserrat Classic"/>
              <a:cs typeface="Montserrat Classic"/>
              <a:sym typeface="Montserrat Classic"/>
            </a:endParaRPr>
          </a:p>
          <a:p>
            <a:pPr marL="604518" lvl="1" indent="-302259"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Responsiveness = Contractual Promises.</a:t>
            </a:r>
          </a:p>
        </p:txBody>
      </p:sp>
      <p:sp>
        <p:nvSpPr>
          <p:cNvPr id="11" name="TextBox 11"/>
          <p:cNvSpPr txBox="1"/>
          <p:nvPr/>
        </p:nvSpPr>
        <p:spPr>
          <a:xfrm>
            <a:off x="231608" y="647700"/>
            <a:ext cx="9874918" cy="2681605"/>
          </a:xfrm>
          <a:prstGeom prst="rect">
            <a:avLst/>
          </a:prstGeom>
        </p:spPr>
        <p:txBody>
          <a:bodyPr lIns="0" tIns="0" rIns="0" bIns="0" rtlCol="0" anchor="t">
            <a:spAutoFit/>
          </a:bodyPr>
          <a:lstStyle/>
          <a:p>
            <a:pPr marL="0" lvl="0" indent="0" algn="ctr">
              <a:lnSpc>
                <a:spcPts val="7039"/>
              </a:lnSpc>
              <a:spcBef>
                <a:spcPct val="0"/>
              </a:spcBef>
            </a:pPr>
            <a:r>
              <a:rPr lang="en-US" sz="6399" b="1" dirty="0">
                <a:solidFill>
                  <a:srgbClr val="293556"/>
                </a:solidFill>
                <a:latin typeface="Montserrat Classic Bold"/>
                <a:ea typeface="Montserrat Classic Bold"/>
                <a:cs typeface="Montserrat Classic Bold"/>
                <a:sym typeface="Montserrat Classic Bold"/>
              </a:rPr>
              <a:t>PUBLIC PROCUREMENT PRINCIPLES: RESPONSIVE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0" y="319128"/>
            <a:ext cx="18288000" cy="1466768"/>
          </a:xfrm>
          <a:prstGeom prst="rect">
            <a:avLst/>
          </a:prstGeom>
        </p:spPr>
        <p:txBody>
          <a:bodyPr lIns="0" tIns="0" rIns="0" bIns="0" rtlCol="0" anchor="t">
            <a:spAutoFit/>
          </a:bodyPr>
          <a:lstStyle/>
          <a:p>
            <a:pPr algn="ctr">
              <a:lnSpc>
                <a:spcPts val="5767"/>
              </a:lnSpc>
            </a:pPr>
            <a:r>
              <a:rPr lang="en-US" sz="5243" b="1">
                <a:solidFill>
                  <a:srgbClr val="293556"/>
                </a:solidFill>
                <a:latin typeface="Montserrat Classic Bold"/>
                <a:ea typeface="Montserrat Classic Bold"/>
                <a:cs typeface="Montserrat Classic Bold"/>
                <a:sym typeface="Montserrat Classic Bold"/>
              </a:rPr>
              <a:t>PUBLIC PROCUREMENT PRINCIPLES: </a:t>
            </a:r>
          </a:p>
          <a:p>
            <a:pPr marL="0" lvl="0" indent="0" algn="ctr">
              <a:lnSpc>
                <a:spcPts val="5767"/>
              </a:lnSpc>
              <a:spcBef>
                <a:spcPct val="0"/>
              </a:spcBef>
            </a:pPr>
            <a:r>
              <a:rPr lang="en-US" sz="5243" b="1">
                <a:solidFill>
                  <a:srgbClr val="293556"/>
                </a:solidFill>
                <a:latin typeface="Montserrat Classic Bold"/>
                <a:ea typeface="Montserrat Classic Bold"/>
                <a:cs typeface="Montserrat Classic Bold"/>
                <a:sym typeface="Montserrat Classic Bold"/>
              </a:rPr>
              <a:t>RESPONSIBILITY </a:t>
            </a:r>
          </a:p>
        </p:txBody>
      </p:sp>
      <p:sp>
        <p:nvSpPr>
          <p:cNvPr id="7" name="TextBox 7"/>
          <p:cNvSpPr txBox="1"/>
          <p:nvPr/>
        </p:nvSpPr>
        <p:spPr>
          <a:xfrm>
            <a:off x="150395" y="2122785"/>
            <a:ext cx="11163176" cy="6719570"/>
          </a:xfrm>
          <a:prstGeom prst="rect">
            <a:avLst/>
          </a:prstGeom>
        </p:spPr>
        <p:txBody>
          <a:bodyPr lIns="0" tIns="0" rIns="0" bIns="0" rtlCol="0" anchor="t">
            <a:spAutoFit/>
          </a:bodyPr>
          <a:lstStyle/>
          <a:p>
            <a:pPr algn="ctr">
              <a:lnSpc>
                <a:spcPts val="4480"/>
              </a:lnSpc>
            </a:pPr>
            <a:r>
              <a:rPr lang="en-US" sz="3200" dirty="0">
                <a:solidFill>
                  <a:srgbClr val="293556"/>
                </a:solidFill>
                <a:latin typeface="Montserrat Classic"/>
                <a:ea typeface="Montserrat Classic"/>
                <a:cs typeface="Montserrat Classic"/>
                <a:sym typeface="Montserrat Classic"/>
              </a:rPr>
              <a:t>Offeror has the capability, in all material respects, to perform the contract.</a:t>
            </a:r>
          </a:p>
          <a:p>
            <a:pPr algn="l">
              <a:lnSpc>
                <a:spcPts val="4480"/>
              </a:lnSpc>
            </a:pPr>
            <a:endParaRPr lang="en-US" sz="3200" dirty="0">
              <a:solidFill>
                <a:srgbClr val="293556"/>
              </a:solidFill>
              <a:latin typeface="Montserrat Classic"/>
              <a:ea typeface="Montserrat Classic"/>
              <a:cs typeface="Montserrat Classic"/>
              <a:sym typeface="Montserrat Classic"/>
            </a:endParaRPr>
          </a:p>
          <a:p>
            <a:pPr algn="l">
              <a:lnSpc>
                <a:spcPts val="4480"/>
              </a:lnSpc>
            </a:pPr>
            <a:r>
              <a:rPr lang="en-US" sz="3200" dirty="0">
                <a:solidFill>
                  <a:srgbClr val="293556"/>
                </a:solidFill>
                <a:latin typeface="Montserrat Classic"/>
                <a:ea typeface="Montserrat Classic"/>
                <a:cs typeface="Montserrat Classic"/>
                <a:sym typeface="Montserrat Classic"/>
              </a:rPr>
              <a:t>Capability determination is at the discretion of the State Purchasing Agent and includes:</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Experience</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Integrity</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Reliability</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Capacity</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Facilities</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Equipment</a:t>
            </a:r>
          </a:p>
          <a:p>
            <a:pPr marL="690881" lvl="1" indent="-345440" algn="l">
              <a:lnSpc>
                <a:spcPts val="4480"/>
              </a:lnSpc>
              <a:buFont typeface="Arial"/>
              <a:buChar char="•"/>
            </a:pPr>
            <a:r>
              <a:rPr lang="en-US" sz="3200" dirty="0">
                <a:solidFill>
                  <a:srgbClr val="293556"/>
                </a:solidFill>
                <a:latin typeface="Montserrat Classic"/>
                <a:ea typeface="Montserrat Classic"/>
                <a:cs typeface="Montserrat Classic"/>
                <a:sym typeface="Montserrat Classic"/>
              </a:rPr>
              <a:t>Financial Resources &amp; Management Capability </a:t>
            </a:r>
          </a:p>
        </p:txBody>
      </p:sp>
      <p:sp>
        <p:nvSpPr>
          <p:cNvPr id="8" name="Freeform 8"/>
          <p:cNvSpPr/>
          <p:nvPr/>
        </p:nvSpPr>
        <p:spPr>
          <a:xfrm>
            <a:off x="10668000" y="3168485"/>
            <a:ext cx="7258261" cy="4469373"/>
          </a:xfrm>
          <a:custGeom>
            <a:avLst/>
            <a:gdLst/>
            <a:ahLst/>
            <a:cxnLst/>
            <a:rect l="l" t="t" r="r" b="b"/>
            <a:pathLst>
              <a:path w="7258261" h="4469373">
                <a:moveTo>
                  <a:pt x="0" y="0"/>
                </a:moveTo>
                <a:lnTo>
                  <a:pt x="7258261" y="0"/>
                </a:lnTo>
                <a:lnTo>
                  <a:pt x="7258261" y="4469373"/>
                </a:lnTo>
                <a:lnTo>
                  <a:pt x="0" y="4469373"/>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0" y="319128"/>
            <a:ext cx="18288000" cy="1487587"/>
          </a:xfrm>
          <a:prstGeom prst="rect">
            <a:avLst/>
          </a:prstGeom>
        </p:spPr>
        <p:txBody>
          <a:bodyPr lIns="0" tIns="0" rIns="0" bIns="0" rtlCol="0" anchor="t">
            <a:spAutoFit/>
          </a:bodyPr>
          <a:lstStyle/>
          <a:p>
            <a:pPr algn="ctr">
              <a:lnSpc>
                <a:spcPts val="5767"/>
              </a:lnSpc>
            </a:pPr>
            <a:r>
              <a:rPr lang="en-US" sz="5243" b="1" dirty="0">
                <a:solidFill>
                  <a:srgbClr val="293556"/>
                </a:solidFill>
                <a:latin typeface="Montserrat Classic Bold"/>
                <a:ea typeface="Montserrat Classic Bold"/>
                <a:cs typeface="Montserrat Classic Bold"/>
                <a:sym typeface="Montserrat Classic Bold"/>
              </a:rPr>
              <a:t>R.I. GEN. LAWS § 37-2-13.1 </a:t>
            </a:r>
          </a:p>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BIDDER ATTESTATIONS</a:t>
            </a:r>
          </a:p>
        </p:txBody>
      </p:sp>
      <p:sp>
        <p:nvSpPr>
          <p:cNvPr id="7" name="TextBox 7"/>
          <p:cNvSpPr txBox="1"/>
          <p:nvPr/>
        </p:nvSpPr>
        <p:spPr>
          <a:xfrm>
            <a:off x="163491" y="2400164"/>
            <a:ext cx="17961018" cy="5940933"/>
          </a:xfrm>
          <a:prstGeom prst="rect">
            <a:avLst/>
          </a:prstGeom>
        </p:spPr>
        <p:txBody>
          <a:bodyPr lIns="0" tIns="0" rIns="0" bIns="0" rtlCol="0" anchor="t">
            <a:spAutoFit/>
          </a:bodyPr>
          <a:lstStyle/>
          <a:p>
            <a:pPr marL="690881" lvl="1" indent="-345440" algn="just">
              <a:lnSpc>
                <a:spcPts val="3936"/>
              </a:lnSpc>
              <a:buFont typeface="Arial"/>
              <a:buChar char="•"/>
            </a:pPr>
            <a:r>
              <a:rPr lang="en-US" sz="3200">
                <a:solidFill>
                  <a:srgbClr val="293556"/>
                </a:solidFill>
                <a:latin typeface="Montserrat Classic"/>
                <a:ea typeface="Montserrat Classic"/>
                <a:cs typeface="Montserrat Classic"/>
                <a:sym typeface="Montserrat Classic"/>
              </a:rPr>
              <a:t>Signed into law by Governor McKee on June 29, 2022.</a:t>
            </a:r>
          </a:p>
          <a:p>
            <a:pPr algn="just">
              <a:lnSpc>
                <a:spcPts val="3936"/>
              </a:lnSpc>
            </a:pPr>
            <a:endParaRPr lang="en-US" sz="3200">
              <a:solidFill>
                <a:srgbClr val="293556"/>
              </a:solidFill>
              <a:latin typeface="Montserrat Classic"/>
              <a:ea typeface="Montserrat Classic"/>
              <a:cs typeface="Montserrat Classic"/>
              <a:sym typeface="Montserrat Classic"/>
            </a:endParaRPr>
          </a:p>
          <a:p>
            <a:pPr marL="690881" lvl="1" indent="-345440" algn="just">
              <a:lnSpc>
                <a:spcPts val="3936"/>
              </a:lnSpc>
              <a:buFont typeface="Arial"/>
              <a:buChar char="•"/>
            </a:pPr>
            <a:r>
              <a:rPr lang="en-US" sz="3200">
                <a:solidFill>
                  <a:srgbClr val="293556"/>
                </a:solidFill>
                <a:latin typeface="Montserrat Classic"/>
                <a:ea typeface="Montserrat Classic"/>
                <a:cs typeface="Montserrat Classic"/>
                <a:sym typeface="Montserrat Classic"/>
              </a:rPr>
              <a:t>Prohibits entities from bidding on Requests for Proposals if they participated in or were consulted with respect to the planning, drafting, or formulation of that Request for Proposals.</a:t>
            </a:r>
          </a:p>
          <a:p>
            <a:pPr algn="just">
              <a:lnSpc>
                <a:spcPts val="3936"/>
              </a:lnSpc>
            </a:pPr>
            <a:endParaRPr lang="en-US" sz="3200">
              <a:solidFill>
                <a:srgbClr val="293556"/>
              </a:solidFill>
              <a:latin typeface="Montserrat Classic"/>
              <a:ea typeface="Montserrat Classic"/>
              <a:cs typeface="Montserrat Classic"/>
              <a:sym typeface="Montserrat Classic"/>
            </a:endParaRPr>
          </a:p>
          <a:p>
            <a:pPr marL="690881" lvl="1" indent="-345440" algn="just">
              <a:lnSpc>
                <a:spcPts val="3936"/>
              </a:lnSpc>
              <a:buFont typeface="Arial"/>
              <a:buChar char="•"/>
            </a:pPr>
            <a:r>
              <a:rPr lang="en-US" sz="3200">
                <a:solidFill>
                  <a:srgbClr val="293556"/>
                </a:solidFill>
                <a:latin typeface="Montserrat Classic"/>
                <a:ea typeface="Montserrat Classic"/>
                <a:cs typeface="Montserrat Classic"/>
                <a:sym typeface="Montserrat Classic"/>
              </a:rPr>
              <a:t>Implementation by the Division of Purchases.</a:t>
            </a:r>
          </a:p>
          <a:p>
            <a:pPr algn="just">
              <a:lnSpc>
                <a:spcPts val="3936"/>
              </a:lnSpc>
            </a:pPr>
            <a:endParaRPr lang="en-US" sz="3200">
              <a:solidFill>
                <a:srgbClr val="293556"/>
              </a:solidFill>
              <a:latin typeface="Montserrat Classic"/>
              <a:ea typeface="Montserrat Classic"/>
              <a:cs typeface="Montserrat Classic"/>
              <a:sym typeface="Montserrat Classic"/>
            </a:endParaRPr>
          </a:p>
          <a:p>
            <a:pPr marL="690881" lvl="1" indent="-345440" algn="just">
              <a:lnSpc>
                <a:spcPts val="3936"/>
              </a:lnSpc>
              <a:buFont typeface="Arial"/>
              <a:buChar char="•"/>
            </a:pPr>
            <a:r>
              <a:rPr lang="en-US" sz="3200">
                <a:solidFill>
                  <a:srgbClr val="293556"/>
                </a:solidFill>
                <a:latin typeface="Montserrat Classic"/>
                <a:ea typeface="Montserrat Classic"/>
                <a:cs typeface="Montserrat Classic"/>
                <a:sym typeface="Montserrat Classic"/>
              </a:rPr>
              <a:t>All vendors who submit proposals in response to RFPs must execute and submit a Supplemental Bidder Attestation Form</a:t>
            </a:r>
          </a:p>
          <a:p>
            <a:pPr algn="just">
              <a:lnSpc>
                <a:spcPts val="3936"/>
              </a:lnSpc>
            </a:pPr>
            <a:endParaRPr lang="en-US" sz="3200">
              <a:solidFill>
                <a:srgbClr val="293556"/>
              </a:solidFill>
              <a:latin typeface="Montserrat Classic"/>
              <a:ea typeface="Montserrat Classic"/>
              <a:cs typeface="Montserrat Classic"/>
              <a:sym typeface="Montserrat Classic"/>
            </a:endParaRPr>
          </a:p>
          <a:p>
            <a:pPr marL="690881" lvl="1" indent="-345440" algn="l">
              <a:lnSpc>
                <a:spcPts val="3936"/>
              </a:lnSpc>
              <a:buFont typeface="Arial"/>
              <a:buChar char="•"/>
            </a:pPr>
            <a:r>
              <a:rPr lang="en-US" sz="3200">
                <a:solidFill>
                  <a:srgbClr val="293556"/>
                </a:solidFill>
                <a:latin typeface="Montserrat Classic"/>
                <a:ea typeface="Montserrat Classic"/>
                <a:cs typeface="Montserrat Classic"/>
                <a:sym typeface="Montserrat Classic"/>
              </a:rPr>
              <a:t>DOA Enterprise Policy: </a:t>
            </a:r>
            <a:r>
              <a:rPr lang="en-US" sz="3200" u="sng">
                <a:solidFill>
                  <a:srgbClr val="293556"/>
                </a:solidFill>
                <a:latin typeface="Montserrat Classic"/>
                <a:ea typeface="Montserrat Classic"/>
                <a:cs typeface="Montserrat Classic"/>
                <a:sym typeface="Montserrat Classic"/>
                <a:hlinkClick r:id="rId5" tooltip="https://rigov-policies.s3.amazonaws.com/Vendor_Engagement_RFP_Purchases_Policy.pdf"/>
              </a:rPr>
              <a:t>Here </a:t>
            </a:r>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0" y="319128"/>
            <a:ext cx="18288000" cy="1466768"/>
          </a:xfrm>
          <a:prstGeom prst="rect">
            <a:avLst/>
          </a:prstGeom>
        </p:spPr>
        <p:txBody>
          <a:bodyPr lIns="0" tIns="0" rIns="0" bIns="0" rtlCol="0" anchor="t">
            <a:spAutoFit/>
          </a:bodyPr>
          <a:lstStyle/>
          <a:p>
            <a:pPr algn="ctr">
              <a:lnSpc>
                <a:spcPts val="5767"/>
              </a:lnSpc>
            </a:pPr>
            <a:r>
              <a:rPr lang="en-US" sz="5243" b="1">
                <a:solidFill>
                  <a:srgbClr val="293556"/>
                </a:solidFill>
                <a:latin typeface="Montserrat Classic Bold"/>
                <a:ea typeface="Montserrat Classic Bold"/>
                <a:cs typeface="Montserrat Classic Bold"/>
                <a:sym typeface="Montserrat Classic Bold"/>
              </a:rPr>
              <a:t>PUBLIC WORKS (NON-RIDOT) </a:t>
            </a:r>
          </a:p>
          <a:p>
            <a:pPr marL="0" lvl="0" indent="0" algn="ctr">
              <a:lnSpc>
                <a:spcPts val="5767"/>
              </a:lnSpc>
              <a:spcBef>
                <a:spcPct val="0"/>
              </a:spcBef>
            </a:pPr>
            <a:r>
              <a:rPr lang="en-US" sz="5243" b="1">
                <a:solidFill>
                  <a:srgbClr val="293556"/>
                </a:solidFill>
                <a:latin typeface="Montserrat Classic Bold"/>
                <a:ea typeface="Montserrat Classic Bold"/>
                <a:cs typeface="Montserrat Classic Bold"/>
                <a:sym typeface="Montserrat Classic Bold"/>
              </a:rPr>
              <a:t>VENDOR PREQUALIFICATION</a:t>
            </a:r>
          </a:p>
        </p:txBody>
      </p:sp>
      <p:sp>
        <p:nvSpPr>
          <p:cNvPr id="7" name="TextBox 7"/>
          <p:cNvSpPr txBox="1"/>
          <p:nvPr/>
        </p:nvSpPr>
        <p:spPr>
          <a:xfrm>
            <a:off x="163491" y="2663571"/>
            <a:ext cx="17961018" cy="4455835"/>
          </a:xfrm>
          <a:prstGeom prst="rect">
            <a:avLst/>
          </a:prstGeom>
        </p:spPr>
        <p:txBody>
          <a:bodyPr lIns="0" tIns="0" rIns="0" bIns="0" rtlCol="0" anchor="t">
            <a:spAutoFit/>
          </a:bodyPr>
          <a:lstStyle/>
          <a:p>
            <a:pPr algn="just">
              <a:lnSpc>
                <a:spcPts val="3936"/>
              </a:lnSpc>
            </a:pPr>
            <a:r>
              <a:rPr lang="en-US" sz="3200" b="1" dirty="0">
                <a:solidFill>
                  <a:srgbClr val="293556"/>
                </a:solidFill>
                <a:latin typeface="Montserrat Classic Bold"/>
                <a:ea typeface="Montserrat Classic Bold"/>
                <a:cs typeface="Montserrat Classic Bold"/>
                <a:sym typeface="Montserrat Classic Bold"/>
              </a:rPr>
              <a:t>Prequalification of Public Works Vendors</a:t>
            </a:r>
          </a:p>
          <a:p>
            <a:pPr algn="just">
              <a:lnSpc>
                <a:spcPts val="3936"/>
              </a:lnSpc>
            </a:pPr>
            <a:endParaRPr lang="en-US" sz="3200" b="1" dirty="0">
              <a:solidFill>
                <a:srgbClr val="293556"/>
              </a:solidFill>
              <a:latin typeface="Montserrat Classic Bold"/>
              <a:ea typeface="Montserrat Classic Bold"/>
              <a:cs typeface="Montserrat Classic Bold"/>
              <a:sym typeface="Montserrat Classic Bold"/>
            </a:endParaRPr>
          </a:p>
          <a:p>
            <a:pPr marL="690881" lvl="1" indent="-345440" algn="just">
              <a:lnSpc>
                <a:spcPts val="3936"/>
              </a:lnSpc>
              <a:buFont typeface="Arial"/>
              <a:buChar char="•"/>
            </a:pPr>
            <a:r>
              <a:rPr lang="en-US" sz="3200" dirty="0">
                <a:solidFill>
                  <a:srgbClr val="293556"/>
                </a:solidFill>
                <a:latin typeface="Montserrat Classic"/>
                <a:ea typeface="Montserrat Classic"/>
                <a:cs typeface="Montserrat Classic"/>
                <a:sym typeface="Montserrat Classic"/>
              </a:rPr>
              <a:t>Vendors who wish to bid on non-Department of Transportation public works projects with an estimated value of $1,000,000 or higher must be prequalified by the Division of Purchases prior to bid.</a:t>
            </a:r>
          </a:p>
          <a:p>
            <a:pPr algn="just">
              <a:lnSpc>
                <a:spcPts val="3936"/>
              </a:lnSpc>
            </a:pPr>
            <a:endParaRPr lang="en-US" sz="3200" dirty="0">
              <a:solidFill>
                <a:srgbClr val="293556"/>
              </a:solidFill>
              <a:latin typeface="Montserrat Classic"/>
              <a:ea typeface="Montserrat Classic"/>
              <a:cs typeface="Montserrat Classic"/>
              <a:sym typeface="Montserrat Classic"/>
            </a:endParaRPr>
          </a:p>
          <a:p>
            <a:pPr marL="690881" lvl="1" indent="-345440" algn="just">
              <a:lnSpc>
                <a:spcPts val="3936"/>
              </a:lnSpc>
              <a:buFont typeface="Arial"/>
              <a:buChar char="•"/>
            </a:pPr>
            <a:r>
              <a:rPr lang="en-US" sz="3200" dirty="0">
                <a:solidFill>
                  <a:srgbClr val="293556"/>
                </a:solidFill>
                <a:latin typeface="Montserrat Classic"/>
                <a:ea typeface="Montserrat Classic"/>
                <a:cs typeface="Montserrat Classic"/>
                <a:sym typeface="Montserrat Classic"/>
              </a:rPr>
              <a:t>Prequalification is a program and not associated with any particular bid.</a:t>
            </a:r>
          </a:p>
          <a:p>
            <a:pPr algn="just">
              <a:lnSpc>
                <a:spcPts val="3936"/>
              </a:lnSpc>
            </a:pPr>
            <a:endParaRPr lang="en-US" sz="3200" dirty="0">
              <a:solidFill>
                <a:srgbClr val="293556"/>
              </a:solidFill>
              <a:latin typeface="Montserrat Classic"/>
              <a:ea typeface="Montserrat Classic"/>
              <a:cs typeface="Montserrat Classic"/>
              <a:sym typeface="Montserrat Classic"/>
            </a:endParaRPr>
          </a:p>
          <a:p>
            <a:pPr marL="690881" lvl="1" indent="-345440" algn="just">
              <a:lnSpc>
                <a:spcPts val="3936"/>
              </a:lnSpc>
              <a:buFont typeface="Arial"/>
              <a:buChar char="•"/>
            </a:pPr>
            <a:r>
              <a:rPr lang="en-US" sz="3200" dirty="0">
                <a:solidFill>
                  <a:srgbClr val="293556"/>
                </a:solidFill>
                <a:latin typeface="Montserrat Classic"/>
                <a:ea typeface="Montserrat Classic"/>
                <a:cs typeface="Montserrat Classic"/>
                <a:sym typeface="Montserrat Classic"/>
              </a:rPr>
              <a:t>A full copy of the regulation text can be found </a:t>
            </a:r>
            <a:r>
              <a:rPr lang="en-US" sz="3200" u="sng" dirty="0">
                <a:solidFill>
                  <a:srgbClr val="293556"/>
                </a:solidFill>
                <a:latin typeface="Montserrat Classic"/>
                <a:ea typeface="Montserrat Classic"/>
                <a:cs typeface="Montserrat Classic"/>
                <a:sym typeface="Montserrat Classic"/>
                <a:hlinkClick r:id="rId4" tooltip="https://rules.sos.ri.gov/regulations/part/220-30-00-4?reg_id=12960"/>
              </a:rPr>
              <a:t>here</a:t>
            </a:r>
            <a:r>
              <a:rPr lang="en-US" sz="3200" dirty="0">
                <a:solidFill>
                  <a:srgbClr val="293556"/>
                </a:solidFill>
                <a:latin typeface="Montserrat Classic"/>
                <a:ea typeface="Montserrat Classic"/>
                <a:cs typeface="Montserrat Classic"/>
                <a:sym typeface="Montserrat Classic"/>
              </a:rPr>
              <a:t>.</a:t>
            </a:r>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0432813" y="1028700"/>
            <a:ext cx="8290366" cy="7178993"/>
            <a:chOff x="0" y="0"/>
            <a:chExt cx="7029450" cy="6087110"/>
          </a:xfrm>
        </p:grpSpPr>
        <p:sp>
          <p:nvSpPr>
            <p:cNvPr id="7" name="Freeform 7"/>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5271770" y="6088380"/>
                  </a:lnTo>
                  <a:lnTo>
                    <a:pt x="7029450" y="3044190"/>
                  </a:lnTo>
                  <a:lnTo>
                    <a:pt x="7029450" y="1757680"/>
                  </a:lnTo>
                  <a:cubicBezTo>
                    <a:pt x="7029450" y="787400"/>
                    <a:pt x="6242050" y="0"/>
                    <a:pt x="5271770" y="0"/>
                  </a:cubicBezTo>
                  <a:close/>
                </a:path>
              </a:pathLst>
            </a:custGeom>
            <a:blipFill>
              <a:blip r:embed="rId4"/>
              <a:stretch>
                <a:fillRect l="-2989" r="-26928"/>
              </a:stretch>
            </a:blipFill>
          </p:spPr>
          <p:txBody>
            <a:bodyPr/>
            <a:lstStyle/>
            <a:p>
              <a:endParaRPr lang="en-US"/>
            </a:p>
          </p:txBody>
        </p:sp>
      </p:gr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24</a:t>
            </a:r>
          </a:p>
        </p:txBody>
      </p:sp>
      <p:sp>
        <p:nvSpPr>
          <p:cNvPr id="9" name="TextBox 9"/>
          <p:cNvSpPr txBox="1"/>
          <p:nvPr/>
        </p:nvSpPr>
        <p:spPr>
          <a:xfrm>
            <a:off x="-19665" y="4044143"/>
            <a:ext cx="10432813" cy="5198539"/>
          </a:xfrm>
          <a:prstGeom prst="rect">
            <a:avLst/>
          </a:prstGeom>
        </p:spPr>
        <p:txBody>
          <a:bodyPr wrap="square" lIns="0" tIns="0" rIns="0" bIns="0" rtlCol="0" anchor="t">
            <a:spAutoFit/>
          </a:bodyPr>
          <a:lstStyle/>
          <a:p>
            <a:pPr marL="313053" lvl="1" algn="l">
              <a:lnSpc>
                <a:spcPts val="4059"/>
              </a:lnSpc>
            </a:pPr>
            <a:r>
              <a:rPr lang="en-US" sz="2899" dirty="0">
                <a:solidFill>
                  <a:srgbClr val="293556"/>
                </a:solidFill>
                <a:latin typeface="Montserrat Classic"/>
                <a:ea typeface="Montserrat Classic"/>
                <a:cs typeface="Montserrat Classic"/>
                <a:sym typeface="Montserrat Classic"/>
              </a:rPr>
              <a:t>Requisition (“Statement of Need” submitted by the agency:</a:t>
            </a:r>
          </a:p>
          <a:p>
            <a:pPr marL="313053" lvl="1" algn="l">
              <a:lnSpc>
                <a:spcPts val="4059"/>
              </a:lnSpc>
            </a:pPr>
            <a:endParaRPr lang="en-US" sz="2899" dirty="0">
              <a:solidFill>
                <a:srgbClr val="293556"/>
              </a:solidFill>
              <a:latin typeface="Montserrat Classic"/>
              <a:ea typeface="Montserrat Classic"/>
              <a:cs typeface="Montserrat Classic"/>
              <a:sym typeface="Montserrat Classic"/>
            </a:endParaRPr>
          </a:p>
          <a:p>
            <a:pPr marL="1083307" lvl="2" indent="-313054">
              <a:lnSpc>
                <a:spcPts val="4059"/>
              </a:lnSpc>
              <a:buFont typeface="Arial"/>
              <a:buChar char="•"/>
            </a:pPr>
            <a:r>
              <a:rPr lang="en-US" sz="2899" dirty="0">
                <a:solidFill>
                  <a:srgbClr val="293556"/>
                </a:solidFill>
                <a:latin typeface="Montserrat Classic"/>
                <a:ea typeface="Montserrat Classic"/>
                <a:cs typeface="Montserrat Classic"/>
                <a:sym typeface="Montserrat Classic"/>
              </a:rPr>
              <a:t>Confirms the agency funding source and appropriated budget amount.</a:t>
            </a:r>
          </a:p>
          <a:p>
            <a:pPr marL="1083307" lvl="2" indent="-313054">
              <a:lnSpc>
                <a:spcPts val="4059"/>
              </a:lnSpc>
              <a:buFont typeface="Arial"/>
              <a:buChar char="•"/>
            </a:pPr>
            <a:r>
              <a:rPr lang="en-US" sz="2899" dirty="0">
                <a:solidFill>
                  <a:srgbClr val="293556"/>
                </a:solidFill>
                <a:latin typeface="Montserrat Classic"/>
                <a:ea typeface="Montserrat Classic"/>
                <a:cs typeface="Montserrat Classic"/>
                <a:sym typeface="Montserrat Classic"/>
              </a:rPr>
              <a:t>Clearly identifies the goods/services requested.</a:t>
            </a:r>
          </a:p>
          <a:p>
            <a:pPr marL="1083307" lvl="2" indent="-313054">
              <a:lnSpc>
                <a:spcPts val="4059"/>
              </a:lnSpc>
              <a:buFont typeface="Arial"/>
              <a:buChar char="•"/>
            </a:pPr>
            <a:r>
              <a:rPr lang="en-US" sz="2899" dirty="0">
                <a:solidFill>
                  <a:srgbClr val="293556"/>
                </a:solidFill>
                <a:latin typeface="Montserrat Classic"/>
                <a:ea typeface="Montserrat Classic"/>
                <a:cs typeface="Montserrat Classic"/>
                <a:sym typeface="Montserrat Classic"/>
              </a:rPr>
              <a:t>Lists desired contract term dates.</a:t>
            </a:r>
          </a:p>
          <a:p>
            <a:pPr marL="1083307" lvl="2" indent="-313054">
              <a:lnSpc>
                <a:spcPts val="4059"/>
              </a:lnSpc>
              <a:buFont typeface="Arial"/>
              <a:buChar char="•"/>
            </a:pPr>
            <a:r>
              <a:rPr lang="en-US" sz="2899" dirty="0">
                <a:solidFill>
                  <a:srgbClr val="293556"/>
                </a:solidFill>
                <a:latin typeface="Montserrat Classic"/>
                <a:ea typeface="Montserrat Classic"/>
                <a:cs typeface="Montserrat Classic"/>
                <a:sym typeface="Montserrat Classic"/>
              </a:rPr>
              <a:t>Authorizes the Purchasing Agent to act on behalf of the agency upon full approval of the requisition at the agency level. </a:t>
            </a:r>
          </a:p>
        </p:txBody>
      </p:sp>
      <p:sp>
        <p:nvSpPr>
          <p:cNvPr id="10" name="TextBox 10"/>
          <p:cNvSpPr txBox="1"/>
          <p:nvPr/>
        </p:nvSpPr>
        <p:spPr>
          <a:xfrm>
            <a:off x="0" y="490232"/>
            <a:ext cx="10476497" cy="3567430"/>
          </a:xfrm>
          <a:prstGeom prst="rect">
            <a:avLst/>
          </a:prstGeom>
        </p:spPr>
        <p:txBody>
          <a:bodyPr lIns="0" tIns="0" rIns="0" bIns="0" rtlCol="0" anchor="t">
            <a:spAutoFit/>
          </a:bodyPr>
          <a:lstStyle/>
          <a:p>
            <a:pPr marL="0" lvl="0" indent="0" algn="ctr">
              <a:lnSpc>
                <a:spcPts val="7039"/>
              </a:lnSpc>
              <a:spcBef>
                <a:spcPct val="0"/>
              </a:spcBef>
            </a:pPr>
            <a:r>
              <a:rPr lang="en-US" sz="6399" b="1" dirty="0">
                <a:solidFill>
                  <a:srgbClr val="293556"/>
                </a:solidFill>
                <a:latin typeface="Montserrat Classic Bold"/>
                <a:ea typeface="Montserrat Classic Bold"/>
                <a:cs typeface="Montserrat Classic Bold"/>
                <a:sym typeface="Montserrat Classic Bold"/>
              </a:rPr>
              <a:t>REQUISITIONS: SCOPE AND PURPOSE FOR COMPETITIVE SOLICITATIONS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410592" y="1717409"/>
            <a:ext cx="13236683" cy="7446654"/>
          </a:xfrm>
          <a:prstGeom prst="rect">
            <a:avLst/>
          </a:prstGeom>
        </p:spPr>
        <p:txBody>
          <a:bodyPr wrap="square" lIns="0" tIns="0" rIns="0" bIns="0" rtlCol="0" anchor="t">
            <a:spAutoFit/>
          </a:bodyPr>
          <a:lstStyle/>
          <a:p>
            <a:pPr algn="l">
              <a:lnSpc>
                <a:spcPts val="3919"/>
              </a:lnSpc>
            </a:pPr>
            <a:r>
              <a:rPr lang="en-US" sz="2799" b="1" dirty="0">
                <a:solidFill>
                  <a:srgbClr val="293556"/>
                </a:solidFill>
                <a:latin typeface="Montserrat Classic Bold"/>
                <a:ea typeface="Montserrat Classic Bold"/>
                <a:cs typeface="Montserrat Classic Bold"/>
                <a:sym typeface="Montserrat Classic Bold"/>
              </a:rPr>
              <a:t>Agencies are responsible for the risk associated with including sensitive or confidential information and must flag such information to Purchases prior to posting.</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Collaborate with your assigned Procurement Specialist to identify confidential or sensitive information and coordinate sharing information with potential bidders separately from the OSP platform. </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Do not presume that the Division of Purchases will independently recognize agency-level confidential information; identifying/flagging such information is the responsibility of the user agency. </a:t>
            </a:r>
          </a:p>
          <a:p>
            <a:pPr algn="l">
              <a:lnSpc>
                <a:spcPts val="3919"/>
              </a:lnSpc>
            </a:pPr>
            <a:endParaRPr lang="en-US" sz="2799" dirty="0">
              <a:solidFill>
                <a:srgbClr val="293556"/>
              </a:solidFill>
              <a:latin typeface="Montserrat Classic"/>
              <a:ea typeface="Montserrat Classic"/>
              <a:cs typeface="Montserrat Classic"/>
              <a:sym typeface="Montserrat Classic"/>
            </a:endParaRPr>
          </a:p>
          <a:p>
            <a:pPr algn="l">
              <a:lnSpc>
                <a:spcPts val="3919"/>
              </a:lnSpc>
            </a:pPr>
            <a:r>
              <a:rPr lang="en-US" sz="2799" b="1" dirty="0">
                <a:solidFill>
                  <a:srgbClr val="293556"/>
                </a:solidFill>
                <a:latin typeface="Montserrat Classic Bold"/>
                <a:ea typeface="Montserrat Classic Bold"/>
                <a:cs typeface="Montserrat Classic Bold"/>
                <a:sym typeface="Montserrat Classic Bold"/>
              </a:rPr>
              <a:t>Examples of Confidential Information include but are not limited to:</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Personally Identifiable Information (PII);</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Protected Health Information (PHI);</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Sensitive System Design Materials or Information (e.g., State IT system infrastructure/design documents).</a:t>
            </a:r>
          </a:p>
        </p:txBody>
      </p:sp>
      <p:sp>
        <p:nvSpPr>
          <p:cNvPr id="7" name="Freeform 7"/>
          <p:cNvSpPr/>
          <p:nvPr/>
        </p:nvSpPr>
        <p:spPr>
          <a:xfrm>
            <a:off x="13762608"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25</a:t>
            </a:r>
          </a:p>
        </p:txBody>
      </p:sp>
      <p:sp>
        <p:nvSpPr>
          <p:cNvPr id="9" name="TextBox 9"/>
          <p:cNvSpPr txBox="1"/>
          <p:nvPr/>
        </p:nvSpPr>
        <p:spPr>
          <a:xfrm>
            <a:off x="0" y="319128"/>
            <a:ext cx="18288000" cy="1487587"/>
          </a:xfrm>
          <a:prstGeom prst="rect">
            <a:avLst/>
          </a:prstGeom>
        </p:spPr>
        <p:txBody>
          <a:bodyPr lIns="0" tIns="0" rIns="0" bIns="0" rtlCol="0" anchor="t">
            <a:spAutoFit/>
          </a:bodyPr>
          <a:lstStyle/>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SOLICITATIONS: CONFIDENTIAL/SENSITIVE INFORMATION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0" y="893086"/>
            <a:ext cx="18288000" cy="1487587"/>
          </a:xfrm>
          <a:prstGeom prst="rect">
            <a:avLst/>
          </a:prstGeom>
        </p:spPr>
        <p:txBody>
          <a:bodyPr lIns="0" tIns="0" rIns="0" bIns="0" rtlCol="0" anchor="t">
            <a:spAutoFit/>
          </a:bodyPr>
          <a:lstStyle/>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SOLICITATIONS: CONFIDENTIAL/SENSITIVE INFORMATION </a:t>
            </a:r>
          </a:p>
        </p:txBody>
      </p:sp>
      <p:sp>
        <p:nvSpPr>
          <p:cNvPr id="7" name="TextBox 7"/>
          <p:cNvSpPr txBox="1"/>
          <p:nvPr/>
        </p:nvSpPr>
        <p:spPr>
          <a:xfrm>
            <a:off x="1028700" y="2416366"/>
            <a:ext cx="16230600" cy="5968619"/>
          </a:xfrm>
          <a:prstGeom prst="rect">
            <a:avLst/>
          </a:prstGeom>
        </p:spPr>
        <p:txBody>
          <a:bodyPr lIns="0" tIns="0" rIns="0" bIns="0" rtlCol="0" anchor="t">
            <a:spAutoFit/>
          </a:bodyPr>
          <a:lstStyle/>
          <a:p>
            <a:pPr algn="l">
              <a:lnSpc>
                <a:spcPts val="4768"/>
              </a:lnSpc>
            </a:pPr>
            <a:r>
              <a:rPr lang="en-US" sz="3200" b="1">
                <a:solidFill>
                  <a:srgbClr val="293556"/>
                </a:solidFill>
                <a:latin typeface="Montserrat Classic Bold"/>
                <a:ea typeface="Montserrat Classic Bold"/>
                <a:cs typeface="Montserrat Classic Bold"/>
                <a:sym typeface="Montserrat Classic Bold"/>
              </a:rPr>
              <a:t>Additional Reminders/Takeaways:</a:t>
            </a:r>
          </a:p>
          <a:p>
            <a:pPr marL="690881" lvl="1" indent="-345440" algn="l">
              <a:lnSpc>
                <a:spcPts val="4768"/>
              </a:lnSpc>
              <a:buFont typeface="Arial"/>
              <a:buChar char="•"/>
            </a:pPr>
            <a:r>
              <a:rPr lang="en-US" sz="3200">
                <a:solidFill>
                  <a:srgbClr val="293556"/>
                </a:solidFill>
                <a:latin typeface="Montserrat Classic"/>
                <a:ea typeface="Montserrat Classic"/>
                <a:cs typeface="Montserrat Classic"/>
                <a:sym typeface="Montserrat Classic"/>
              </a:rPr>
              <a:t>It is the agency’s responsibility to identify and take measures to protect information that they deem “confidential” for solicitation purposes. </a:t>
            </a:r>
          </a:p>
          <a:p>
            <a:pPr marL="690881" lvl="1" indent="-345440" algn="l">
              <a:lnSpc>
                <a:spcPts val="4768"/>
              </a:lnSpc>
              <a:buFont typeface="Arial"/>
              <a:buChar char="•"/>
            </a:pPr>
            <a:r>
              <a:rPr lang="en-US" sz="3200" b="1">
                <a:solidFill>
                  <a:srgbClr val="293556"/>
                </a:solidFill>
                <a:latin typeface="Montserrat Semi-Bold"/>
                <a:ea typeface="Montserrat Semi-Bold"/>
                <a:cs typeface="Montserrat Semi-Bold"/>
                <a:sym typeface="Montserrat Semi-Bold"/>
              </a:rPr>
              <a:t>Agency-identified “confidential” information in solicitations may still be subject to disclosure in the event a public records request is received; all requests are subject to R.I. Gen. Laws § 38-2-1 </a:t>
            </a:r>
            <a:r>
              <a:rPr lang="en-US" sz="3200" b="1" i="1">
                <a:solidFill>
                  <a:srgbClr val="293556"/>
                </a:solidFill>
                <a:latin typeface="Montserrat Semi-Bold Italics"/>
                <a:ea typeface="Montserrat Semi-Bold Italics"/>
                <a:cs typeface="Montserrat Semi-Bold Italics"/>
                <a:sym typeface="Montserrat Semi-Bold Italics"/>
              </a:rPr>
              <a:t>et. seq.</a:t>
            </a:r>
            <a:r>
              <a:rPr lang="en-US" sz="3200" b="1" i="1">
                <a:solidFill>
                  <a:srgbClr val="293556"/>
                </a:solidFill>
                <a:latin typeface="Montserrat Medium Italics"/>
                <a:ea typeface="Montserrat Medium Italics"/>
                <a:cs typeface="Montserrat Medium Italics"/>
                <a:sym typeface="Montserrat Medium Italics"/>
              </a:rPr>
              <a:t> </a:t>
            </a:r>
            <a:r>
              <a:rPr lang="en-US" sz="3200" b="1">
                <a:solidFill>
                  <a:srgbClr val="293556"/>
                </a:solidFill>
                <a:latin typeface="Montserrat Semi-Bold"/>
                <a:ea typeface="Montserrat Semi-Bold"/>
                <a:cs typeface="Montserrat Semi-Bold"/>
                <a:sym typeface="Montserrat Semi-Bold"/>
              </a:rPr>
              <a:t>(APRA).</a:t>
            </a:r>
          </a:p>
          <a:p>
            <a:pPr marL="690881" lvl="1" indent="-345440" algn="l">
              <a:lnSpc>
                <a:spcPts val="4768"/>
              </a:lnSpc>
              <a:buFont typeface="Arial"/>
              <a:buChar char="•"/>
            </a:pPr>
            <a:r>
              <a:rPr lang="en-US" sz="3200">
                <a:solidFill>
                  <a:srgbClr val="293556"/>
                </a:solidFill>
                <a:latin typeface="Montserrat Classic"/>
                <a:ea typeface="Montserrat Classic"/>
                <a:cs typeface="Montserrat Classic"/>
                <a:sym typeface="Montserrat Classic"/>
              </a:rPr>
              <a:t>When in doubt about confidentiality issues, consult your agency legal team for review prior to submitting requisition to the Division of Purchases.</a:t>
            </a:r>
          </a:p>
          <a:p>
            <a:pPr marL="690881" lvl="1" indent="-345440" algn="l">
              <a:lnSpc>
                <a:spcPts val="4768"/>
              </a:lnSpc>
              <a:buFont typeface="Arial"/>
              <a:buChar char="•"/>
            </a:pPr>
            <a:r>
              <a:rPr lang="en-US" sz="3200">
                <a:solidFill>
                  <a:srgbClr val="293556"/>
                </a:solidFill>
                <a:latin typeface="Montserrat Classic"/>
                <a:ea typeface="Montserrat Classic"/>
                <a:cs typeface="Montserrat Classic"/>
                <a:sym typeface="Montserrat Classic"/>
              </a:rPr>
              <a:t>The Division of Purchases is not responsible for verifying or defending against phishing attempts; please consult with agency ETSS personnel if/as needed.</a:t>
            </a:r>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7935" y="234920"/>
            <a:ext cx="15852130" cy="909955"/>
          </a:xfrm>
          <a:prstGeom prst="rect">
            <a:avLst/>
          </a:prstGeom>
        </p:spPr>
        <p:txBody>
          <a:bodyPr lIns="0" tIns="0" rIns="0" bIns="0" rtlCol="0" anchor="t">
            <a:spAutoFit/>
          </a:bodyPr>
          <a:lstStyle/>
          <a:p>
            <a:pPr algn="ctr">
              <a:lnSpc>
                <a:spcPts val="7280"/>
              </a:lnSpc>
              <a:spcBef>
                <a:spcPct val="0"/>
              </a:spcBef>
            </a:pPr>
            <a:r>
              <a:rPr lang="en-US" sz="5600" b="1">
                <a:solidFill>
                  <a:srgbClr val="293556"/>
                </a:solidFill>
                <a:latin typeface="Montserrat Classic Bold"/>
                <a:ea typeface="Montserrat Classic Bold"/>
                <a:cs typeface="Montserrat Classic Bold"/>
                <a:sym typeface="Montserrat Classic Bold"/>
              </a:rPr>
              <a:t>RIFANS TO WORKDAY: REQUISITION TYPES </a:t>
            </a:r>
          </a:p>
        </p:txBody>
      </p:sp>
      <p:sp>
        <p:nvSpPr>
          <p:cNvPr id="3" name="TextBox 3"/>
          <p:cNvSpPr txBox="1"/>
          <p:nvPr/>
        </p:nvSpPr>
        <p:spPr>
          <a:xfrm>
            <a:off x="98652" y="2116775"/>
            <a:ext cx="4645469" cy="6451381"/>
          </a:xfrm>
          <a:prstGeom prst="rect">
            <a:avLst/>
          </a:prstGeom>
        </p:spPr>
        <p:txBody>
          <a:bodyPr lIns="0" tIns="0" rIns="0" bIns="0" rtlCol="0" anchor="t">
            <a:spAutoFit/>
          </a:bodyPr>
          <a:lstStyle/>
          <a:p>
            <a:pPr marL="647698" lvl="1" indent="-323849" algn="l">
              <a:lnSpc>
                <a:spcPts val="3899"/>
              </a:lnSpc>
              <a:buFont typeface="Arial"/>
              <a:buChar char="•"/>
            </a:pPr>
            <a:r>
              <a:rPr lang="en-US" sz="2999" dirty="0">
                <a:solidFill>
                  <a:srgbClr val="293556"/>
                </a:solidFill>
                <a:latin typeface="Montserrat Classic"/>
                <a:ea typeface="Montserrat Classic"/>
                <a:cs typeface="Montserrat Classic"/>
                <a:sym typeface="Montserrat Classic"/>
              </a:rPr>
              <a:t>Processing will be similar; however, Workday does have some nuances that will require some modifications to process steps.</a:t>
            </a:r>
          </a:p>
          <a:p>
            <a:pPr marL="323849" lvl="1" algn="l">
              <a:lnSpc>
                <a:spcPts val="3899"/>
              </a:lnSpc>
            </a:pPr>
            <a:endParaRPr lang="en-US" sz="2999" dirty="0">
              <a:solidFill>
                <a:srgbClr val="293556"/>
              </a:solidFill>
              <a:latin typeface="Montserrat Classic"/>
              <a:ea typeface="Montserrat Classic"/>
              <a:cs typeface="Montserrat Classic"/>
              <a:sym typeface="Montserrat Classic"/>
            </a:endParaRPr>
          </a:p>
          <a:p>
            <a:pPr marL="647698" lvl="1" indent="-323849" algn="l">
              <a:lnSpc>
                <a:spcPts val="3899"/>
              </a:lnSpc>
              <a:buFont typeface="Arial"/>
              <a:buChar char="•"/>
            </a:pPr>
            <a:r>
              <a:rPr lang="en-US" sz="2999" dirty="0">
                <a:solidFill>
                  <a:srgbClr val="293556"/>
                </a:solidFill>
                <a:latin typeface="Montserrat Classic"/>
                <a:ea typeface="Montserrat Classic"/>
                <a:cs typeface="Montserrat Classic"/>
                <a:sym typeface="Montserrat Classic"/>
              </a:rPr>
              <a:t>Job Aids (user guides) will be shared and posted to assist with the transition.</a:t>
            </a:r>
          </a:p>
        </p:txBody>
      </p:sp>
      <p:grpSp>
        <p:nvGrpSpPr>
          <p:cNvPr id="4" name="Group 4"/>
          <p:cNvGrpSpPr/>
          <p:nvPr/>
        </p:nvGrpSpPr>
        <p:grpSpPr>
          <a:xfrm>
            <a:off x="4912335" y="2435491"/>
            <a:ext cx="3086100" cy="1791016"/>
            <a:chOff x="0" y="0"/>
            <a:chExt cx="812800" cy="471708"/>
          </a:xfrm>
        </p:grpSpPr>
        <p:sp>
          <p:nvSpPr>
            <p:cNvPr id="5" name="Freeform 5"/>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0097B2"/>
            </a:solidFill>
          </p:spPr>
          <p:txBody>
            <a:bodyPr/>
            <a:lstStyle/>
            <a:p>
              <a:endParaRPr lang="en-US"/>
            </a:p>
          </p:txBody>
        </p:sp>
        <p:sp>
          <p:nvSpPr>
            <p:cNvPr id="6" name="TextBox 6"/>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Contract Purchase Agreement</a:t>
              </a:r>
            </a:p>
          </p:txBody>
        </p:sp>
      </p:grpSp>
      <p:grpSp>
        <p:nvGrpSpPr>
          <p:cNvPr id="7" name="Group 7"/>
          <p:cNvGrpSpPr/>
          <p:nvPr/>
        </p:nvGrpSpPr>
        <p:grpSpPr>
          <a:xfrm>
            <a:off x="4912335" y="4633534"/>
            <a:ext cx="3086100" cy="1791016"/>
            <a:chOff x="0" y="0"/>
            <a:chExt cx="812800" cy="471708"/>
          </a:xfrm>
        </p:grpSpPr>
        <p:sp>
          <p:nvSpPr>
            <p:cNvPr id="8" name="Freeform 8"/>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0097B2"/>
            </a:solidFill>
          </p:spPr>
          <p:txBody>
            <a:bodyPr/>
            <a:lstStyle/>
            <a:p>
              <a:endParaRPr lang="en-US"/>
            </a:p>
          </p:txBody>
        </p:sp>
        <p:sp>
          <p:nvSpPr>
            <p:cNvPr id="9" name="TextBox 9"/>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Blanket Purchase Agreement (RIFANS ‘Store’)</a:t>
              </a:r>
            </a:p>
          </p:txBody>
        </p:sp>
      </p:grpSp>
      <p:grpSp>
        <p:nvGrpSpPr>
          <p:cNvPr id="10" name="Group 10"/>
          <p:cNvGrpSpPr/>
          <p:nvPr/>
        </p:nvGrpSpPr>
        <p:grpSpPr>
          <a:xfrm>
            <a:off x="4912335" y="6834126"/>
            <a:ext cx="3086100" cy="1791016"/>
            <a:chOff x="0" y="0"/>
            <a:chExt cx="812800" cy="471708"/>
          </a:xfrm>
        </p:grpSpPr>
        <p:sp>
          <p:nvSpPr>
            <p:cNvPr id="11" name="Freeform 11"/>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0097B2"/>
            </a:solidFill>
          </p:spPr>
          <p:txBody>
            <a:bodyPr/>
            <a:lstStyle/>
            <a:p>
              <a:endParaRPr lang="en-US"/>
            </a:p>
          </p:txBody>
        </p:sp>
        <p:sp>
          <p:nvSpPr>
            <p:cNvPr id="12" name="TextBox 12"/>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Standard Purchase Order</a:t>
              </a:r>
            </a:p>
          </p:txBody>
        </p:sp>
      </p:grpSp>
      <p:grpSp>
        <p:nvGrpSpPr>
          <p:cNvPr id="13" name="Group 13"/>
          <p:cNvGrpSpPr/>
          <p:nvPr/>
        </p:nvGrpSpPr>
        <p:grpSpPr>
          <a:xfrm>
            <a:off x="9079809" y="2435491"/>
            <a:ext cx="3086100" cy="1791016"/>
            <a:chOff x="0" y="0"/>
            <a:chExt cx="812800" cy="471708"/>
          </a:xfrm>
        </p:grpSpPr>
        <p:sp>
          <p:nvSpPr>
            <p:cNvPr id="14" name="Freeform 14"/>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81B673"/>
            </a:solidFill>
          </p:spPr>
          <p:txBody>
            <a:bodyPr/>
            <a:lstStyle/>
            <a:p>
              <a:endParaRPr lang="en-US"/>
            </a:p>
          </p:txBody>
        </p:sp>
        <p:sp>
          <p:nvSpPr>
            <p:cNvPr id="15" name="TextBox 15"/>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Contract</a:t>
              </a:r>
            </a:p>
          </p:txBody>
        </p:sp>
      </p:grpSp>
      <p:grpSp>
        <p:nvGrpSpPr>
          <p:cNvPr id="16" name="Group 16"/>
          <p:cNvGrpSpPr/>
          <p:nvPr/>
        </p:nvGrpSpPr>
        <p:grpSpPr>
          <a:xfrm>
            <a:off x="9079809" y="4633534"/>
            <a:ext cx="3086100" cy="1791016"/>
            <a:chOff x="0" y="0"/>
            <a:chExt cx="812800" cy="471708"/>
          </a:xfrm>
        </p:grpSpPr>
        <p:sp>
          <p:nvSpPr>
            <p:cNvPr id="17" name="Freeform 17"/>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81B673"/>
            </a:solidFill>
          </p:spPr>
          <p:txBody>
            <a:bodyPr/>
            <a:lstStyle/>
            <a:p>
              <a:endParaRPr lang="en-US"/>
            </a:p>
          </p:txBody>
        </p:sp>
        <p:sp>
          <p:nvSpPr>
            <p:cNvPr id="18" name="TextBox 18"/>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Contract Catalog</a:t>
              </a:r>
            </a:p>
          </p:txBody>
        </p:sp>
      </p:grpSp>
      <p:grpSp>
        <p:nvGrpSpPr>
          <p:cNvPr id="19" name="Group 19"/>
          <p:cNvGrpSpPr/>
          <p:nvPr/>
        </p:nvGrpSpPr>
        <p:grpSpPr>
          <a:xfrm>
            <a:off x="9079809" y="6834126"/>
            <a:ext cx="3086100" cy="1791016"/>
            <a:chOff x="0" y="0"/>
            <a:chExt cx="812800" cy="471708"/>
          </a:xfrm>
        </p:grpSpPr>
        <p:sp>
          <p:nvSpPr>
            <p:cNvPr id="20" name="Freeform 20"/>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81B673"/>
            </a:solidFill>
          </p:spPr>
          <p:txBody>
            <a:bodyPr/>
            <a:lstStyle/>
            <a:p>
              <a:endParaRPr lang="en-US"/>
            </a:p>
          </p:txBody>
        </p:sp>
        <p:sp>
          <p:nvSpPr>
            <p:cNvPr id="21" name="TextBox 21"/>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Purchase Order</a:t>
              </a:r>
            </a:p>
          </p:txBody>
        </p:sp>
      </p:grpSp>
      <p:sp>
        <p:nvSpPr>
          <p:cNvPr id="22" name="AutoShape 22"/>
          <p:cNvSpPr/>
          <p:nvPr/>
        </p:nvSpPr>
        <p:spPr>
          <a:xfrm>
            <a:off x="8074489" y="3378624"/>
            <a:ext cx="929266" cy="0"/>
          </a:xfrm>
          <a:prstGeom prst="line">
            <a:avLst/>
          </a:prstGeom>
          <a:ln w="95250" cap="flat">
            <a:solidFill>
              <a:srgbClr val="293556"/>
            </a:solidFill>
            <a:prstDash val="solid"/>
            <a:headEnd type="none" w="sm" len="sm"/>
            <a:tailEnd type="arrow" w="med" len="sm"/>
          </a:ln>
        </p:spPr>
        <p:txBody>
          <a:bodyPr/>
          <a:lstStyle/>
          <a:p>
            <a:endParaRPr lang="en-US"/>
          </a:p>
        </p:txBody>
      </p:sp>
      <p:sp>
        <p:nvSpPr>
          <p:cNvPr id="23" name="AutoShape 23"/>
          <p:cNvSpPr/>
          <p:nvPr/>
        </p:nvSpPr>
        <p:spPr>
          <a:xfrm>
            <a:off x="8074489" y="5529042"/>
            <a:ext cx="929266" cy="0"/>
          </a:xfrm>
          <a:prstGeom prst="line">
            <a:avLst/>
          </a:prstGeom>
          <a:ln w="95250" cap="flat">
            <a:solidFill>
              <a:srgbClr val="293556"/>
            </a:solidFill>
            <a:prstDash val="solid"/>
            <a:headEnd type="none" w="sm" len="sm"/>
            <a:tailEnd type="arrow" w="med" len="sm"/>
          </a:ln>
        </p:spPr>
        <p:txBody>
          <a:bodyPr/>
          <a:lstStyle/>
          <a:p>
            <a:endParaRPr lang="en-US"/>
          </a:p>
        </p:txBody>
      </p:sp>
      <p:sp>
        <p:nvSpPr>
          <p:cNvPr id="24" name="AutoShape 24"/>
          <p:cNvSpPr/>
          <p:nvPr/>
        </p:nvSpPr>
        <p:spPr>
          <a:xfrm>
            <a:off x="8074489" y="7729634"/>
            <a:ext cx="929266" cy="0"/>
          </a:xfrm>
          <a:prstGeom prst="line">
            <a:avLst/>
          </a:prstGeom>
          <a:ln w="95250" cap="flat">
            <a:solidFill>
              <a:srgbClr val="293556"/>
            </a:solidFill>
            <a:prstDash val="solid"/>
            <a:headEnd type="none" w="sm" len="sm"/>
            <a:tailEnd type="arrow" w="med" len="sm"/>
          </a:ln>
        </p:spPr>
        <p:txBody>
          <a:bodyPr/>
          <a:lstStyle/>
          <a:p>
            <a:endParaRPr lang="en-US"/>
          </a:p>
        </p:txBody>
      </p:sp>
      <p:sp>
        <p:nvSpPr>
          <p:cNvPr id="25" name="AutoShape 25"/>
          <p:cNvSpPr/>
          <p:nvPr/>
        </p:nvSpPr>
        <p:spPr>
          <a:xfrm>
            <a:off x="4912335" y="4430021"/>
            <a:ext cx="13375665" cy="0"/>
          </a:xfrm>
          <a:prstGeom prst="line">
            <a:avLst/>
          </a:prstGeom>
          <a:ln w="38100" cap="flat">
            <a:solidFill>
              <a:srgbClr val="293556"/>
            </a:solidFill>
            <a:prstDash val="solid"/>
            <a:headEnd type="none" w="sm" len="sm"/>
            <a:tailEnd type="none" w="sm" len="sm"/>
          </a:ln>
        </p:spPr>
        <p:txBody>
          <a:bodyPr/>
          <a:lstStyle/>
          <a:p>
            <a:endParaRPr lang="en-US"/>
          </a:p>
        </p:txBody>
      </p:sp>
      <p:sp>
        <p:nvSpPr>
          <p:cNvPr id="26" name="AutoShape 26"/>
          <p:cNvSpPr/>
          <p:nvPr/>
        </p:nvSpPr>
        <p:spPr>
          <a:xfrm flipV="1">
            <a:off x="4944865" y="2236600"/>
            <a:ext cx="13343135" cy="14717"/>
          </a:xfrm>
          <a:prstGeom prst="line">
            <a:avLst/>
          </a:prstGeom>
          <a:ln w="38100" cap="flat">
            <a:solidFill>
              <a:srgbClr val="293556"/>
            </a:solidFill>
            <a:prstDash val="solid"/>
            <a:headEnd type="none" w="sm" len="sm"/>
            <a:tailEnd type="none" w="sm" len="sm"/>
          </a:ln>
        </p:spPr>
        <p:txBody>
          <a:bodyPr/>
          <a:lstStyle/>
          <a:p>
            <a:endParaRPr lang="en-US"/>
          </a:p>
        </p:txBody>
      </p:sp>
      <p:sp>
        <p:nvSpPr>
          <p:cNvPr id="27" name="AutoShape 27"/>
          <p:cNvSpPr/>
          <p:nvPr/>
        </p:nvSpPr>
        <p:spPr>
          <a:xfrm flipV="1">
            <a:off x="4912335" y="6624576"/>
            <a:ext cx="13375665" cy="0"/>
          </a:xfrm>
          <a:prstGeom prst="line">
            <a:avLst/>
          </a:prstGeom>
          <a:ln w="38100" cap="flat">
            <a:solidFill>
              <a:srgbClr val="293556"/>
            </a:solidFill>
            <a:prstDash val="solid"/>
            <a:headEnd type="none" w="sm" len="sm"/>
            <a:tailEnd type="none" w="sm" len="sm"/>
          </a:ln>
        </p:spPr>
        <p:txBody>
          <a:bodyPr/>
          <a:lstStyle/>
          <a:p>
            <a:endParaRPr lang="en-US"/>
          </a:p>
        </p:txBody>
      </p:sp>
      <p:sp>
        <p:nvSpPr>
          <p:cNvPr id="28" name="TextBox 28"/>
          <p:cNvSpPr txBox="1"/>
          <p:nvPr/>
        </p:nvSpPr>
        <p:spPr>
          <a:xfrm>
            <a:off x="5626751" y="1714530"/>
            <a:ext cx="1657268" cy="449739"/>
          </a:xfrm>
          <a:prstGeom prst="rect">
            <a:avLst/>
          </a:prstGeom>
        </p:spPr>
        <p:txBody>
          <a:bodyPr wrap="square" lIns="0" tIns="0" rIns="0" bIns="0" rtlCol="0" anchor="t">
            <a:spAutoFit/>
          </a:bodyPr>
          <a:lstStyle/>
          <a:p>
            <a:pPr algn="ctr">
              <a:lnSpc>
                <a:spcPts val="3899"/>
              </a:lnSpc>
              <a:spcBef>
                <a:spcPct val="0"/>
              </a:spcBef>
            </a:pPr>
            <a:r>
              <a:rPr lang="en-US" sz="2999" b="1" dirty="0">
                <a:solidFill>
                  <a:srgbClr val="293556"/>
                </a:solidFill>
                <a:latin typeface="Montserrat Classic Bold"/>
                <a:ea typeface="Montserrat Classic Bold"/>
                <a:cs typeface="Montserrat Classic Bold"/>
                <a:sym typeface="Montserrat Classic Bold"/>
              </a:rPr>
              <a:t>RIFANS</a:t>
            </a:r>
          </a:p>
        </p:txBody>
      </p:sp>
      <p:sp>
        <p:nvSpPr>
          <p:cNvPr id="29" name="TextBox 29"/>
          <p:cNvSpPr txBox="1"/>
          <p:nvPr/>
        </p:nvSpPr>
        <p:spPr>
          <a:xfrm>
            <a:off x="9738969" y="1689889"/>
            <a:ext cx="1767780" cy="476250"/>
          </a:xfrm>
          <a:prstGeom prst="rect">
            <a:avLst/>
          </a:prstGeom>
        </p:spPr>
        <p:txBody>
          <a:bodyPr lIns="0" tIns="0" rIns="0" bIns="0" rtlCol="0" anchor="t">
            <a:spAutoFit/>
          </a:bodyPr>
          <a:lstStyle/>
          <a:p>
            <a:pPr algn="ctr">
              <a:lnSpc>
                <a:spcPts val="3899"/>
              </a:lnSpc>
              <a:spcBef>
                <a:spcPct val="0"/>
              </a:spcBef>
            </a:pPr>
            <a:r>
              <a:rPr lang="en-US" sz="2999" b="1">
                <a:solidFill>
                  <a:srgbClr val="293556"/>
                </a:solidFill>
                <a:latin typeface="Montserrat Classic Bold"/>
                <a:ea typeface="Montserrat Classic Bold"/>
                <a:cs typeface="Montserrat Classic Bold"/>
                <a:sym typeface="Montserrat Classic Bold"/>
              </a:rPr>
              <a:t>Workday</a:t>
            </a:r>
          </a:p>
        </p:txBody>
      </p:sp>
      <p:sp>
        <p:nvSpPr>
          <p:cNvPr id="30" name="TextBox 30"/>
          <p:cNvSpPr txBox="1"/>
          <p:nvPr/>
        </p:nvSpPr>
        <p:spPr>
          <a:xfrm>
            <a:off x="13865597" y="1689889"/>
            <a:ext cx="3207990" cy="476250"/>
          </a:xfrm>
          <a:prstGeom prst="rect">
            <a:avLst/>
          </a:prstGeom>
        </p:spPr>
        <p:txBody>
          <a:bodyPr lIns="0" tIns="0" rIns="0" bIns="0" rtlCol="0" anchor="t">
            <a:spAutoFit/>
          </a:bodyPr>
          <a:lstStyle/>
          <a:p>
            <a:pPr algn="ctr">
              <a:lnSpc>
                <a:spcPts val="3899"/>
              </a:lnSpc>
              <a:spcBef>
                <a:spcPct val="0"/>
              </a:spcBef>
            </a:pPr>
            <a:r>
              <a:rPr lang="en-US" sz="2999" b="1">
                <a:solidFill>
                  <a:srgbClr val="293556"/>
                </a:solidFill>
                <a:latin typeface="Montserrat Classic Bold"/>
                <a:ea typeface="Montserrat Classic Bold"/>
                <a:cs typeface="Montserrat Classic Bold"/>
                <a:sym typeface="Montserrat Classic Bold"/>
              </a:rPr>
              <a:t>Workday Details</a:t>
            </a:r>
          </a:p>
        </p:txBody>
      </p:sp>
      <p:sp>
        <p:nvSpPr>
          <p:cNvPr id="31" name="TextBox 31"/>
          <p:cNvSpPr txBox="1"/>
          <p:nvPr/>
        </p:nvSpPr>
        <p:spPr>
          <a:xfrm>
            <a:off x="13048539" y="2416441"/>
            <a:ext cx="4842106" cy="1800860"/>
          </a:xfrm>
          <a:prstGeom prst="rect">
            <a:avLst/>
          </a:prstGeom>
        </p:spPr>
        <p:txBody>
          <a:bodyPr lIns="0" tIns="0" rIns="0" bIns="0" rtlCol="0" anchor="t">
            <a:spAutoFit/>
          </a:bodyPr>
          <a:lstStyle/>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Does </a:t>
            </a:r>
            <a:r>
              <a:rPr lang="en-US" sz="2199" b="1" u="sng">
                <a:solidFill>
                  <a:srgbClr val="293556"/>
                </a:solidFill>
                <a:latin typeface="Montserrat Classic Bold"/>
                <a:ea typeface="Montserrat Classic Bold"/>
                <a:cs typeface="Montserrat Classic Bold"/>
                <a:sym typeface="Montserrat Classic Bold"/>
              </a:rPr>
              <a:t>not</a:t>
            </a:r>
            <a:r>
              <a:rPr lang="en-US" sz="2199">
                <a:solidFill>
                  <a:srgbClr val="293556"/>
                </a:solidFill>
                <a:latin typeface="Montserrat Classic"/>
                <a:ea typeface="Montserrat Classic"/>
                <a:cs typeface="Montserrat Classic"/>
                <a:sym typeface="Montserrat Classic"/>
              </a:rPr>
              <a:t> encumber funds</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Long term engagement</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No line items</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Release Req Type = Release PO from Award</a:t>
            </a:r>
          </a:p>
        </p:txBody>
      </p:sp>
      <p:sp>
        <p:nvSpPr>
          <p:cNvPr id="32" name="TextBox 32"/>
          <p:cNvSpPr txBox="1"/>
          <p:nvPr/>
        </p:nvSpPr>
        <p:spPr>
          <a:xfrm>
            <a:off x="13048539" y="4614484"/>
            <a:ext cx="4842106" cy="1800860"/>
          </a:xfrm>
          <a:prstGeom prst="rect">
            <a:avLst/>
          </a:prstGeom>
        </p:spPr>
        <p:txBody>
          <a:bodyPr lIns="0" tIns="0" rIns="0" bIns="0" rtlCol="0" anchor="t">
            <a:spAutoFit/>
          </a:bodyPr>
          <a:lstStyle/>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Does </a:t>
            </a:r>
            <a:r>
              <a:rPr lang="en-US" sz="2199" b="1" u="sng">
                <a:solidFill>
                  <a:srgbClr val="293556"/>
                </a:solidFill>
                <a:latin typeface="Montserrat Classic Bold"/>
                <a:ea typeface="Montserrat Classic Bold"/>
                <a:cs typeface="Montserrat Classic Bold"/>
                <a:sym typeface="Montserrat Classic Bold"/>
              </a:rPr>
              <a:t>not</a:t>
            </a:r>
            <a:r>
              <a:rPr lang="en-US" sz="2199">
                <a:solidFill>
                  <a:srgbClr val="293556"/>
                </a:solidFill>
                <a:latin typeface="Montserrat Classic"/>
                <a:ea typeface="Montserrat Classic"/>
                <a:cs typeface="Montserrat Classic"/>
                <a:sym typeface="Montserrat Classic"/>
              </a:rPr>
              <a:t> encumber funds</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Line items</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Hosted and roundtrip catalogs</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Release Req Type = Release PO from Award</a:t>
            </a:r>
          </a:p>
        </p:txBody>
      </p:sp>
      <p:sp>
        <p:nvSpPr>
          <p:cNvPr id="33" name="TextBox 33"/>
          <p:cNvSpPr txBox="1"/>
          <p:nvPr/>
        </p:nvSpPr>
        <p:spPr>
          <a:xfrm>
            <a:off x="13048539" y="7000654"/>
            <a:ext cx="4842106" cy="1438910"/>
          </a:xfrm>
          <a:prstGeom prst="rect">
            <a:avLst/>
          </a:prstGeom>
        </p:spPr>
        <p:txBody>
          <a:bodyPr lIns="0" tIns="0" rIns="0" bIns="0" rtlCol="0" anchor="t">
            <a:spAutoFit/>
          </a:bodyPr>
          <a:lstStyle/>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Encumbers funds</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Mostly one time purchase</a:t>
            </a:r>
          </a:p>
          <a:p>
            <a:pPr marL="474979" lvl="1" indent="-237490" algn="l">
              <a:lnSpc>
                <a:spcPts val="2859"/>
              </a:lnSpc>
              <a:buFont typeface="Arial"/>
              <a:buChar char="•"/>
            </a:pPr>
            <a:r>
              <a:rPr lang="en-US" sz="2199">
                <a:solidFill>
                  <a:srgbClr val="293556"/>
                </a:solidFill>
                <a:latin typeface="Montserrat Classic"/>
                <a:ea typeface="Montserrat Classic"/>
                <a:cs typeface="Montserrat Classic"/>
                <a:sym typeface="Montserrat Classic"/>
              </a:rPr>
              <a:t>Release Req Type = Release PO from Award</a:t>
            </a:r>
          </a:p>
        </p:txBody>
      </p:sp>
      <p:grpSp>
        <p:nvGrpSpPr>
          <p:cNvPr id="34" name="Group 34"/>
          <p:cNvGrpSpPr/>
          <p:nvPr/>
        </p:nvGrpSpPr>
        <p:grpSpPr>
          <a:xfrm>
            <a:off x="0" y="9236393"/>
            <a:ext cx="15728030" cy="1050607"/>
            <a:chOff x="0" y="0"/>
            <a:chExt cx="4142362" cy="276703"/>
          </a:xfrm>
        </p:grpSpPr>
        <p:sp>
          <p:nvSpPr>
            <p:cNvPr id="35" name="Freeform 35"/>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36" name="TextBox 36"/>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37" name="Freeform 37"/>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8" name="TextBox 3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27</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610441" y="2601924"/>
            <a:ext cx="3086100" cy="1791016"/>
            <a:chOff x="0" y="0"/>
            <a:chExt cx="812800" cy="471708"/>
          </a:xfrm>
        </p:grpSpPr>
        <p:sp>
          <p:nvSpPr>
            <p:cNvPr id="7" name="Freeform 7"/>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0097B2"/>
            </a:solidFill>
          </p:spPr>
          <p:txBody>
            <a:bodyPr/>
            <a:lstStyle/>
            <a:p>
              <a:endParaRPr lang="en-US"/>
            </a:p>
          </p:txBody>
        </p:sp>
        <p:sp>
          <p:nvSpPr>
            <p:cNvPr id="8" name="TextBox 8"/>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Contract Purchase Agreement</a:t>
              </a:r>
            </a:p>
          </p:txBody>
        </p:sp>
      </p:grpSp>
      <p:grpSp>
        <p:nvGrpSpPr>
          <p:cNvPr id="9" name="Group 9"/>
          <p:cNvGrpSpPr/>
          <p:nvPr/>
        </p:nvGrpSpPr>
        <p:grpSpPr>
          <a:xfrm>
            <a:off x="610441" y="4799968"/>
            <a:ext cx="3086100" cy="1791016"/>
            <a:chOff x="0" y="0"/>
            <a:chExt cx="812800" cy="471708"/>
          </a:xfrm>
        </p:grpSpPr>
        <p:sp>
          <p:nvSpPr>
            <p:cNvPr id="10" name="Freeform 10"/>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0097B2"/>
            </a:solidFill>
          </p:spPr>
          <p:txBody>
            <a:bodyPr/>
            <a:lstStyle/>
            <a:p>
              <a:endParaRPr lang="en-US"/>
            </a:p>
          </p:txBody>
        </p:sp>
        <p:sp>
          <p:nvSpPr>
            <p:cNvPr id="11" name="TextBox 11"/>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Blanket Purchase Agreement (RIFANS ‘Store’)</a:t>
              </a:r>
            </a:p>
          </p:txBody>
        </p:sp>
      </p:grpSp>
      <p:grpSp>
        <p:nvGrpSpPr>
          <p:cNvPr id="12" name="Group 12"/>
          <p:cNvGrpSpPr/>
          <p:nvPr/>
        </p:nvGrpSpPr>
        <p:grpSpPr>
          <a:xfrm>
            <a:off x="610441" y="7000559"/>
            <a:ext cx="3086100" cy="1791016"/>
            <a:chOff x="0" y="0"/>
            <a:chExt cx="812800" cy="471708"/>
          </a:xfrm>
        </p:grpSpPr>
        <p:sp>
          <p:nvSpPr>
            <p:cNvPr id="13" name="Freeform 13"/>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0097B2"/>
            </a:solidFill>
          </p:spPr>
          <p:txBody>
            <a:bodyPr/>
            <a:lstStyle/>
            <a:p>
              <a:endParaRPr lang="en-US"/>
            </a:p>
          </p:txBody>
        </p:sp>
        <p:sp>
          <p:nvSpPr>
            <p:cNvPr id="14" name="TextBox 14"/>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Standard Purchase Order</a:t>
              </a:r>
            </a:p>
          </p:txBody>
        </p:sp>
      </p:grpSp>
      <p:grpSp>
        <p:nvGrpSpPr>
          <p:cNvPr id="15" name="Group 15"/>
          <p:cNvGrpSpPr/>
          <p:nvPr/>
        </p:nvGrpSpPr>
        <p:grpSpPr>
          <a:xfrm>
            <a:off x="4777915" y="2601924"/>
            <a:ext cx="3086100" cy="1791016"/>
            <a:chOff x="0" y="0"/>
            <a:chExt cx="812800" cy="471708"/>
          </a:xfrm>
        </p:grpSpPr>
        <p:sp>
          <p:nvSpPr>
            <p:cNvPr id="16" name="Freeform 16"/>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81B673"/>
            </a:solidFill>
          </p:spPr>
          <p:txBody>
            <a:bodyPr/>
            <a:lstStyle/>
            <a:p>
              <a:endParaRPr lang="en-US"/>
            </a:p>
          </p:txBody>
        </p:sp>
        <p:sp>
          <p:nvSpPr>
            <p:cNvPr id="17" name="TextBox 17"/>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Contract</a:t>
              </a:r>
            </a:p>
          </p:txBody>
        </p:sp>
      </p:grpSp>
      <p:grpSp>
        <p:nvGrpSpPr>
          <p:cNvPr id="18" name="Group 18"/>
          <p:cNvGrpSpPr/>
          <p:nvPr/>
        </p:nvGrpSpPr>
        <p:grpSpPr>
          <a:xfrm>
            <a:off x="4777915" y="4799968"/>
            <a:ext cx="3086100" cy="1791016"/>
            <a:chOff x="0" y="0"/>
            <a:chExt cx="812800" cy="471708"/>
          </a:xfrm>
        </p:grpSpPr>
        <p:sp>
          <p:nvSpPr>
            <p:cNvPr id="19" name="Freeform 19"/>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81B673"/>
            </a:solidFill>
          </p:spPr>
          <p:txBody>
            <a:bodyPr/>
            <a:lstStyle/>
            <a:p>
              <a:endParaRPr lang="en-US"/>
            </a:p>
          </p:txBody>
        </p:sp>
        <p:sp>
          <p:nvSpPr>
            <p:cNvPr id="20" name="TextBox 20"/>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Contract Catalog</a:t>
              </a:r>
            </a:p>
          </p:txBody>
        </p:sp>
      </p:grpSp>
      <p:grpSp>
        <p:nvGrpSpPr>
          <p:cNvPr id="21" name="Group 21"/>
          <p:cNvGrpSpPr/>
          <p:nvPr/>
        </p:nvGrpSpPr>
        <p:grpSpPr>
          <a:xfrm>
            <a:off x="4777915" y="7000559"/>
            <a:ext cx="3086100" cy="1791016"/>
            <a:chOff x="0" y="0"/>
            <a:chExt cx="812800" cy="471708"/>
          </a:xfrm>
        </p:grpSpPr>
        <p:sp>
          <p:nvSpPr>
            <p:cNvPr id="22" name="Freeform 22"/>
            <p:cNvSpPr/>
            <p:nvPr/>
          </p:nvSpPr>
          <p:spPr>
            <a:xfrm>
              <a:off x="0" y="0"/>
              <a:ext cx="812800" cy="471708"/>
            </a:xfrm>
            <a:custGeom>
              <a:avLst/>
              <a:gdLst/>
              <a:ahLst/>
              <a:cxnLst/>
              <a:rect l="l" t="t" r="r" b="b"/>
              <a:pathLst>
                <a:path w="812800" h="471708">
                  <a:moveTo>
                    <a:pt x="127941" y="0"/>
                  </a:moveTo>
                  <a:lnTo>
                    <a:pt x="684859" y="0"/>
                  </a:lnTo>
                  <a:cubicBezTo>
                    <a:pt x="718791" y="0"/>
                    <a:pt x="751333" y="13479"/>
                    <a:pt x="775327" y="37473"/>
                  </a:cubicBezTo>
                  <a:cubicBezTo>
                    <a:pt x="799321" y="61467"/>
                    <a:pt x="812800" y="94009"/>
                    <a:pt x="812800" y="127941"/>
                  </a:cubicBezTo>
                  <a:lnTo>
                    <a:pt x="812800" y="343767"/>
                  </a:lnTo>
                  <a:cubicBezTo>
                    <a:pt x="812800" y="377699"/>
                    <a:pt x="799321" y="410241"/>
                    <a:pt x="775327" y="434235"/>
                  </a:cubicBezTo>
                  <a:cubicBezTo>
                    <a:pt x="751333" y="458229"/>
                    <a:pt x="718791" y="471708"/>
                    <a:pt x="684859" y="471708"/>
                  </a:cubicBezTo>
                  <a:lnTo>
                    <a:pt x="127941" y="471708"/>
                  </a:lnTo>
                  <a:cubicBezTo>
                    <a:pt x="94009" y="471708"/>
                    <a:pt x="61467" y="458229"/>
                    <a:pt x="37473" y="434235"/>
                  </a:cubicBezTo>
                  <a:cubicBezTo>
                    <a:pt x="13479" y="410241"/>
                    <a:pt x="0" y="377699"/>
                    <a:pt x="0" y="343767"/>
                  </a:cubicBezTo>
                  <a:lnTo>
                    <a:pt x="0" y="127941"/>
                  </a:lnTo>
                  <a:cubicBezTo>
                    <a:pt x="0" y="94009"/>
                    <a:pt x="13479" y="61467"/>
                    <a:pt x="37473" y="37473"/>
                  </a:cubicBezTo>
                  <a:cubicBezTo>
                    <a:pt x="61467" y="13479"/>
                    <a:pt x="94009" y="0"/>
                    <a:pt x="127941" y="0"/>
                  </a:cubicBezTo>
                  <a:close/>
                </a:path>
              </a:pathLst>
            </a:custGeom>
            <a:solidFill>
              <a:srgbClr val="81B673"/>
            </a:solidFill>
          </p:spPr>
          <p:txBody>
            <a:bodyPr/>
            <a:lstStyle/>
            <a:p>
              <a:endParaRPr lang="en-US"/>
            </a:p>
          </p:txBody>
        </p:sp>
        <p:sp>
          <p:nvSpPr>
            <p:cNvPr id="23" name="TextBox 23"/>
            <p:cNvSpPr txBox="1"/>
            <p:nvPr/>
          </p:nvSpPr>
          <p:spPr>
            <a:xfrm>
              <a:off x="0" y="-19050"/>
              <a:ext cx="812800" cy="490758"/>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Purchase Order</a:t>
              </a:r>
            </a:p>
          </p:txBody>
        </p:sp>
      </p:grpSp>
      <p:sp>
        <p:nvSpPr>
          <p:cNvPr id="24" name="AutoShape 24"/>
          <p:cNvSpPr/>
          <p:nvPr/>
        </p:nvSpPr>
        <p:spPr>
          <a:xfrm>
            <a:off x="3772595" y="3545057"/>
            <a:ext cx="929266" cy="0"/>
          </a:xfrm>
          <a:prstGeom prst="line">
            <a:avLst/>
          </a:prstGeom>
          <a:ln w="95250" cap="flat">
            <a:solidFill>
              <a:srgbClr val="293556"/>
            </a:solidFill>
            <a:prstDash val="solid"/>
            <a:headEnd type="none" w="sm" len="sm"/>
            <a:tailEnd type="arrow" w="med" len="sm"/>
          </a:ln>
        </p:spPr>
        <p:txBody>
          <a:bodyPr/>
          <a:lstStyle/>
          <a:p>
            <a:endParaRPr lang="en-US"/>
          </a:p>
        </p:txBody>
      </p:sp>
      <p:sp>
        <p:nvSpPr>
          <p:cNvPr id="25" name="AutoShape 25"/>
          <p:cNvSpPr/>
          <p:nvPr/>
        </p:nvSpPr>
        <p:spPr>
          <a:xfrm>
            <a:off x="3772595" y="5695476"/>
            <a:ext cx="929266" cy="0"/>
          </a:xfrm>
          <a:prstGeom prst="line">
            <a:avLst/>
          </a:prstGeom>
          <a:ln w="95250" cap="flat">
            <a:solidFill>
              <a:srgbClr val="293556"/>
            </a:solidFill>
            <a:prstDash val="solid"/>
            <a:headEnd type="none" w="sm" len="sm"/>
            <a:tailEnd type="arrow" w="med" len="sm"/>
          </a:ln>
        </p:spPr>
        <p:txBody>
          <a:bodyPr/>
          <a:lstStyle/>
          <a:p>
            <a:endParaRPr lang="en-US"/>
          </a:p>
        </p:txBody>
      </p:sp>
      <p:sp>
        <p:nvSpPr>
          <p:cNvPr id="26" name="AutoShape 26"/>
          <p:cNvSpPr/>
          <p:nvPr/>
        </p:nvSpPr>
        <p:spPr>
          <a:xfrm>
            <a:off x="3772595" y="7896067"/>
            <a:ext cx="929266" cy="0"/>
          </a:xfrm>
          <a:prstGeom prst="line">
            <a:avLst/>
          </a:prstGeom>
          <a:ln w="95250" cap="flat">
            <a:solidFill>
              <a:srgbClr val="293556"/>
            </a:solidFill>
            <a:prstDash val="solid"/>
            <a:headEnd type="none" w="sm" len="sm"/>
            <a:tailEnd type="arrow" w="med" len="sm"/>
          </a:ln>
        </p:spPr>
        <p:txBody>
          <a:bodyPr/>
          <a:lstStyle/>
          <a:p>
            <a:endParaRPr lang="en-US"/>
          </a:p>
        </p:txBody>
      </p:sp>
      <p:graphicFrame>
        <p:nvGraphicFramePr>
          <p:cNvPr id="27" name="Table 27"/>
          <p:cNvGraphicFramePr>
            <a:graphicFrameLocks noGrp="1"/>
          </p:cNvGraphicFramePr>
          <p:nvPr>
            <p:extLst>
              <p:ext uri="{D42A27DB-BD31-4B8C-83A1-F6EECF244321}">
                <p14:modId xmlns:p14="http://schemas.microsoft.com/office/powerpoint/2010/main" val="3324935210"/>
              </p:ext>
            </p:extLst>
          </p:nvPr>
        </p:nvGraphicFramePr>
        <p:xfrm>
          <a:off x="12916919" y="2662879"/>
          <a:ext cx="4760639" cy="1657350"/>
        </p:xfrm>
        <a:graphic>
          <a:graphicData uri="http://schemas.openxmlformats.org/drawingml/2006/table">
            <a:tbl>
              <a:tblPr/>
              <a:tblGrid>
                <a:gridCol w="4760639">
                  <a:extLst>
                    <a:ext uri="{9D8B030D-6E8A-4147-A177-3AD203B41FA5}">
                      <a16:colId xmlns:a16="http://schemas.microsoft.com/office/drawing/2014/main" val="20000"/>
                    </a:ext>
                  </a:extLst>
                </a:gridCol>
              </a:tblGrid>
              <a:tr h="1657350">
                <a:tc>
                  <a:txBody>
                    <a:bodyPr/>
                    <a:lstStyle/>
                    <a:p>
                      <a:pPr marL="474978" lvl="1" indent="-237489" algn="l">
                        <a:lnSpc>
                          <a:spcPts val="3079"/>
                        </a:lnSpc>
                        <a:buFont typeface="Arial"/>
                        <a:buChar char="•"/>
                        <a:defRPr/>
                      </a:pPr>
                      <a:r>
                        <a:rPr lang="en-US" sz="2199" dirty="0">
                          <a:solidFill>
                            <a:srgbClr val="293556"/>
                          </a:solidFill>
                          <a:latin typeface="Montserrat Classic"/>
                          <a:ea typeface="Montserrat Classic"/>
                          <a:cs typeface="Montserrat Classic"/>
                          <a:sym typeface="Montserrat Classic"/>
                        </a:rPr>
                        <a:t>Grants</a:t>
                      </a:r>
                      <a:endParaRPr lang="en-US" sz="1100" dirty="0"/>
                    </a:p>
                    <a:p>
                      <a:pPr marL="474978" lvl="1" indent="-237489"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RFI (results in cancellation)</a:t>
                      </a:r>
                    </a:p>
                    <a:p>
                      <a:pPr marL="474978" lvl="1" indent="-237489"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Agency Contract</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8" name="Table 28"/>
          <p:cNvGraphicFramePr>
            <a:graphicFrameLocks noGrp="1"/>
          </p:cNvGraphicFramePr>
          <p:nvPr>
            <p:extLst>
              <p:ext uri="{D42A27DB-BD31-4B8C-83A1-F6EECF244321}">
                <p14:modId xmlns:p14="http://schemas.microsoft.com/office/powerpoint/2010/main" val="1107885504"/>
              </p:ext>
            </p:extLst>
          </p:nvPr>
        </p:nvGraphicFramePr>
        <p:xfrm>
          <a:off x="8709875" y="2469708"/>
          <a:ext cx="4090803" cy="6458305"/>
        </p:xfrm>
        <a:graphic>
          <a:graphicData uri="http://schemas.openxmlformats.org/drawingml/2006/table">
            <a:tbl>
              <a:tblPr/>
              <a:tblGrid>
                <a:gridCol w="4090803">
                  <a:extLst>
                    <a:ext uri="{9D8B030D-6E8A-4147-A177-3AD203B41FA5}">
                      <a16:colId xmlns:a16="http://schemas.microsoft.com/office/drawing/2014/main" val="20000"/>
                    </a:ext>
                  </a:extLst>
                </a:gridCol>
              </a:tblGrid>
              <a:tr h="2414544">
                <a:tc>
                  <a:txBody>
                    <a:bodyPr/>
                    <a:lstStyle/>
                    <a:p>
                      <a:pPr marL="474978" lvl="1" indent="-237489" algn="l">
                        <a:lnSpc>
                          <a:spcPts val="3079"/>
                        </a:lnSpc>
                        <a:buFont typeface="Arial"/>
                        <a:buChar char="•"/>
                        <a:defRPr/>
                      </a:pPr>
                      <a:r>
                        <a:rPr lang="en-US" sz="2199">
                          <a:solidFill>
                            <a:srgbClr val="293556"/>
                          </a:solidFill>
                          <a:latin typeface="Montserrat Classic"/>
                          <a:ea typeface="Montserrat Classic"/>
                          <a:cs typeface="Montserrat Classic"/>
                          <a:sym typeface="Montserrat Classic"/>
                        </a:rPr>
                        <a:t>RFP</a:t>
                      </a:r>
                      <a:endParaRPr lang="en-US" sz="1100"/>
                    </a:p>
                    <a:p>
                      <a:pPr marL="474978" lvl="1" indent="-237489" algn="l">
                        <a:lnSpc>
                          <a:spcPts val="3079"/>
                        </a:lnSpc>
                        <a:buFont typeface="Arial"/>
                        <a:buChar char="•"/>
                      </a:pPr>
                      <a:r>
                        <a:rPr lang="en-US" sz="2199">
                          <a:solidFill>
                            <a:srgbClr val="293556"/>
                          </a:solidFill>
                          <a:latin typeface="Montserrat Classic"/>
                          <a:ea typeface="Montserrat Classic"/>
                          <a:cs typeface="Montserrat Classic"/>
                          <a:sym typeface="Montserrat Classic"/>
                        </a:rPr>
                        <a:t>MPA Mini Bid</a:t>
                      </a:r>
                    </a:p>
                    <a:p>
                      <a:pPr marL="474978" lvl="1" indent="-237489" algn="l">
                        <a:lnSpc>
                          <a:spcPts val="3079"/>
                        </a:lnSpc>
                        <a:buFont typeface="Arial"/>
                        <a:buChar char="•"/>
                      </a:pPr>
                      <a:r>
                        <a:rPr lang="en-US" sz="2199">
                          <a:solidFill>
                            <a:srgbClr val="293556"/>
                          </a:solidFill>
                          <a:latin typeface="Montserrat Classic"/>
                          <a:ea typeface="Montserrat Classic"/>
                          <a:cs typeface="Montserrat Classic"/>
                          <a:sym typeface="Montserrat Classic"/>
                        </a:rPr>
                        <a:t>Sole Source</a:t>
                      </a:r>
                    </a:p>
                    <a:p>
                      <a:pPr marL="474978" lvl="1" indent="-237489" algn="l">
                        <a:lnSpc>
                          <a:spcPts val="3079"/>
                        </a:lnSpc>
                        <a:buFont typeface="Arial"/>
                        <a:buChar char="•"/>
                      </a:pPr>
                      <a:r>
                        <a:rPr lang="en-US" sz="2199">
                          <a:solidFill>
                            <a:srgbClr val="293556"/>
                          </a:solidFill>
                          <a:latin typeface="Montserrat Classic"/>
                          <a:ea typeface="Montserrat Classic"/>
                          <a:cs typeface="Montserrat Classic"/>
                          <a:sym typeface="Montserrat Classic"/>
                        </a:rPr>
                        <a:t>MPAs</a:t>
                      </a:r>
                    </a:p>
                    <a:p>
                      <a:pPr algn="l">
                        <a:lnSpc>
                          <a:spcPts val="3079"/>
                        </a:lnSpc>
                      </a:pPr>
                      <a:endParaRPr lang="en-US" sz="2199">
                        <a:solidFill>
                          <a:srgbClr val="293556"/>
                        </a:solidFill>
                        <a:latin typeface="Montserrat Classic"/>
                        <a:ea typeface="Montserrat Classic"/>
                        <a:cs typeface="Montserrat Classic"/>
                        <a:sym typeface="Montserrat Classic"/>
                      </a:endParaRPr>
                    </a:p>
                  </a:txBody>
                  <a:tcPr marL="190500" marR="190500" marT="190500" marB="1905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022417">
                <a:tc>
                  <a:txBody>
                    <a:bodyPr/>
                    <a:lstStyle/>
                    <a:p>
                      <a:pPr marL="474979" lvl="1" indent="-237490" algn="l">
                        <a:lnSpc>
                          <a:spcPts val="3079"/>
                        </a:lnSpc>
                        <a:buFont typeface="Arial"/>
                        <a:buChar char="•"/>
                        <a:defRPr/>
                      </a:pPr>
                      <a:r>
                        <a:rPr lang="en-US" sz="2199">
                          <a:solidFill>
                            <a:srgbClr val="293556"/>
                          </a:solidFill>
                          <a:latin typeface="Montserrat Classic"/>
                          <a:ea typeface="Montserrat Classic"/>
                          <a:cs typeface="Montserrat Classic"/>
                          <a:sym typeface="Montserrat Classic"/>
                        </a:rPr>
                        <a:t>RFQ (some with longer terms or multi-release)</a:t>
                      </a:r>
                      <a:endParaRPr lang="en-US" sz="1100"/>
                    </a:p>
                    <a:p>
                      <a:pPr marL="474979" lvl="1" indent="-237490" algn="l">
                        <a:lnSpc>
                          <a:spcPts val="3079"/>
                        </a:lnSpc>
                        <a:buFont typeface="Arial"/>
                        <a:buChar char="•"/>
                      </a:pPr>
                      <a:r>
                        <a:rPr lang="en-US" sz="2199">
                          <a:solidFill>
                            <a:srgbClr val="293556"/>
                          </a:solidFill>
                          <a:latin typeface="Montserrat Classic"/>
                          <a:ea typeface="Montserrat Classic"/>
                          <a:cs typeface="Montserrat Classic"/>
                          <a:sym typeface="Montserrat Classic"/>
                        </a:rPr>
                        <a:t>MPA Mini Bid</a:t>
                      </a:r>
                    </a:p>
                  </a:txBody>
                  <a:tcPr marL="190500" marR="190500" marT="190500" marB="1905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021344">
                <a:tc>
                  <a:txBody>
                    <a:bodyPr/>
                    <a:lstStyle/>
                    <a:p>
                      <a:pPr marL="474979" lvl="1" indent="-237490" algn="l">
                        <a:lnSpc>
                          <a:spcPts val="3079"/>
                        </a:lnSpc>
                        <a:buFont typeface="Arial"/>
                        <a:buChar char="•"/>
                        <a:defRPr/>
                      </a:pPr>
                      <a:r>
                        <a:rPr lang="en-US" sz="2199" dirty="0">
                          <a:solidFill>
                            <a:srgbClr val="293556"/>
                          </a:solidFill>
                          <a:latin typeface="Montserrat Classic"/>
                          <a:ea typeface="Montserrat Classic"/>
                          <a:cs typeface="Montserrat Classic"/>
                          <a:sym typeface="Montserrat Classic"/>
                        </a:rPr>
                        <a:t>RFQ (most common)</a:t>
                      </a:r>
                      <a:endParaRPr lang="en-US" sz="1100" dirty="0"/>
                    </a:p>
                    <a:p>
                      <a:pPr marL="474979" lvl="1" indent="-237490"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SPDA</a:t>
                      </a:r>
                    </a:p>
                    <a:p>
                      <a:pPr marL="474979" lvl="1" indent="-237490"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MPA Mini Bid</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9" name="AutoShape 29"/>
          <p:cNvSpPr/>
          <p:nvPr/>
        </p:nvSpPr>
        <p:spPr>
          <a:xfrm>
            <a:off x="0" y="4596454"/>
            <a:ext cx="18288000" cy="0"/>
          </a:xfrm>
          <a:prstGeom prst="line">
            <a:avLst/>
          </a:prstGeom>
          <a:ln w="38100" cap="flat">
            <a:solidFill>
              <a:srgbClr val="293556"/>
            </a:solidFill>
            <a:prstDash val="solid"/>
            <a:headEnd type="none" w="sm" len="sm"/>
            <a:tailEnd type="none" w="sm" len="sm"/>
          </a:ln>
        </p:spPr>
        <p:txBody>
          <a:bodyPr/>
          <a:lstStyle/>
          <a:p>
            <a:endParaRPr lang="en-US"/>
          </a:p>
        </p:txBody>
      </p:sp>
      <p:sp>
        <p:nvSpPr>
          <p:cNvPr id="30" name="AutoShape 30"/>
          <p:cNvSpPr/>
          <p:nvPr/>
        </p:nvSpPr>
        <p:spPr>
          <a:xfrm>
            <a:off x="0" y="2403033"/>
            <a:ext cx="18288000" cy="0"/>
          </a:xfrm>
          <a:prstGeom prst="line">
            <a:avLst/>
          </a:prstGeom>
          <a:ln w="38100" cap="flat">
            <a:solidFill>
              <a:srgbClr val="293556"/>
            </a:solidFill>
            <a:prstDash val="solid"/>
            <a:headEnd type="none" w="sm" len="sm"/>
            <a:tailEnd type="none" w="sm" len="sm"/>
          </a:ln>
        </p:spPr>
        <p:txBody>
          <a:bodyPr/>
          <a:lstStyle/>
          <a:p>
            <a:endParaRPr lang="en-US"/>
          </a:p>
        </p:txBody>
      </p:sp>
      <p:sp>
        <p:nvSpPr>
          <p:cNvPr id="31" name="AutoShape 31"/>
          <p:cNvSpPr/>
          <p:nvPr/>
        </p:nvSpPr>
        <p:spPr>
          <a:xfrm>
            <a:off x="0" y="6791009"/>
            <a:ext cx="18288000" cy="0"/>
          </a:xfrm>
          <a:prstGeom prst="line">
            <a:avLst/>
          </a:prstGeom>
          <a:ln w="38100" cap="flat">
            <a:solidFill>
              <a:srgbClr val="293556"/>
            </a:solidFill>
            <a:prstDash val="solid"/>
            <a:headEnd type="none" w="sm" len="sm"/>
            <a:tailEnd type="none" w="sm" len="sm"/>
          </a:ln>
        </p:spPr>
        <p:txBody>
          <a:bodyPr/>
          <a:lstStyle/>
          <a:p>
            <a:endParaRPr lang="en-US"/>
          </a:p>
        </p:txBody>
      </p:sp>
      <p:sp>
        <p:nvSpPr>
          <p:cNvPr id="32" name="TextBox 32"/>
          <p:cNvSpPr txBox="1"/>
          <p:nvPr/>
        </p:nvSpPr>
        <p:spPr>
          <a:xfrm>
            <a:off x="950937" y="234920"/>
            <a:ext cx="16386125" cy="909955"/>
          </a:xfrm>
          <a:prstGeom prst="rect">
            <a:avLst/>
          </a:prstGeom>
        </p:spPr>
        <p:txBody>
          <a:bodyPr lIns="0" tIns="0" rIns="0" bIns="0" rtlCol="0" anchor="t">
            <a:spAutoFit/>
          </a:bodyPr>
          <a:lstStyle/>
          <a:p>
            <a:pPr algn="ctr">
              <a:lnSpc>
                <a:spcPts val="7280"/>
              </a:lnSpc>
              <a:spcBef>
                <a:spcPct val="0"/>
              </a:spcBef>
            </a:pPr>
            <a:r>
              <a:rPr lang="en-US" sz="5600" b="1">
                <a:solidFill>
                  <a:srgbClr val="293556"/>
                </a:solidFill>
                <a:latin typeface="Montserrat Classic Bold"/>
                <a:ea typeface="Montserrat Classic Bold"/>
                <a:cs typeface="Montserrat Classic Bold"/>
                <a:sym typeface="Montserrat Classic Bold"/>
              </a:rPr>
              <a:t>RIFANS TO WORKDAY: TRANSACTION TYPES </a:t>
            </a:r>
          </a:p>
        </p:txBody>
      </p:sp>
      <p:sp>
        <p:nvSpPr>
          <p:cNvPr id="33" name="TextBox 33"/>
          <p:cNvSpPr txBox="1"/>
          <p:nvPr/>
        </p:nvSpPr>
        <p:spPr>
          <a:xfrm>
            <a:off x="167490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28</a:t>
            </a:r>
          </a:p>
        </p:txBody>
      </p:sp>
      <p:sp>
        <p:nvSpPr>
          <p:cNvPr id="34" name="TextBox 34"/>
          <p:cNvSpPr txBox="1"/>
          <p:nvPr/>
        </p:nvSpPr>
        <p:spPr>
          <a:xfrm>
            <a:off x="1420958" y="1856322"/>
            <a:ext cx="1627041" cy="449739"/>
          </a:xfrm>
          <a:prstGeom prst="rect">
            <a:avLst/>
          </a:prstGeom>
        </p:spPr>
        <p:txBody>
          <a:bodyPr wrap="square" lIns="0" tIns="0" rIns="0" bIns="0" rtlCol="0" anchor="t">
            <a:spAutoFit/>
          </a:bodyPr>
          <a:lstStyle/>
          <a:p>
            <a:pPr algn="ctr">
              <a:lnSpc>
                <a:spcPts val="3899"/>
              </a:lnSpc>
              <a:spcBef>
                <a:spcPct val="0"/>
              </a:spcBef>
            </a:pPr>
            <a:r>
              <a:rPr lang="en-US" sz="2999" b="1" dirty="0">
                <a:solidFill>
                  <a:srgbClr val="293556"/>
                </a:solidFill>
                <a:latin typeface="Montserrat Classic Bold"/>
                <a:ea typeface="Montserrat Classic Bold"/>
                <a:cs typeface="Montserrat Classic Bold"/>
                <a:sym typeface="Montserrat Classic Bold"/>
              </a:rPr>
              <a:t>RIFANS</a:t>
            </a:r>
          </a:p>
        </p:txBody>
      </p:sp>
      <p:sp>
        <p:nvSpPr>
          <p:cNvPr id="35" name="TextBox 35"/>
          <p:cNvSpPr txBox="1"/>
          <p:nvPr/>
        </p:nvSpPr>
        <p:spPr>
          <a:xfrm>
            <a:off x="5421597" y="1856322"/>
            <a:ext cx="1798737" cy="476250"/>
          </a:xfrm>
          <a:prstGeom prst="rect">
            <a:avLst/>
          </a:prstGeom>
        </p:spPr>
        <p:txBody>
          <a:bodyPr lIns="0" tIns="0" rIns="0" bIns="0" rtlCol="0" anchor="t">
            <a:spAutoFit/>
          </a:bodyPr>
          <a:lstStyle/>
          <a:p>
            <a:pPr algn="ctr">
              <a:lnSpc>
                <a:spcPts val="3899"/>
              </a:lnSpc>
              <a:spcBef>
                <a:spcPct val="0"/>
              </a:spcBef>
            </a:pPr>
            <a:r>
              <a:rPr lang="en-US" sz="2999" b="1">
                <a:solidFill>
                  <a:srgbClr val="293556"/>
                </a:solidFill>
                <a:latin typeface="Montserrat Classic Bold"/>
                <a:ea typeface="Montserrat Classic Bold"/>
                <a:cs typeface="Montserrat Classic Bold"/>
                <a:sym typeface="Montserrat Classic Bold"/>
              </a:rPr>
              <a:t>WorkDay</a:t>
            </a:r>
          </a:p>
        </p:txBody>
      </p:sp>
      <p:sp>
        <p:nvSpPr>
          <p:cNvPr id="36" name="TextBox 36"/>
          <p:cNvSpPr txBox="1"/>
          <p:nvPr/>
        </p:nvSpPr>
        <p:spPr>
          <a:xfrm>
            <a:off x="11449115" y="1856322"/>
            <a:ext cx="3529161" cy="476250"/>
          </a:xfrm>
          <a:prstGeom prst="rect">
            <a:avLst/>
          </a:prstGeom>
        </p:spPr>
        <p:txBody>
          <a:bodyPr lIns="0" tIns="0" rIns="0" bIns="0" rtlCol="0" anchor="t">
            <a:spAutoFit/>
          </a:bodyPr>
          <a:lstStyle/>
          <a:p>
            <a:pPr algn="ctr">
              <a:lnSpc>
                <a:spcPts val="3899"/>
              </a:lnSpc>
              <a:spcBef>
                <a:spcPct val="0"/>
              </a:spcBef>
            </a:pPr>
            <a:r>
              <a:rPr lang="en-US" sz="2999" b="1">
                <a:solidFill>
                  <a:srgbClr val="293556"/>
                </a:solidFill>
                <a:latin typeface="Montserrat Classic Bold"/>
                <a:ea typeface="Montserrat Classic Bold"/>
                <a:cs typeface="Montserrat Classic Bold"/>
                <a:sym typeface="Montserrat Classic Bold"/>
              </a:rPr>
              <a:t>Transaction Types</a:t>
            </a:r>
          </a:p>
        </p:txBody>
      </p:sp>
      <p:graphicFrame>
        <p:nvGraphicFramePr>
          <p:cNvPr id="37" name="Table 37"/>
          <p:cNvGraphicFramePr>
            <a:graphicFrameLocks noGrp="1"/>
          </p:cNvGraphicFramePr>
          <p:nvPr>
            <p:extLst>
              <p:ext uri="{D42A27DB-BD31-4B8C-83A1-F6EECF244321}">
                <p14:modId xmlns:p14="http://schemas.microsoft.com/office/powerpoint/2010/main" val="1910391212"/>
              </p:ext>
            </p:extLst>
          </p:nvPr>
        </p:nvGraphicFramePr>
        <p:xfrm>
          <a:off x="12800679" y="7067392"/>
          <a:ext cx="5411121" cy="1657350"/>
        </p:xfrm>
        <a:graphic>
          <a:graphicData uri="http://schemas.openxmlformats.org/drawingml/2006/table">
            <a:tbl>
              <a:tblPr/>
              <a:tblGrid>
                <a:gridCol w="5411121">
                  <a:extLst>
                    <a:ext uri="{9D8B030D-6E8A-4147-A177-3AD203B41FA5}">
                      <a16:colId xmlns:a16="http://schemas.microsoft.com/office/drawing/2014/main" val="20000"/>
                    </a:ext>
                  </a:extLst>
                </a:gridCol>
              </a:tblGrid>
              <a:tr h="1657350">
                <a:tc>
                  <a:txBody>
                    <a:bodyPr/>
                    <a:lstStyle/>
                    <a:p>
                      <a:pPr marL="474978" lvl="1" indent="-237489" algn="l">
                        <a:lnSpc>
                          <a:spcPts val="3079"/>
                        </a:lnSpc>
                        <a:buFont typeface="Arial"/>
                        <a:buChar char="•"/>
                        <a:defRPr/>
                      </a:pPr>
                      <a:r>
                        <a:rPr lang="en-US" sz="2199" dirty="0">
                          <a:solidFill>
                            <a:srgbClr val="293556"/>
                          </a:solidFill>
                          <a:latin typeface="Montserrat Classic"/>
                          <a:ea typeface="Montserrat Classic"/>
                          <a:cs typeface="Montserrat Classic"/>
                          <a:sym typeface="Montserrat Classic"/>
                        </a:rPr>
                        <a:t>Sole Source</a:t>
                      </a:r>
                      <a:endParaRPr lang="en-US" sz="1100" dirty="0"/>
                    </a:p>
                    <a:p>
                      <a:pPr marL="474978" lvl="1" indent="-237489"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Request from Contract (release)</a:t>
                      </a:r>
                    </a:p>
                    <a:p>
                      <a:pPr marL="474978" lvl="1" indent="-237489"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Grants</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8" name="Table 38"/>
          <p:cNvGraphicFramePr>
            <a:graphicFrameLocks noGrp="1"/>
          </p:cNvGraphicFramePr>
          <p:nvPr>
            <p:extLst>
              <p:ext uri="{D42A27DB-BD31-4B8C-83A1-F6EECF244321}">
                <p14:modId xmlns:p14="http://schemas.microsoft.com/office/powerpoint/2010/main" val="2956076097"/>
              </p:ext>
            </p:extLst>
          </p:nvPr>
        </p:nvGraphicFramePr>
        <p:xfrm>
          <a:off x="12888980" y="4805301"/>
          <a:ext cx="4788577" cy="1911541"/>
        </p:xfrm>
        <a:graphic>
          <a:graphicData uri="http://schemas.openxmlformats.org/drawingml/2006/table">
            <a:tbl>
              <a:tblPr/>
              <a:tblGrid>
                <a:gridCol w="4788577">
                  <a:extLst>
                    <a:ext uri="{9D8B030D-6E8A-4147-A177-3AD203B41FA5}">
                      <a16:colId xmlns:a16="http://schemas.microsoft.com/office/drawing/2014/main" val="20000"/>
                    </a:ext>
                  </a:extLst>
                </a:gridCol>
              </a:tblGrid>
              <a:tr h="1657350">
                <a:tc>
                  <a:txBody>
                    <a:bodyPr/>
                    <a:lstStyle/>
                    <a:p>
                      <a:pPr marL="474978" lvl="1" indent="-237489" algn="l">
                        <a:lnSpc>
                          <a:spcPts val="3079"/>
                        </a:lnSpc>
                        <a:buFont typeface="Arial"/>
                        <a:buChar char="•"/>
                        <a:defRPr/>
                      </a:pPr>
                      <a:r>
                        <a:rPr lang="en-US" sz="2199" dirty="0">
                          <a:solidFill>
                            <a:srgbClr val="293556"/>
                          </a:solidFill>
                          <a:latin typeface="Montserrat Classic"/>
                          <a:ea typeface="Montserrat Classic"/>
                          <a:cs typeface="Montserrat Classic"/>
                          <a:sym typeface="Montserrat Classic"/>
                        </a:rPr>
                        <a:t>MPAs </a:t>
                      </a:r>
                      <a:endParaRPr lang="en-US" sz="1100" dirty="0"/>
                    </a:p>
                    <a:p>
                      <a:pPr marL="474978" lvl="1" indent="-237489"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MPA Contract with Catalog</a:t>
                      </a:r>
                    </a:p>
                    <a:p>
                      <a:pPr marL="474978" lvl="1" indent="-237489" algn="l">
                        <a:lnSpc>
                          <a:spcPts val="3079"/>
                        </a:lnSpc>
                        <a:buFont typeface="Arial"/>
                        <a:buChar char="•"/>
                      </a:pPr>
                      <a:r>
                        <a:rPr lang="en-US" sz="2199" dirty="0">
                          <a:solidFill>
                            <a:srgbClr val="293556"/>
                          </a:solidFill>
                          <a:latin typeface="Montserrat Classic"/>
                          <a:ea typeface="Montserrat Classic"/>
                          <a:cs typeface="Montserrat Classic"/>
                          <a:sym typeface="Montserrat Classic"/>
                        </a:rPr>
                        <a:t>Agency Contract with Catalog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54909" y="447675"/>
            <a:ext cx="6578183" cy="1152525"/>
          </a:xfrm>
          <a:prstGeom prst="rect">
            <a:avLst/>
          </a:prstGeom>
        </p:spPr>
        <p:txBody>
          <a:bodyPr lIns="0" tIns="0" rIns="0" bIns="0" rtlCol="0" anchor="t">
            <a:spAutoFit/>
          </a:bodyPr>
          <a:lstStyle/>
          <a:p>
            <a:pPr marL="0" lvl="0" indent="0" algn="l">
              <a:lnSpc>
                <a:spcPts val="9000"/>
              </a:lnSpc>
              <a:spcBef>
                <a:spcPct val="0"/>
              </a:spcBef>
            </a:pPr>
            <a:r>
              <a:rPr lang="en-US" sz="7500" b="1">
                <a:solidFill>
                  <a:srgbClr val="293556"/>
                </a:solidFill>
                <a:latin typeface="Montserrat Classic Bold"/>
                <a:ea typeface="Montserrat Classic Bold"/>
                <a:cs typeface="Montserrat Classic Bold"/>
                <a:sym typeface="Montserrat Classic Bold"/>
              </a:rPr>
              <a:t>QUESTIONS?</a:t>
            </a:r>
          </a:p>
        </p:txBody>
      </p:sp>
      <p:sp>
        <p:nvSpPr>
          <p:cNvPr id="3" name="Freeform 3"/>
          <p:cNvSpPr/>
          <p:nvPr/>
        </p:nvSpPr>
        <p:spPr>
          <a:xfrm>
            <a:off x="0" y="2171700"/>
            <a:ext cx="18288000" cy="8115300"/>
          </a:xfrm>
          <a:custGeom>
            <a:avLst/>
            <a:gdLst/>
            <a:ahLst/>
            <a:cxnLst/>
            <a:rect l="l" t="t" r="r" b="b"/>
            <a:pathLst>
              <a:path w="18288000" h="8115300">
                <a:moveTo>
                  <a:pt x="0" y="0"/>
                </a:moveTo>
                <a:lnTo>
                  <a:pt x="18288000" y="0"/>
                </a:lnTo>
                <a:lnTo>
                  <a:pt x="18288000" y="8115300"/>
                </a:lnTo>
                <a:lnTo>
                  <a:pt x="0" y="8115300"/>
                </a:lnTo>
                <a:lnTo>
                  <a:pt x="0" y="0"/>
                </a:lnTo>
                <a:close/>
              </a:path>
            </a:pathLst>
          </a:custGeom>
          <a:blipFill>
            <a:blip r:embed="rId2"/>
            <a:stretch>
              <a:fillRect l="-10411" r="-10411"/>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183355"/>
            <a:ext cx="9299334" cy="6460615"/>
          </a:xfrm>
          <a:prstGeom prst="rect">
            <a:avLst/>
          </a:prstGeom>
        </p:spPr>
        <p:txBody>
          <a:bodyPr lIns="0" tIns="0" rIns="0" bIns="0" rtlCol="0" anchor="t">
            <a:spAutoFit/>
          </a:bodyPr>
          <a:lstStyle/>
          <a:p>
            <a:pPr algn="l">
              <a:lnSpc>
                <a:spcPts val="2046"/>
              </a:lnSpc>
            </a:pPr>
            <a:r>
              <a:rPr lang="en-US" sz="4092" b="1" dirty="0">
                <a:solidFill>
                  <a:srgbClr val="FDA715"/>
                </a:solidFill>
                <a:latin typeface="Montserrat Classic Bold"/>
                <a:ea typeface="Montserrat Classic Bold"/>
                <a:cs typeface="Montserrat Classic Bold"/>
                <a:sym typeface="Montserrat Classic Bold"/>
              </a:rPr>
              <a:t>  MISSIONS AND FUNCTIONS</a:t>
            </a:r>
          </a:p>
          <a:p>
            <a:pPr algn="l">
              <a:lnSpc>
                <a:spcPts val="4501"/>
              </a:lnSpc>
            </a:pPr>
            <a:endParaRPr lang="en-US" sz="4092" b="1" dirty="0">
              <a:solidFill>
                <a:srgbClr val="FDA715"/>
              </a:solidFill>
              <a:latin typeface="Montserrat Classic Bold"/>
              <a:ea typeface="Montserrat Classic Bold"/>
              <a:cs typeface="Montserrat Classic Bold"/>
              <a:sym typeface="Montserrat Classic Bold"/>
            </a:endParaRPr>
          </a:p>
          <a:p>
            <a:pPr marL="589052" lvl="1" indent="-294526" algn="l">
              <a:lnSpc>
                <a:spcPts val="3355"/>
              </a:lnSpc>
              <a:buFont typeface="Arial"/>
              <a:buChar char="•"/>
            </a:pPr>
            <a:r>
              <a:rPr lang="en-US" sz="2728" dirty="0">
                <a:solidFill>
                  <a:srgbClr val="293557"/>
                </a:solidFill>
                <a:latin typeface="Montserrat Classic"/>
                <a:ea typeface="Montserrat Classic"/>
                <a:cs typeface="Montserrat Classic"/>
                <a:sym typeface="Montserrat Classic"/>
              </a:rPr>
              <a:t>The Division of Purchases is the centralized procurement authority for the State Of Rhode Island. </a:t>
            </a:r>
          </a:p>
          <a:p>
            <a:pPr algn="l">
              <a:lnSpc>
                <a:spcPts val="3355"/>
              </a:lnSpc>
            </a:pPr>
            <a:endParaRPr lang="en-US" sz="2728" dirty="0">
              <a:solidFill>
                <a:srgbClr val="293557"/>
              </a:solidFill>
              <a:latin typeface="Montserrat Classic"/>
              <a:ea typeface="Montserrat Classic"/>
              <a:cs typeface="Montserrat Classic"/>
              <a:sym typeface="Montserrat Classic"/>
            </a:endParaRPr>
          </a:p>
          <a:p>
            <a:pPr marL="589052" lvl="1" indent="-294526" algn="l">
              <a:lnSpc>
                <a:spcPts val="3355"/>
              </a:lnSpc>
              <a:buFont typeface="Arial"/>
              <a:buChar char="•"/>
            </a:pPr>
            <a:r>
              <a:rPr lang="en-US" sz="2728" dirty="0">
                <a:solidFill>
                  <a:srgbClr val="293557"/>
                </a:solidFill>
                <a:latin typeface="Montserrat Classic"/>
                <a:ea typeface="Montserrat Classic"/>
                <a:cs typeface="Montserrat Classic"/>
                <a:sym typeface="Montserrat Classic"/>
              </a:rPr>
              <a:t>Our goal is to obtain the best value for the taxpayer.</a:t>
            </a:r>
          </a:p>
          <a:p>
            <a:pPr algn="l">
              <a:lnSpc>
                <a:spcPts val="3355"/>
              </a:lnSpc>
            </a:pPr>
            <a:endParaRPr lang="en-US" sz="2728" dirty="0">
              <a:solidFill>
                <a:srgbClr val="293557"/>
              </a:solidFill>
              <a:latin typeface="Montserrat Classic"/>
              <a:ea typeface="Montserrat Classic"/>
              <a:cs typeface="Montserrat Classic"/>
              <a:sym typeface="Montserrat Classic"/>
            </a:endParaRPr>
          </a:p>
          <a:p>
            <a:pPr marL="589052" lvl="1" indent="-294526" algn="l">
              <a:lnSpc>
                <a:spcPts val="3355"/>
              </a:lnSpc>
              <a:buFont typeface="Arial"/>
              <a:buChar char="•"/>
            </a:pPr>
            <a:r>
              <a:rPr lang="en-US" sz="2728" dirty="0">
                <a:solidFill>
                  <a:srgbClr val="293557"/>
                </a:solidFill>
                <a:latin typeface="Montserrat Classic"/>
                <a:ea typeface="Montserrat Classic"/>
                <a:cs typeface="Montserrat Classic"/>
                <a:sym typeface="Montserrat Classic"/>
              </a:rPr>
              <a:t>This can be accomplished by providing an “equal playing field” for all potential vendors; enhancing opportunities for small businesses, minority/ women owned businesses, and disability business enterprises; and by leveraging State purchasing power on all procurements. </a:t>
            </a:r>
          </a:p>
        </p:txBody>
      </p:sp>
      <p:sp>
        <p:nvSpPr>
          <p:cNvPr id="3" name="Freeform 3"/>
          <p:cNvSpPr/>
          <p:nvPr/>
        </p:nvSpPr>
        <p:spPr>
          <a:xfrm>
            <a:off x="9434451" y="1047750"/>
            <a:ext cx="8853549" cy="9239250"/>
          </a:xfrm>
          <a:custGeom>
            <a:avLst/>
            <a:gdLst/>
            <a:ahLst/>
            <a:cxnLst/>
            <a:rect l="l" t="t" r="r" b="b"/>
            <a:pathLst>
              <a:path w="8853549" h="9239250">
                <a:moveTo>
                  <a:pt x="0" y="0"/>
                </a:moveTo>
                <a:lnTo>
                  <a:pt x="8853549" y="0"/>
                </a:lnTo>
                <a:lnTo>
                  <a:pt x="8853549" y="9239250"/>
                </a:lnTo>
                <a:lnTo>
                  <a:pt x="0" y="9239250"/>
                </a:lnTo>
                <a:lnTo>
                  <a:pt x="0" y="0"/>
                </a:lnTo>
                <a:close/>
              </a:path>
            </a:pathLst>
          </a:custGeom>
          <a:blipFill>
            <a:blip r:embed="rId2"/>
            <a:stretch>
              <a:fillRect t="-38800" r="-25568" b="-38800"/>
            </a:stretch>
          </a:blipFill>
        </p:spPr>
        <p:txBody>
          <a:bodyPr/>
          <a:lstStyle/>
          <a:p>
            <a:endParaRPr lang="en-US"/>
          </a:p>
        </p:txBody>
      </p:sp>
      <p:grpSp>
        <p:nvGrpSpPr>
          <p:cNvPr id="4" name="Group 4"/>
          <p:cNvGrpSpPr/>
          <p:nvPr/>
        </p:nvGrpSpPr>
        <p:grpSpPr>
          <a:xfrm>
            <a:off x="0" y="0"/>
            <a:ext cx="18288000" cy="1205691"/>
            <a:chOff x="0" y="0"/>
            <a:chExt cx="4816593" cy="317548"/>
          </a:xfrm>
        </p:grpSpPr>
        <p:sp>
          <p:nvSpPr>
            <p:cNvPr id="5" name="Freeform 5"/>
            <p:cNvSpPr/>
            <p:nvPr/>
          </p:nvSpPr>
          <p:spPr>
            <a:xfrm>
              <a:off x="0" y="0"/>
              <a:ext cx="4816592" cy="317548"/>
            </a:xfrm>
            <a:custGeom>
              <a:avLst/>
              <a:gdLst/>
              <a:ahLst/>
              <a:cxnLst/>
              <a:rect l="l" t="t" r="r" b="b"/>
              <a:pathLst>
                <a:path w="4816592" h="317548">
                  <a:moveTo>
                    <a:pt x="0" y="0"/>
                  </a:moveTo>
                  <a:lnTo>
                    <a:pt x="4816592" y="0"/>
                  </a:lnTo>
                  <a:lnTo>
                    <a:pt x="4816592" y="317548"/>
                  </a:lnTo>
                  <a:lnTo>
                    <a:pt x="0" y="317548"/>
                  </a:lnTo>
                  <a:close/>
                </a:path>
              </a:pathLst>
            </a:custGeom>
            <a:solidFill>
              <a:srgbClr val="293556"/>
            </a:solidFill>
          </p:spPr>
          <p:txBody>
            <a:bodyPr/>
            <a:lstStyle/>
            <a:p>
              <a:endParaRPr lang="en-US"/>
            </a:p>
          </p:txBody>
        </p:sp>
        <p:sp>
          <p:nvSpPr>
            <p:cNvPr id="6" name="TextBox 6"/>
            <p:cNvSpPr txBox="1"/>
            <p:nvPr/>
          </p:nvSpPr>
          <p:spPr>
            <a:xfrm>
              <a:off x="0" y="-38100"/>
              <a:ext cx="4816593" cy="355648"/>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718096" y="224155"/>
            <a:ext cx="17417504" cy="804545"/>
          </a:xfrm>
          <a:prstGeom prst="rect">
            <a:avLst/>
          </a:prstGeom>
        </p:spPr>
        <p:txBody>
          <a:bodyPr wrap="square" lIns="0" tIns="0" rIns="0" bIns="0" rtlCol="0" anchor="t">
            <a:spAutoFit/>
          </a:bodyPr>
          <a:lstStyle/>
          <a:p>
            <a:pPr marL="0" lvl="0" indent="0" algn="l">
              <a:lnSpc>
                <a:spcPts val="6160"/>
              </a:lnSpc>
              <a:spcBef>
                <a:spcPct val="0"/>
              </a:spcBef>
            </a:pPr>
            <a:r>
              <a:rPr lang="en-US" sz="5600" b="1" dirty="0">
                <a:solidFill>
                  <a:srgbClr val="FFFFFF"/>
                </a:solidFill>
                <a:latin typeface="Montserrat Classic Bold"/>
                <a:ea typeface="Montserrat Classic Bold"/>
                <a:cs typeface="Montserrat Classic Bold"/>
                <a:sym typeface="Montserrat Classic Bold"/>
              </a:rPr>
              <a:t>WORKING WITH THE DIVISION OF PURCHASES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524293"/>
            <a:ext cx="18288000" cy="2762707"/>
            <a:chOff x="0" y="0"/>
            <a:chExt cx="4816593" cy="727627"/>
          </a:xfrm>
        </p:grpSpPr>
        <p:sp>
          <p:nvSpPr>
            <p:cNvPr id="3" name="Freeform 3"/>
            <p:cNvSpPr/>
            <p:nvPr/>
          </p:nvSpPr>
          <p:spPr>
            <a:xfrm>
              <a:off x="0" y="0"/>
              <a:ext cx="4816592" cy="727627"/>
            </a:xfrm>
            <a:custGeom>
              <a:avLst/>
              <a:gdLst/>
              <a:ahLst/>
              <a:cxnLst/>
              <a:rect l="l" t="t" r="r" b="b"/>
              <a:pathLst>
                <a:path w="4816592" h="727627">
                  <a:moveTo>
                    <a:pt x="0" y="0"/>
                  </a:moveTo>
                  <a:lnTo>
                    <a:pt x="4816592" y="0"/>
                  </a:lnTo>
                  <a:lnTo>
                    <a:pt x="4816592" y="727627"/>
                  </a:lnTo>
                  <a:lnTo>
                    <a:pt x="0" y="727627"/>
                  </a:lnTo>
                  <a:close/>
                </a:path>
              </a:pathLst>
            </a:custGeom>
            <a:solidFill>
              <a:srgbClr val="DADAD9"/>
            </a:solidFill>
          </p:spPr>
          <p:txBody>
            <a:bodyPr/>
            <a:lstStyle/>
            <a:p>
              <a:endParaRPr lang="en-US"/>
            </a:p>
          </p:txBody>
        </p:sp>
        <p:sp>
          <p:nvSpPr>
            <p:cNvPr id="4" name="TextBox 4"/>
            <p:cNvSpPr txBox="1"/>
            <p:nvPr/>
          </p:nvSpPr>
          <p:spPr>
            <a:xfrm>
              <a:off x="0" y="-57150"/>
              <a:ext cx="4816593" cy="784777"/>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10604500" y="0"/>
            <a:ext cx="7683500" cy="7524293"/>
          </a:xfrm>
          <a:custGeom>
            <a:avLst/>
            <a:gdLst/>
            <a:ahLst/>
            <a:cxnLst/>
            <a:rect l="l" t="t" r="r" b="b"/>
            <a:pathLst>
              <a:path w="7683500" h="7524293">
                <a:moveTo>
                  <a:pt x="0" y="0"/>
                </a:moveTo>
                <a:lnTo>
                  <a:pt x="7683500" y="0"/>
                </a:lnTo>
                <a:lnTo>
                  <a:pt x="7683500" y="7524293"/>
                </a:lnTo>
                <a:lnTo>
                  <a:pt x="0" y="7524293"/>
                </a:lnTo>
                <a:lnTo>
                  <a:pt x="0" y="0"/>
                </a:lnTo>
                <a:close/>
              </a:path>
            </a:pathLst>
          </a:custGeom>
          <a:blipFill>
            <a:blip r:embed="rId2"/>
            <a:stretch>
              <a:fillRect l="-36140" r="-43394"/>
            </a:stretch>
          </a:blipFill>
        </p:spPr>
        <p:txBody>
          <a:bodyPr/>
          <a:lstStyle/>
          <a:p>
            <a:endParaRPr lang="en-US"/>
          </a:p>
        </p:txBody>
      </p:sp>
      <p:sp>
        <p:nvSpPr>
          <p:cNvPr id="6" name="TextBox 6"/>
          <p:cNvSpPr txBox="1"/>
          <p:nvPr/>
        </p:nvSpPr>
        <p:spPr>
          <a:xfrm>
            <a:off x="784957" y="3350312"/>
            <a:ext cx="8827325" cy="1793188"/>
          </a:xfrm>
          <a:prstGeom prst="rect">
            <a:avLst/>
          </a:prstGeom>
        </p:spPr>
        <p:txBody>
          <a:bodyPr lIns="0" tIns="0" rIns="0" bIns="0" rtlCol="0" anchor="t">
            <a:spAutoFit/>
          </a:bodyPr>
          <a:lstStyle/>
          <a:p>
            <a:pPr marL="0" lvl="0" indent="0" algn="l">
              <a:lnSpc>
                <a:spcPts val="6884"/>
              </a:lnSpc>
            </a:pPr>
            <a:r>
              <a:rPr lang="en-US" sz="7097" b="1" u="none">
                <a:solidFill>
                  <a:srgbClr val="293556"/>
                </a:solidFill>
                <a:latin typeface="Montserrat Classic Bold"/>
                <a:ea typeface="Montserrat Classic Bold"/>
                <a:cs typeface="Montserrat Classic Bold"/>
                <a:sym typeface="Montserrat Classic Bold"/>
              </a:rPr>
              <a:t>NON-COMPETITIVE PROCUREMENTS</a:t>
            </a:r>
          </a:p>
        </p:txBody>
      </p:sp>
      <p:grpSp>
        <p:nvGrpSpPr>
          <p:cNvPr id="7" name="Group 7"/>
          <p:cNvGrpSpPr/>
          <p:nvPr/>
        </p:nvGrpSpPr>
        <p:grpSpPr>
          <a:xfrm>
            <a:off x="15201900" y="7524293"/>
            <a:ext cx="3086100" cy="2762707"/>
            <a:chOff x="0" y="0"/>
            <a:chExt cx="812800" cy="727627"/>
          </a:xfrm>
        </p:grpSpPr>
        <p:sp>
          <p:nvSpPr>
            <p:cNvPr id="8" name="Freeform 8"/>
            <p:cNvSpPr/>
            <p:nvPr/>
          </p:nvSpPr>
          <p:spPr>
            <a:xfrm>
              <a:off x="0" y="0"/>
              <a:ext cx="812800" cy="727627"/>
            </a:xfrm>
            <a:custGeom>
              <a:avLst/>
              <a:gdLst/>
              <a:ahLst/>
              <a:cxnLst/>
              <a:rect l="l" t="t" r="r" b="b"/>
              <a:pathLst>
                <a:path w="812800" h="727627">
                  <a:moveTo>
                    <a:pt x="0" y="0"/>
                  </a:moveTo>
                  <a:lnTo>
                    <a:pt x="812800" y="0"/>
                  </a:lnTo>
                  <a:lnTo>
                    <a:pt x="812800" y="727627"/>
                  </a:lnTo>
                  <a:lnTo>
                    <a:pt x="0" y="727627"/>
                  </a:lnTo>
                  <a:close/>
                </a:path>
              </a:pathLst>
            </a:custGeom>
            <a:solidFill>
              <a:srgbClr val="293556"/>
            </a:solidFill>
          </p:spPr>
          <p:txBody>
            <a:bodyPr/>
            <a:lstStyle/>
            <a:p>
              <a:endParaRPr lang="en-US"/>
            </a:p>
          </p:txBody>
        </p:sp>
        <p:sp>
          <p:nvSpPr>
            <p:cNvPr id="9" name="TextBox 9"/>
            <p:cNvSpPr txBox="1"/>
            <p:nvPr/>
          </p:nvSpPr>
          <p:spPr>
            <a:xfrm>
              <a:off x="0" y="-57150"/>
              <a:ext cx="812800" cy="784777"/>
            </a:xfrm>
            <a:prstGeom prst="rect">
              <a:avLst/>
            </a:prstGeom>
          </p:spPr>
          <p:txBody>
            <a:bodyPr lIns="50800" tIns="50800" rIns="50800" bIns="50800" rtlCol="0" anchor="ctr"/>
            <a:lstStyle/>
            <a:p>
              <a:pPr algn="ctr">
                <a:lnSpc>
                  <a:spcPts val="3150"/>
                </a:lnSpc>
              </a:pPr>
              <a:endParaRPr/>
            </a:p>
          </p:txBody>
        </p:sp>
      </p:grpSp>
      <p:sp>
        <p:nvSpPr>
          <p:cNvPr id="10" name="AutoShape 10"/>
          <p:cNvSpPr/>
          <p:nvPr/>
        </p:nvSpPr>
        <p:spPr>
          <a:xfrm>
            <a:off x="10594975" y="44"/>
            <a:ext cx="19050" cy="10287000"/>
          </a:xfrm>
          <a:prstGeom prst="line">
            <a:avLst/>
          </a:prstGeom>
          <a:ln w="47625" cap="flat">
            <a:solidFill>
              <a:srgbClr val="293556"/>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031475" y="5490753"/>
            <a:ext cx="12225049" cy="3745640"/>
            <a:chOff x="0" y="0"/>
            <a:chExt cx="3557782" cy="1090071"/>
          </a:xfrm>
        </p:grpSpPr>
        <p:sp>
          <p:nvSpPr>
            <p:cNvPr id="7" name="Freeform 7"/>
            <p:cNvSpPr/>
            <p:nvPr/>
          </p:nvSpPr>
          <p:spPr>
            <a:xfrm>
              <a:off x="0" y="0"/>
              <a:ext cx="3557782" cy="1090071"/>
            </a:xfrm>
            <a:custGeom>
              <a:avLst/>
              <a:gdLst/>
              <a:ahLst/>
              <a:cxnLst/>
              <a:rect l="l" t="t" r="r" b="b"/>
              <a:pathLst>
                <a:path w="3557782" h="1090071">
                  <a:moveTo>
                    <a:pt x="3557782" y="545035"/>
                  </a:moveTo>
                  <a:lnTo>
                    <a:pt x="3151382" y="0"/>
                  </a:lnTo>
                  <a:lnTo>
                    <a:pt x="3151382" y="203200"/>
                  </a:lnTo>
                  <a:lnTo>
                    <a:pt x="0" y="203200"/>
                  </a:lnTo>
                  <a:lnTo>
                    <a:pt x="0" y="886871"/>
                  </a:lnTo>
                  <a:lnTo>
                    <a:pt x="3151382" y="886871"/>
                  </a:lnTo>
                  <a:lnTo>
                    <a:pt x="3151382" y="1090071"/>
                  </a:lnTo>
                  <a:lnTo>
                    <a:pt x="3557782" y="545035"/>
                  </a:lnTo>
                  <a:close/>
                </a:path>
              </a:pathLst>
            </a:custGeom>
            <a:solidFill>
              <a:srgbClr val="FDA715"/>
            </a:solidFill>
          </p:spPr>
          <p:txBody>
            <a:bodyPr/>
            <a:lstStyle/>
            <a:p>
              <a:endParaRPr lang="en-US"/>
            </a:p>
          </p:txBody>
        </p:sp>
        <p:sp>
          <p:nvSpPr>
            <p:cNvPr id="8" name="TextBox 8"/>
            <p:cNvSpPr txBox="1"/>
            <p:nvPr/>
          </p:nvSpPr>
          <p:spPr>
            <a:xfrm>
              <a:off x="0" y="184150"/>
              <a:ext cx="3456182" cy="702721"/>
            </a:xfrm>
            <a:prstGeom prst="rect">
              <a:avLst/>
            </a:prstGeom>
          </p:spPr>
          <p:txBody>
            <a:bodyPr lIns="50800" tIns="50800" rIns="50800" bIns="50800" rtlCol="0" anchor="ctr"/>
            <a:lstStyle/>
            <a:p>
              <a:pPr algn="ctr">
                <a:lnSpc>
                  <a:spcPts val="2210"/>
                </a:lnSpc>
              </a:pPr>
              <a:endParaRPr/>
            </a:p>
          </p:txBody>
        </p:sp>
      </p:grpSp>
      <p:sp>
        <p:nvSpPr>
          <p:cNvPr id="9" name="TextBox 9"/>
          <p:cNvSpPr txBox="1"/>
          <p:nvPr/>
        </p:nvSpPr>
        <p:spPr>
          <a:xfrm>
            <a:off x="163491" y="1422313"/>
            <a:ext cx="17961018" cy="4455033"/>
          </a:xfrm>
          <a:prstGeom prst="rect">
            <a:avLst/>
          </a:prstGeom>
        </p:spPr>
        <p:txBody>
          <a:bodyPr lIns="0" tIns="0" rIns="0" bIns="0" rtlCol="0" anchor="t">
            <a:spAutoFit/>
          </a:bodyPr>
          <a:lstStyle/>
          <a:p>
            <a:pPr algn="just">
              <a:lnSpc>
                <a:spcPts val="3936"/>
              </a:lnSpc>
            </a:pPr>
            <a:r>
              <a:rPr lang="en-US" sz="3200" b="1">
                <a:solidFill>
                  <a:srgbClr val="293556"/>
                </a:solidFill>
                <a:latin typeface="Montserrat Classic Bold"/>
                <a:ea typeface="Montserrat Classic Bold"/>
                <a:cs typeface="Montserrat Classic Bold"/>
                <a:sym typeface="Montserrat Classic Bold"/>
              </a:rPr>
              <a:t>What is a Sole Source?</a:t>
            </a:r>
          </a:p>
          <a:p>
            <a:pPr algn="just">
              <a:lnSpc>
                <a:spcPts val="3936"/>
              </a:lnSpc>
            </a:pPr>
            <a:r>
              <a:rPr lang="en-US" sz="3200">
                <a:solidFill>
                  <a:srgbClr val="293556"/>
                </a:solidFill>
                <a:latin typeface="Montserrat Classic"/>
                <a:ea typeface="Montserrat Classic"/>
                <a:cs typeface="Montserrat Classic"/>
                <a:sym typeface="Montserrat Classic"/>
              </a:rPr>
              <a:t>A sole source procurement is a procurement where only one source is practicably available for the goods or services required.</a:t>
            </a:r>
          </a:p>
          <a:p>
            <a:pPr algn="just">
              <a:lnSpc>
                <a:spcPts val="3936"/>
              </a:lnSpc>
            </a:pPr>
            <a:endParaRPr lang="en-US" sz="3200">
              <a:solidFill>
                <a:srgbClr val="293556"/>
              </a:solidFill>
              <a:latin typeface="Montserrat Classic"/>
              <a:ea typeface="Montserrat Classic"/>
              <a:cs typeface="Montserrat Classic"/>
              <a:sym typeface="Montserrat Classic"/>
            </a:endParaRPr>
          </a:p>
          <a:p>
            <a:pPr algn="just">
              <a:lnSpc>
                <a:spcPts val="3936"/>
              </a:lnSpc>
            </a:pPr>
            <a:r>
              <a:rPr lang="en-US" sz="3200" b="1">
                <a:solidFill>
                  <a:srgbClr val="293556"/>
                </a:solidFill>
                <a:latin typeface="Montserrat Classic Bold"/>
                <a:ea typeface="Montserrat Classic Bold"/>
                <a:cs typeface="Montserrat Classic Bold"/>
                <a:sym typeface="Montserrat Classic Bold"/>
              </a:rPr>
              <a:t>What is a Single Source?</a:t>
            </a:r>
          </a:p>
          <a:p>
            <a:pPr algn="just">
              <a:lnSpc>
                <a:spcPts val="3936"/>
              </a:lnSpc>
            </a:pPr>
            <a:r>
              <a:rPr lang="en-US" sz="3200">
                <a:solidFill>
                  <a:srgbClr val="293556"/>
                </a:solidFill>
                <a:latin typeface="Montserrat Classic"/>
                <a:ea typeface="Montserrat Classic"/>
                <a:cs typeface="Montserrat Classic"/>
                <a:sym typeface="Montserrat Classic"/>
              </a:rPr>
              <a:t>A single source procurement is one in which two or more vendors can supply the commodity, technology and/or perform the services required by an agency, but the State agency selects one vendor over the others for reasons such as expertise, availability, critical need or previous experience with similar contracts. </a:t>
            </a:r>
          </a:p>
        </p:txBody>
      </p:sp>
      <p:sp>
        <p:nvSpPr>
          <p:cNvPr id="10" name="Freeform 10"/>
          <p:cNvSpPr/>
          <p:nvPr/>
        </p:nvSpPr>
        <p:spPr>
          <a:xfrm>
            <a:off x="3313369" y="6689137"/>
            <a:ext cx="10952201" cy="1348873"/>
          </a:xfrm>
          <a:custGeom>
            <a:avLst/>
            <a:gdLst/>
            <a:ahLst/>
            <a:cxnLst/>
            <a:rect l="l" t="t" r="r" b="b"/>
            <a:pathLst>
              <a:path w="10952201" h="1348873">
                <a:moveTo>
                  <a:pt x="0" y="0"/>
                </a:moveTo>
                <a:lnTo>
                  <a:pt x="10952200" y="0"/>
                </a:lnTo>
                <a:lnTo>
                  <a:pt x="10952200" y="1348873"/>
                </a:lnTo>
                <a:lnTo>
                  <a:pt x="0" y="1348873"/>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0" y="319128"/>
            <a:ext cx="18288000" cy="742868"/>
          </a:xfrm>
          <a:prstGeom prst="rect">
            <a:avLst/>
          </a:prstGeom>
        </p:spPr>
        <p:txBody>
          <a:bodyPr lIns="0" tIns="0" rIns="0" bIns="0" rtlCol="0" anchor="t">
            <a:spAutoFit/>
          </a:bodyPr>
          <a:lstStyle/>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SOLE SOURCE AWARDS R.I. GEN. LAWS § 37-2-21(a)</a:t>
            </a:r>
          </a:p>
        </p:txBody>
      </p:sp>
      <p:sp>
        <p:nvSpPr>
          <p:cNvPr id="12" name="TextBox 12"/>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7042" y="1028700"/>
            <a:ext cx="6630285" cy="7334601"/>
          </a:xfrm>
          <a:custGeom>
            <a:avLst/>
            <a:gdLst/>
            <a:ahLst/>
            <a:cxnLst/>
            <a:rect l="l" t="t" r="r" b="b"/>
            <a:pathLst>
              <a:path w="6630285" h="7334601">
                <a:moveTo>
                  <a:pt x="0" y="0"/>
                </a:moveTo>
                <a:lnTo>
                  <a:pt x="6630286" y="0"/>
                </a:lnTo>
                <a:lnTo>
                  <a:pt x="6630286" y="7334601"/>
                </a:lnTo>
                <a:lnTo>
                  <a:pt x="0" y="7334601"/>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260851" y="2102909"/>
            <a:ext cx="10863658" cy="6951839"/>
          </a:xfrm>
          <a:prstGeom prst="rect">
            <a:avLst/>
          </a:prstGeom>
        </p:spPr>
        <p:txBody>
          <a:bodyPr lIns="0" tIns="0" rIns="0" bIns="0" rtlCol="0" anchor="t">
            <a:spAutoFit/>
          </a:bodyPr>
          <a:lstStyle/>
          <a:p>
            <a:pPr marL="734059" lvl="1" indent="-367030" algn="l">
              <a:lnSpc>
                <a:spcPts val="4181"/>
              </a:lnSpc>
              <a:buFont typeface="Arial"/>
              <a:buChar char="•"/>
            </a:pPr>
            <a:r>
              <a:rPr lang="en-US" sz="3399" dirty="0">
                <a:solidFill>
                  <a:srgbClr val="293556"/>
                </a:solidFill>
                <a:latin typeface="Montserrat Classic"/>
                <a:ea typeface="Montserrat Classic"/>
                <a:cs typeface="Montserrat Classic"/>
                <a:sym typeface="Montserrat Classic"/>
              </a:rPr>
              <a:t>Threat to public health, welfare or safety; failure of critical equipment; threat to property and/or necessary functions.</a:t>
            </a:r>
          </a:p>
          <a:p>
            <a:pPr marL="734059" lvl="1" indent="-367030" algn="l">
              <a:lnSpc>
                <a:spcPts val="4181"/>
              </a:lnSpc>
              <a:buFont typeface="Arial"/>
              <a:buChar char="•"/>
            </a:pPr>
            <a:r>
              <a:rPr lang="en-US" sz="3399" dirty="0">
                <a:solidFill>
                  <a:srgbClr val="293556"/>
                </a:solidFill>
                <a:latin typeface="Montserrat Classic"/>
                <a:ea typeface="Montserrat Classic"/>
                <a:cs typeface="Montserrat Classic"/>
                <a:sym typeface="Montserrat Classic"/>
              </a:rPr>
              <a:t>Written detailed description of the basis for the emergency must be sent via email to Purchasing Agent/Deputy Purchasing Agents.</a:t>
            </a:r>
          </a:p>
          <a:p>
            <a:pPr marL="734059" lvl="1" indent="-367030" algn="l">
              <a:lnSpc>
                <a:spcPts val="4181"/>
              </a:lnSpc>
              <a:buFont typeface="Arial"/>
              <a:buChar char="•"/>
            </a:pPr>
            <a:r>
              <a:rPr lang="en-US" sz="3399" dirty="0">
                <a:solidFill>
                  <a:srgbClr val="293556"/>
                </a:solidFill>
                <a:latin typeface="Montserrat Classic"/>
                <a:ea typeface="Montserrat Classic"/>
                <a:cs typeface="Montserrat Classic"/>
                <a:sym typeface="Montserrat Classic"/>
              </a:rPr>
              <a:t>Inadequate anticipation of need shall not be considered justification for “emergency” purchases.</a:t>
            </a:r>
          </a:p>
          <a:p>
            <a:pPr marL="734059" lvl="1" indent="-367030" algn="l">
              <a:lnSpc>
                <a:spcPts val="4181"/>
              </a:lnSpc>
              <a:buFont typeface="Arial"/>
              <a:buChar char="•"/>
            </a:pPr>
            <a:r>
              <a:rPr lang="en-US" sz="3399" dirty="0">
                <a:solidFill>
                  <a:srgbClr val="293556"/>
                </a:solidFill>
                <a:latin typeface="Montserrat Classic"/>
                <a:ea typeface="Montserrat Classic"/>
                <a:cs typeface="Montserrat Classic"/>
                <a:sym typeface="Montserrat Classic"/>
              </a:rPr>
              <a:t>Repairs are limited to only those necessary to address the emergency situation.</a:t>
            </a:r>
          </a:p>
          <a:p>
            <a:pPr marL="734059" lvl="1" indent="-367030" algn="l">
              <a:lnSpc>
                <a:spcPts val="4181"/>
              </a:lnSpc>
              <a:buFont typeface="Arial"/>
              <a:buChar char="•"/>
            </a:pPr>
            <a:r>
              <a:rPr lang="en-US" sz="3399" dirty="0">
                <a:solidFill>
                  <a:srgbClr val="293556"/>
                </a:solidFill>
                <a:latin typeface="Montserrat Classic"/>
                <a:ea typeface="Montserrat Classic"/>
                <a:cs typeface="Montserrat Classic"/>
                <a:sym typeface="Montserrat Classic"/>
              </a:rPr>
              <a:t>Submit all vendor invoices and required documents via a requisition.</a:t>
            </a:r>
          </a:p>
        </p:txBody>
      </p:sp>
      <p:sp>
        <p:nvSpPr>
          <p:cNvPr id="8" name="TextBox 8"/>
          <p:cNvSpPr txBox="1"/>
          <p:nvPr/>
        </p:nvSpPr>
        <p:spPr>
          <a:xfrm>
            <a:off x="7260851" y="319128"/>
            <a:ext cx="10456664" cy="1487587"/>
          </a:xfrm>
          <a:prstGeom prst="rect">
            <a:avLst/>
          </a:prstGeom>
        </p:spPr>
        <p:txBody>
          <a:bodyPr lIns="0" tIns="0" rIns="0" bIns="0" rtlCol="0" anchor="t">
            <a:spAutoFit/>
          </a:bodyPr>
          <a:lstStyle/>
          <a:p>
            <a:pPr algn="ctr">
              <a:lnSpc>
                <a:spcPts val="5767"/>
              </a:lnSpc>
            </a:pPr>
            <a:r>
              <a:rPr lang="en-US" sz="5243" b="1" dirty="0">
                <a:solidFill>
                  <a:srgbClr val="293556"/>
                </a:solidFill>
                <a:latin typeface="Montserrat Classic Bold"/>
                <a:ea typeface="Montserrat Classic Bold"/>
                <a:cs typeface="Montserrat Classic Bold"/>
                <a:sym typeface="Montserrat Classic Bold"/>
              </a:rPr>
              <a:t>EMERGENCY PROCUREMENTS </a:t>
            </a:r>
          </a:p>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R.I. GEN. LAWS § 37-2-21(b)</a:t>
            </a:r>
          </a:p>
        </p:txBody>
      </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63491" y="2300485"/>
            <a:ext cx="17961018" cy="6456383"/>
          </a:xfrm>
          <a:prstGeom prst="rect">
            <a:avLst/>
          </a:prstGeom>
        </p:spPr>
        <p:txBody>
          <a:bodyPr lIns="0" tIns="0" rIns="0" bIns="0" rtlCol="0" anchor="t">
            <a:spAutoFit/>
          </a:bodyPr>
          <a:lstStyle/>
          <a:p>
            <a:pPr marL="690881" lvl="1" indent="-345440" algn="l">
              <a:lnSpc>
                <a:spcPts val="3936"/>
              </a:lnSpc>
              <a:buFont typeface="Arial"/>
              <a:buChar char="•"/>
            </a:pPr>
            <a:r>
              <a:rPr lang="en-US" sz="3200" dirty="0">
                <a:solidFill>
                  <a:srgbClr val="293556"/>
                </a:solidFill>
                <a:latin typeface="Montserrat Classic"/>
                <a:ea typeface="Montserrat Classic"/>
                <a:cs typeface="Montserrat Classic"/>
                <a:sym typeface="Montserrat Classic"/>
              </a:rPr>
              <a:t>Agency initiates determinations with the Grants Management Office (GMO).</a:t>
            </a:r>
          </a:p>
          <a:p>
            <a:pPr marL="690881" lvl="1" indent="-345440" algn="l">
              <a:lnSpc>
                <a:spcPts val="3936"/>
              </a:lnSpc>
              <a:buFont typeface="Arial"/>
              <a:buChar char="•"/>
            </a:pPr>
            <a:r>
              <a:rPr lang="en-US" sz="3200" dirty="0">
                <a:solidFill>
                  <a:srgbClr val="293556"/>
                </a:solidFill>
                <a:latin typeface="Montserrat Classic"/>
                <a:ea typeface="Montserrat Classic"/>
                <a:cs typeface="Montserrat Classic"/>
                <a:sym typeface="Montserrat Classic"/>
              </a:rPr>
              <a:t>Formal determination as to whether the entity receiving the awarded funds will be acting in a sub-recipient role or contractor role </a:t>
            </a:r>
            <a:r>
              <a:rPr lang="en-US" sz="3200" u="sng" dirty="0">
                <a:solidFill>
                  <a:srgbClr val="293556"/>
                </a:solidFill>
                <a:latin typeface="Montserrat Classic"/>
                <a:ea typeface="Montserrat Classic"/>
                <a:cs typeface="Montserrat Classic"/>
                <a:sym typeface="Montserrat Classic"/>
                <a:hlinkClick r:id="rId4" tooltip="https://controller.admin.ri.gov/grants-management"/>
              </a:rPr>
              <a:t>https://controller.admin.ri.gov/grants-management</a:t>
            </a:r>
            <a:r>
              <a:rPr lang="en-US" sz="3200" dirty="0">
                <a:solidFill>
                  <a:srgbClr val="293556"/>
                </a:solidFill>
                <a:latin typeface="Montserrat Classic"/>
                <a:ea typeface="Montserrat Classic"/>
                <a:cs typeface="Montserrat Classic"/>
                <a:sym typeface="Montserrat Classic"/>
              </a:rPr>
              <a:t>.</a:t>
            </a:r>
          </a:p>
          <a:p>
            <a:pPr marL="1717041" lvl="3" indent="-457200">
              <a:lnSpc>
                <a:spcPts val="3936"/>
              </a:lnSpc>
              <a:buFont typeface="Courier New" panose="02070309020205020404" pitchFamily="49" charset="0"/>
              <a:buChar char="o"/>
            </a:pPr>
            <a:r>
              <a:rPr lang="en-US" sz="3200" dirty="0">
                <a:solidFill>
                  <a:srgbClr val="293556"/>
                </a:solidFill>
                <a:latin typeface="Montserrat Classic"/>
                <a:ea typeface="Montserrat Classic"/>
                <a:cs typeface="Montserrat Classic"/>
                <a:sym typeface="Montserrat Classic"/>
              </a:rPr>
              <a:t>If the resulting determination indicates that the relationship is that of a sub-recipient, the sub-award issuance process will be managed through </a:t>
            </a:r>
            <a:r>
              <a:rPr lang="en-US" sz="3200" dirty="0" err="1">
                <a:solidFill>
                  <a:srgbClr val="293556"/>
                </a:solidFill>
                <a:latin typeface="Montserrat Classic"/>
                <a:ea typeface="Montserrat Classic"/>
                <a:cs typeface="Montserrat Classic"/>
                <a:sym typeface="Montserrat Classic"/>
              </a:rPr>
              <a:t>eCivis</a:t>
            </a:r>
            <a:r>
              <a:rPr lang="en-US" sz="3200" dirty="0">
                <a:solidFill>
                  <a:srgbClr val="293556"/>
                </a:solidFill>
                <a:latin typeface="Montserrat Classic"/>
                <a:ea typeface="Montserrat Classic"/>
                <a:cs typeface="Montserrat Classic"/>
                <a:sym typeface="Montserrat Classic"/>
              </a:rPr>
              <a:t> (the Grants Management System/GMS). </a:t>
            </a:r>
          </a:p>
          <a:p>
            <a:pPr marL="1717041" lvl="3" indent="-457200">
              <a:lnSpc>
                <a:spcPts val="3936"/>
              </a:lnSpc>
              <a:buFont typeface="Courier New" panose="02070309020205020404" pitchFamily="49" charset="0"/>
              <a:buChar char="o"/>
            </a:pPr>
            <a:r>
              <a:rPr lang="en-US" sz="3200" dirty="0">
                <a:solidFill>
                  <a:srgbClr val="293556"/>
                </a:solidFill>
                <a:latin typeface="Montserrat Classic"/>
                <a:ea typeface="Montserrat Classic"/>
                <a:cs typeface="Montserrat Classic"/>
                <a:sym typeface="Montserrat Classic"/>
              </a:rPr>
              <a:t>If the relationship is that of a contractor, i.e., one who delivers goods and services for consumption by the State agency, this will be considered a procurement-based grant subject to the applicable regulations/State Purchases Act. </a:t>
            </a:r>
          </a:p>
          <a:p>
            <a:pPr marL="690881" lvl="1" indent="-345440" algn="l">
              <a:lnSpc>
                <a:spcPts val="3936"/>
              </a:lnSpc>
              <a:buFont typeface="Arial"/>
              <a:buChar char="•"/>
            </a:pPr>
            <a:r>
              <a:rPr lang="en-US" sz="3200" dirty="0">
                <a:solidFill>
                  <a:srgbClr val="293556"/>
                </a:solidFill>
                <a:latin typeface="Montserrat Classic"/>
                <a:ea typeface="Montserrat Classic"/>
                <a:cs typeface="Montserrat Classic"/>
                <a:sym typeface="Montserrat Classic"/>
              </a:rPr>
              <a:t>If/when clarity is needed, Purchases will request that agency obtains written determination from the Grants Management Team (GMO) prior to issuing a Purchase Order.</a:t>
            </a:r>
          </a:p>
        </p:txBody>
      </p:sp>
      <p:sp>
        <p:nvSpPr>
          <p:cNvPr id="7" name="TextBox 7"/>
          <p:cNvSpPr txBox="1"/>
          <p:nvPr/>
        </p:nvSpPr>
        <p:spPr>
          <a:xfrm>
            <a:off x="0" y="319128"/>
            <a:ext cx="18288000" cy="1487587"/>
          </a:xfrm>
          <a:prstGeom prst="rect">
            <a:avLst/>
          </a:prstGeom>
        </p:spPr>
        <p:txBody>
          <a:bodyPr lIns="0" tIns="0" rIns="0" bIns="0" rtlCol="0" anchor="t">
            <a:spAutoFit/>
          </a:bodyPr>
          <a:lstStyle/>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PROCUREMENT GRANTS VS. </a:t>
            </a:r>
          </a:p>
          <a:p>
            <a:pPr marL="0" lvl="0" indent="0" algn="ctr">
              <a:lnSpc>
                <a:spcPts val="5767"/>
              </a:lnSpc>
              <a:spcBef>
                <a:spcPct val="0"/>
              </a:spcBef>
            </a:pPr>
            <a:r>
              <a:rPr lang="en-US" sz="5243" b="1" dirty="0">
                <a:solidFill>
                  <a:srgbClr val="293556"/>
                </a:solidFill>
                <a:latin typeface="Montserrat Classic Bold"/>
                <a:ea typeface="Montserrat Classic Bold"/>
                <a:cs typeface="Montserrat Classic Bold"/>
                <a:sym typeface="Montserrat Classic Bold"/>
              </a:rPr>
              <a:t>SUB-RECIPIENT AWARDS</a:t>
            </a:r>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63491" y="1648587"/>
            <a:ext cx="17961018" cy="6827901"/>
          </a:xfrm>
          <a:prstGeom prst="rect">
            <a:avLst/>
          </a:prstGeom>
        </p:spPr>
        <p:txBody>
          <a:bodyPr lIns="0" tIns="0" rIns="0" bIns="0" rtlCol="0" anchor="t">
            <a:spAutoFit/>
          </a:bodyPr>
          <a:lstStyle/>
          <a:p>
            <a:pPr algn="l">
              <a:lnSpc>
                <a:spcPts val="5568"/>
              </a:lnSpc>
            </a:pPr>
            <a:r>
              <a:rPr lang="en-US" sz="3200" b="1" dirty="0">
                <a:solidFill>
                  <a:srgbClr val="293556"/>
                </a:solidFill>
                <a:latin typeface="Montserrat Classic Bold"/>
                <a:ea typeface="Montserrat Classic Bold"/>
                <a:cs typeface="Montserrat Classic Bold"/>
                <a:sym typeface="Montserrat Classic Bold"/>
              </a:rPr>
              <a:t>Vendor Performance Issues</a:t>
            </a:r>
          </a:p>
          <a:p>
            <a:pPr marL="690881" lvl="1" indent="-345440" algn="l">
              <a:lnSpc>
                <a:spcPts val="5568"/>
              </a:lnSpc>
              <a:buFont typeface="Arial"/>
              <a:buChar char="•"/>
            </a:pPr>
            <a:r>
              <a:rPr lang="en-US" sz="3200" dirty="0">
                <a:solidFill>
                  <a:srgbClr val="293556"/>
                </a:solidFill>
                <a:latin typeface="Montserrat Classic"/>
                <a:ea typeface="Montserrat Classic"/>
                <a:cs typeface="Montserrat Classic"/>
                <a:sym typeface="Montserrat Classic"/>
              </a:rPr>
              <a:t>Agency attempts to resolve first in their role as Contract Manager.</a:t>
            </a:r>
          </a:p>
          <a:p>
            <a:pPr algn="l">
              <a:lnSpc>
                <a:spcPts val="3936"/>
              </a:lnSpc>
            </a:pPr>
            <a:endParaRPr lang="en-US" sz="3200" dirty="0">
              <a:solidFill>
                <a:srgbClr val="293556"/>
              </a:solidFill>
              <a:latin typeface="Montserrat Classic"/>
              <a:ea typeface="Montserrat Classic"/>
              <a:cs typeface="Montserrat Classic"/>
              <a:sym typeface="Montserrat Classic"/>
            </a:endParaRPr>
          </a:p>
          <a:p>
            <a:pPr marL="690881" lvl="1" indent="-345440" algn="l">
              <a:lnSpc>
                <a:spcPts val="3936"/>
              </a:lnSpc>
              <a:buFont typeface="Arial"/>
              <a:buChar char="•"/>
            </a:pPr>
            <a:r>
              <a:rPr lang="en-US" sz="3200" dirty="0">
                <a:solidFill>
                  <a:srgbClr val="293556"/>
                </a:solidFill>
                <a:latin typeface="Montserrat Classic"/>
                <a:ea typeface="Montserrat Classic"/>
                <a:cs typeface="Montserrat Classic"/>
                <a:sym typeface="Montserrat Classic"/>
              </a:rPr>
              <a:t>Notify DOA/Purchases if unresolved; </a:t>
            </a:r>
            <a:r>
              <a:rPr lang="en-US" sz="3200" u="sng" dirty="0">
                <a:solidFill>
                  <a:srgbClr val="293556"/>
                </a:solidFill>
                <a:latin typeface="Montserrat Classic"/>
                <a:ea typeface="Montserrat Classic"/>
                <a:cs typeface="Montserrat Classic"/>
                <a:sym typeface="Montserrat Classic"/>
                <a:hlinkClick r:id="rId4" tooltip="https://rules.sos.ri.gov/organizations/subchapter/220-30-00"/>
              </a:rPr>
              <a:t>Contract Dispute Complaint Form</a:t>
            </a:r>
            <a:r>
              <a:rPr lang="en-US" sz="3200" dirty="0">
                <a:solidFill>
                  <a:srgbClr val="293556"/>
                </a:solidFill>
                <a:latin typeface="Montserrat Classic"/>
                <a:ea typeface="Montserrat Classic"/>
                <a:cs typeface="Montserrat Classic"/>
                <a:sym typeface="Montserrat Classic"/>
              </a:rPr>
              <a:t> available at the </a:t>
            </a:r>
            <a:r>
              <a:rPr lang="en-US" sz="3200" u="sng" dirty="0">
                <a:solidFill>
                  <a:srgbClr val="293556"/>
                </a:solidFill>
                <a:latin typeface="Montserrat Classic"/>
                <a:ea typeface="Montserrat Classic"/>
                <a:cs typeface="Montserrat Classic"/>
                <a:sym typeface="Montserrat Classic"/>
                <a:hlinkClick r:id="rId5" tooltip="https://ridop.ecms.ri.gov/agency-procurement-club-and-campus/agency-procurement-library"/>
              </a:rPr>
              <a:t>Agency Procurement Library. </a:t>
            </a:r>
          </a:p>
          <a:p>
            <a:pPr algn="l">
              <a:lnSpc>
                <a:spcPts val="3936"/>
              </a:lnSpc>
            </a:pPr>
            <a:endParaRPr lang="en-US" sz="3200" u="sng" dirty="0">
              <a:solidFill>
                <a:srgbClr val="293556"/>
              </a:solidFill>
              <a:latin typeface="Montserrat Classic"/>
              <a:ea typeface="Montserrat Classic"/>
              <a:cs typeface="Montserrat Classic"/>
              <a:sym typeface="Montserrat Classic"/>
              <a:hlinkClick r:id="rId5" tooltip="https://ridop.ecms.ri.gov/agency-procurement-club-and-campus/agency-procurement-library"/>
            </a:endParaRPr>
          </a:p>
          <a:p>
            <a:pPr marL="690881" lvl="1" indent="-345440" algn="l">
              <a:lnSpc>
                <a:spcPts val="3936"/>
              </a:lnSpc>
              <a:buFont typeface="Arial"/>
              <a:buChar char="•"/>
            </a:pPr>
            <a:r>
              <a:rPr lang="en-US" sz="3200" dirty="0">
                <a:solidFill>
                  <a:srgbClr val="293556"/>
                </a:solidFill>
                <a:latin typeface="Montserrat Classic"/>
                <a:ea typeface="Montserrat Classic"/>
                <a:cs typeface="Montserrat Classic"/>
                <a:sym typeface="Montserrat Classic"/>
              </a:rPr>
              <a:t>Resolution: compromise, suspend, debar, legal action, contract cancellation.</a:t>
            </a:r>
          </a:p>
          <a:p>
            <a:pPr algn="l">
              <a:lnSpc>
                <a:spcPts val="3936"/>
              </a:lnSpc>
            </a:pPr>
            <a:endParaRPr lang="en-US" sz="3200" dirty="0">
              <a:solidFill>
                <a:srgbClr val="293556"/>
              </a:solidFill>
              <a:latin typeface="Montserrat Classic"/>
              <a:ea typeface="Montserrat Classic"/>
              <a:cs typeface="Montserrat Classic"/>
              <a:sym typeface="Montserrat Classic"/>
            </a:endParaRPr>
          </a:p>
          <a:p>
            <a:pPr algn="l">
              <a:lnSpc>
                <a:spcPts val="5568"/>
              </a:lnSpc>
            </a:pPr>
            <a:r>
              <a:rPr lang="en-US" sz="3200" b="1" dirty="0">
                <a:solidFill>
                  <a:srgbClr val="293556"/>
                </a:solidFill>
                <a:latin typeface="Montserrat Classic Bold"/>
                <a:ea typeface="Montserrat Classic Bold"/>
                <a:cs typeface="Montserrat Classic Bold"/>
                <a:sym typeface="Montserrat Classic Bold"/>
              </a:rPr>
              <a:t>Agency Performance Issues</a:t>
            </a:r>
          </a:p>
          <a:p>
            <a:pPr marL="690881" lvl="1" indent="-345440" algn="l">
              <a:lnSpc>
                <a:spcPts val="5568"/>
              </a:lnSpc>
              <a:buFont typeface="Arial"/>
              <a:buChar char="•"/>
            </a:pPr>
            <a:r>
              <a:rPr lang="en-US" sz="3200" dirty="0">
                <a:solidFill>
                  <a:srgbClr val="293556"/>
                </a:solidFill>
                <a:latin typeface="Montserrat Classic"/>
                <a:ea typeface="Montserrat Classic"/>
                <a:cs typeface="Montserrat Classic"/>
                <a:sym typeface="Montserrat Classic"/>
              </a:rPr>
              <a:t>Vendor attempts to resolve first by working directly with the agency.</a:t>
            </a:r>
          </a:p>
          <a:p>
            <a:pPr algn="l">
              <a:lnSpc>
                <a:spcPts val="3936"/>
              </a:lnSpc>
            </a:pPr>
            <a:endParaRPr lang="en-US" sz="3200" dirty="0">
              <a:solidFill>
                <a:srgbClr val="293556"/>
              </a:solidFill>
              <a:latin typeface="Montserrat Classic"/>
              <a:ea typeface="Montserrat Classic"/>
              <a:cs typeface="Montserrat Classic"/>
              <a:sym typeface="Montserrat Classic"/>
            </a:endParaRPr>
          </a:p>
          <a:p>
            <a:pPr marL="690881" lvl="1" indent="-345440" algn="l">
              <a:lnSpc>
                <a:spcPts val="3936"/>
              </a:lnSpc>
              <a:buFont typeface="Arial"/>
              <a:buChar char="•"/>
            </a:pPr>
            <a:r>
              <a:rPr lang="en-US" sz="3200" dirty="0">
                <a:solidFill>
                  <a:srgbClr val="293556"/>
                </a:solidFill>
                <a:latin typeface="Montserrat Classic"/>
                <a:ea typeface="Montserrat Classic"/>
                <a:cs typeface="Montserrat Classic"/>
                <a:sym typeface="Montserrat Classic"/>
              </a:rPr>
              <a:t>Notify DOA/Purchases if unresolved.</a:t>
            </a:r>
          </a:p>
        </p:txBody>
      </p:sp>
      <p:sp>
        <p:nvSpPr>
          <p:cNvPr id="7" name="TextBox 7"/>
          <p:cNvSpPr txBox="1"/>
          <p:nvPr/>
        </p:nvSpPr>
        <p:spPr>
          <a:xfrm>
            <a:off x="224621" y="218707"/>
            <a:ext cx="17838759" cy="1236980"/>
          </a:xfrm>
          <a:prstGeom prst="rect">
            <a:avLst/>
          </a:prstGeom>
        </p:spPr>
        <p:txBody>
          <a:bodyPr lIns="0" tIns="0" rIns="0" bIns="0" rtlCol="0" anchor="t">
            <a:spAutoFit/>
          </a:bodyPr>
          <a:lstStyle/>
          <a:p>
            <a:pPr marL="0" lvl="0" indent="0" algn="ctr">
              <a:lnSpc>
                <a:spcPts val="4839"/>
              </a:lnSpc>
              <a:spcBef>
                <a:spcPct val="0"/>
              </a:spcBef>
            </a:pPr>
            <a:r>
              <a:rPr lang="en-US" sz="4399" b="1" dirty="0">
                <a:solidFill>
                  <a:srgbClr val="293556"/>
                </a:solidFill>
                <a:latin typeface="Montserrat Classic Bold"/>
                <a:ea typeface="Montserrat Classic Bold"/>
                <a:cs typeface="Montserrat Classic Bold"/>
                <a:sym typeface="Montserrat Classic Bold"/>
              </a:rPr>
              <a:t>POOR VENDOR / POOR AGENCY PERFORMANCE: </a:t>
            </a:r>
          </a:p>
          <a:p>
            <a:pPr marL="0" lvl="0" indent="0" algn="ctr">
              <a:lnSpc>
                <a:spcPts val="4839"/>
              </a:lnSpc>
              <a:spcBef>
                <a:spcPct val="0"/>
              </a:spcBef>
            </a:pPr>
            <a:r>
              <a:rPr lang="en-US" sz="4399" b="1" dirty="0">
                <a:solidFill>
                  <a:srgbClr val="293556"/>
                </a:solidFill>
                <a:latin typeface="Montserrat Classic Bold"/>
                <a:ea typeface="Montserrat Classic Bold"/>
                <a:cs typeface="Montserrat Classic Bold"/>
                <a:sym typeface="Montserrat Classic Bold"/>
              </a:rPr>
              <a:t>CONTRACT DISPUTE/COMPLAINT PROCESS</a:t>
            </a:r>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0432813" y="1028700"/>
            <a:ext cx="8290366" cy="7178993"/>
            <a:chOff x="0" y="0"/>
            <a:chExt cx="7029450" cy="6087110"/>
          </a:xfrm>
        </p:grpSpPr>
        <p:sp>
          <p:nvSpPr>
            <p:cNvPr id="7" name="Freeform 7"/>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5271770" y="6088380"/>
                  </a:lnTo>
                  <a:lnTo>
                    <a:pt x="7029450" y="3044190"/>
                  </a:lnTo>
                  <a:lnTo>
                    <a:pt x="7029450" y="1757680"/>
                  </a:lnTo>
                  <a:cubicBezTo>
                    <a:pt x="7029450" y="787400"/>
                    <a:pt x="6242050" y="0"/>
                    <a:pt x="5271770" y="0"/>
                  </a:cubicBezTo>
                  <a:close/>
                </a:path>
              </a:pathLst>
            </a:custGeom>
            <a:blipFill>
              <a:blip r:embed="rId4"/>
              <a:stretch>
                <a:fillRect l="-14999" r="-14999"/>
              </a:stretch>
            </a:blipFill>
          </p:spPr>
          <p:txBody>
            <a:bodyPr/>
            <a:lstStyle/>
            <a:p>
              <a:endParaRPr lang="en-US"/>
            </a:p>
          </p:txBody>
        </p:sp>
      </p:grpSp>
      <p:sp>
        <p:nvSpPr>
          <p:cNvPr id="8" name="Freeform 8"/>
          <p:cNvSpPr/>
          <p:nvPr/>
        </p:nvSpPr>
        <p:spPr>
          <a:xfrm>
            <a:off x="-743643" y="-4954688"/>
            <a:ext cx="7666059" cy="6631969"/>
          </a:xfrm>
          <a:custGeom>
            <a:avLst/>
            <a:gdLst/>
            <a:ahLst/>
            <a:cxnLst/>
            <a:rect l="l" t="t" r="r" b="b"/>
            <a:pathLst>
              <a:path w="7666059" h="6631969">
                <a:moveTo>
                  <a:pt x="0" y="0"/>
                </a:moveTo>
                <a:lnTo>
                  <a:pt x="7666059" y="0"/>
                </a:lnTo>
                <a:lnTo>
                  <a:pt x="7666059" y="6631969"/>
                </a:lnTo>
                <a:lnTo>
                  <a:pt x="0" y="6631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35</a:t>
            </a:r>
          </a:p>
        </p:txBody>
      </p:sp>
      <p:grpSp>
        <p:nvGrpSpPr>
          <p:cNvPr id="10" name="Group 10"/>
          <p:cNvGrpSpPr/>
          <p:nvPr/>
        </p:nvGrpSpPr>
        <p:grpSpPr>
          <a:xfrm>
            <a:off x="1028700" y="2395326"/>
            <a:ext cx="8432057" cy="6123021"/>
            <a:chOff x="0" y="0"/>
            <a:chExt cx="11242743" cy="8164028"/>
          </a:xfrm>
        </p:grpSpPr>
        <p:sp>
          <p:nvSpPr>
            <p:cNvPr id="11" name="TextBox 11"/>
            <p:cNvSpPr txBox="1"/>
            <p:nvPr/>
          </p:nvSpPr>
          <p:spPr>
            <a:xfrm>
              <a:off x="0" y="6843016"/>
              <a:ext cx="11242743" cy="1321012"/>
            </a:xfrm>
            <a:prstGeom prst="rect">
              <a:avLst/>
            </a:prstGeom>
          </p:spPr>
          <p:txBody>
            <a:bodyPr lIns="0" tIns="0" rIns="0" bIns="0" rtlCol="0" anchor="t">
              <a:spAutoFit/>
            </a:bodyPr>
            <a:lstStyle/>
            <a:p>
              <a:pPr algn="ctr">
                <a:lnSpc>
                  <a:spcPts val="4059"/>
                </a:lnSpc>
              </a:pPr>
              <a:r>
                <a:rPr lang="en-US" sz="2899" b="1" i="1">
                  <a:solidFill>
                    <a:srgbClr val="293556"/>
                  </a:solidFill>
                  <a:latin typeface="Montserrat Bold Italics"/>
                  <a:ea typeface="Montserrat Bold Italics"/>
                  <a:cs typeface="Montserrat Bold Italics"/>
                  <a:sym typeface="Montserrat Bold Italics"/>
                </a:rPr>
                <a:t>Amanda Rivers, Esquire</a:t>
              </a:r>
            </a:p>
            <a:p>
              <a:pPr algn="ctr">
                <a:lnSpc>
                  <a:spcPts val="4059"/>
                </a:lnSpc>
              </a:pPr>
              <a:r>
                <a:rPr lang="en-US" sz="2899" b="1" i="1">
                  <a:solidFill>
                    <a:srgbClr val="293556"/>
                  </a:solidFill>
                  <a:latin typeface="Montserrat Bold Italics"/>
                  <a:ea typeface="Montserrat Bold Italics"/>
                  <a:cs typeface="Montserrat Bold Italics"/>
                  <a:sym typeface="Montserrat Bold Italics"/>
                </a:rPr>
                <a:t>Deputy Purchasing Agent</a:t>
              </a:r>
            </a:p>
          </p:txBody>
        </p:sp>
        <p:sp>
          <p:nvSpPr>
            <p:cNvPr id="12" name="TextBox 12"/>
            <p:cNvSpPr txBox="1"/>
            <p:nvPr/>
          </p:nvSpPr>
          <p:spPr>
            <a:xfrm>
              <a:off x="0" y="66675"/>
              <a:ext cx="11242743" cy="6012392"/>
            </a:xfrm>
            <a:prstGeom prst="rect">
              <a:avLst/>
            </a:prstGeom>
          </p:spPr>
          <p:txBody>
            <a:bodyPr lIns="0" tIns="0" rIns="0" bIns="0" rtlCol="0" anchor="t">
              <a:spAutoFit/>
            </a:bodyPr>
            <a:lstStyle/>
            <a:p>
              <a:pPr marL="0" lvl="0" indent="0" algn="ctr">
                <a:lnSpc>
                  <a:spcPts val="8800"/>
                </a:lnSpc>
                <a:spcBef>
                  <a:spcPct val="0"/>
                </a:spcBef>
              </a:pPr>
              <a:r>
                <a:rPr lang="en-US" sz="8000" b="1">
                  <a:solidFill>
                    <a:srgbClr val="293556"/>
                  </a:solidFill>
                  <a:latin typeface="Montserrat Classic Bold"/>
                  <a:ea typeface="Montserrat Classic Bold"/>
                  <a:cs typeface="Montserrat Classic Bold"/>
                  <a:sym typeface="Montserrat Classic Bold"/>
                </a:rPr>
                <a:t>CODE OF ETHICS AND PROFESSIONAL BEHAVIOR</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2877959" y="-4827441"/>
            <a:ext cx="7666059" cy="6631969"/>
          </a:xfrm>
          <a:custGeom>
            <a:avLst/>
            <a:gdLst/>
            <a:ahLst/>
            <a:cxnLst/>
            <a:rect l="l" t="t" r="r" b="b"/>
            <a:pathLst>
              <a:path w="7666059" h="6631969">
                <a:moveTo>
                  <a:pt x="7666060" y="0"/>
                </a:moveTo>
                <a:lnTo>
                  <a:pt x="0" y="0"/>
                </a:lnTo>
                <a:lnTo>
                  <a:pt x="0" y="6631969"/>
                </a:lnTo>
                <a:lnTo>
                  <a:pt x="7666060" y="6631969"/>
                </a:lnTo>
                <a:lnTo>
                  <a:pt x="76660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93519" y="1945793"/>
            <a:ext cx="5068537" cy="7177804"/>
          </a:xfrm>
          <a:custGeom>
            <a:avLst/>
            <a:gdLst/>
            <a:ahLst/>
            <a:cxnLst/>
            <a:rect l="l" t="t" r="r" b="b"/>
            <a:pathLst>
              <a:path w="5068537" h="7177804">
                <a:moveTo>
                  <a:pt x="0" y="0"/>
                </a:moveTo>
                <a:lnTo>
                  <a:pt x="5068536" y="0"/>
                </a:lnTo>
                <a:lnTo>
                  <a:pt x="5068536" y="7177803"/>
                </a:lnTo>
                <a:lnTo>
                  <a:pt x="0" y="7177803"/>
                </a:lnTo>
                <a:lnTo>
                  <a:pt x="0" y="0"/>
                </a:lnTo>
                <a:close/>
              </a:path>
            </a:pathLst>
          </a:custGeom>
          <a:blipFill>
            <a:blip r:embed="rId6"/>
            <a:stretch>
              <a:fillRect l="-8052" t="-28" r="-16766" b="-8146"/>
            </a:stretch>
          </a:blipFill>
        </p:spPr>
        <p:txBody>
          <a:bodyPr/>
          <a:lstStyle/>
          <a:p>
            <a:endParaRPr lang="en-US"/>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36</a:t>
            </a:r>
          </a:p>
        </p:txBody>
      </p:sp>
      <p:sp>
        <p:nvSpPr>
          <p:cNvPr id="9" name="TextBox 9"/>
          <p:cNvSpPr txBox="1"/>
          <p:nvPr/>
        </p:nvSpPr>
        <p:spPr>
          <a:xfrm>
            <a:off x="817529" y="279400"/>
            <a:ext cx="11849259" cy="1546225"/>
          </a:xfrm>
          <a:prstGeom prst="rect">
            <a:avLst/>
          </a:prstGeom>
        </p:spPr>
        <p:txBody>
          <a:bodyPr lIns="0" tIns="0" rIns="0" bIns="0" rtlCol="0" anchor="t">
            <a:spAutoFit/>
          </a:bodyPr>
          <a:lstStyle/>
          <a:p>
            <a:pPr marL="0" lvl="0" indent="0" algn="ctr">
              <a:lnSpc>
                <a:spcPts val="6049"/>
              </a:lnSpc>
              <a:spcBef>
                <a:spcPct val="0"/>
              </a:spcBef>
            </a:pPr>
            <a:r>
              <a:rPr lang="en-US" sz="5499" b="1">
                <a:solidFill>
                  <a:srgbClr val="293556"/>
                </a:solidFill>
                <a:latin typeface="Montserrat Classic Bold"/>
                <a:ea typeface="Montserrat Classic Bold"/>
                <a:cs typeface="Montserrat Classic Bold"/>
                <a:sym typeface="Montserrat Classic Bold"/>
              </a:rPr>
              <a:t>CODE OF ETHICS AND PROFESSIONAL BEHAVIOR</a:t>
            </a:r>
          </a:p>
        </p:txBody>
      </p:sp>
      <p:sp>
        <p:nvSpPr>
          <p:cNvPr id="10" name="TextBox 10"/>
          <p:cNvSpPr txBox="1"/>
          <p:nvPr/>
        </p:nvSpPr>
        <p:spPr>
          <a:xfrm>
            <a:off x="5861691" y="2576116"/>
            <a:ext cx="12215138" cy="6274435"/>
          </a:xfrm>
          <a:prstGeom prst="rect">
            <a:avLst/>
          </a:prstGeom>
        </p:spPr>
        <p:txBody>
          <a:bodyPr lIns="0" tIns="0" rIns="0" bIns="0" rtlCol="0" anchor="t">
            <a:spAutoFit/>
          </a:bodyPr>
          <a:lstStyle/>
          <a:p>
            <a:pPr algn="l">
              <a:lnSpc>
                <a:spcPts val="4160"/>
              </a:lnSpc>
            </a:pPr>
            <a:r>
              <a:rPr lang="en-US" sz="3200" i="1">
                <a:solidFill>
                  <a:srgbClr val="000000"/>
                </a:solidFill>
                <a:latin typeface="Montserrat Italics"/>
                <a:ea typeface="Montserrat Italics"/>
                <a:cs typeface="Montserrat Italics"/>
                <a:sym typeface="Montserrat Italics"/>
              </a:rPr>
              <a:t>3.1.C Prohibited activities under the Rhode Island conflict of interest statutes (R. I. Gen. Laws § 36-14-5):</a:t>
            </a:r>
          </a:p>
          <a:p>
            <a:pPr algn="l">
              <a:lnSpc>
                <a:spcPts val="4160"/>
              </a:lnSpc>
            </a:pPr>
            <a:endParaRPr lang="en-US" sz="3200" i="1">
              <a:solidFill>
                <a:srgbClr val="000000"/>
              </a:solidFill>
              <a:latin typeface="Montserrat Italics"/>
              <a:ea typeface="Montserrat Italics"/>
              <a:cs typeface="Montserrat Italics"/>
              <a:sym typeface="Montserrat Italics"/>
            </a:endParaRPr>
          </a:p>
          <a:p>
            <a:pPr algn="l">
              <a:lnSpc>
                <a:spcPts val="4160"/>
              </a:lnSpc>
            </a:pPr>
            <a:r>
              <a:rPr lang="en-US" sz="3200" i="1">
                <a:solidFill>
                  <a:srgbClr val="000000"/>
                </a:solidFill>
                <a:latin typeface="Montserrat Italics"/>
                <a:ea typeface="Montserrat Italics"/>
                <a:cs typeface="Montserrat Italics"/>
                <a:sym typeface="Montserrat Italics"/>
              </a:rPr>
              <a:t>3.1.C.5 No person subject to this code of ethics or spouse (if not estranged) or dependent child or business associate of such person or any business by which said person is employed or which such person represents, shall solicit or accept any gift, loan, political contribution, reward, or promise of future employment based on any understanding that the vote, official action or judgment of said person would be influenced thereby.</a:t>
            </a:r>
          </a:p>
          <a:p>
            <a:pPr algn="ctr">
              <a:lnSpc>
                <a:spcPts val="4160"/>
              </a:lnSpc>
              <a:spcBef>
                <a:spcPct val="0"/>
              </a:spcBef>
            </a:pPr>
            <a:endParaRPr lang="en-US" sz="3200" i="1">
              <a:solidFill>
                <a:srgbClr val="000000"/>
              </a:solidFill>
              <a:latin typeface="Montserrat Italics"/>
              <a:ea typeface="Montserrat Italics"/>
              <a:cs typeface="Montserrat Italics"/>
              <a:sym typeface="Montserrat Itali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67705" y="4141907"/>
            <a:ext cx="7691595" cy="2752725"/>
          </a:xfrm>
          <a:prstGeom prst="rect">
            <a:avLst/>
          </a:prstGeom>
        </p:spPr>
        <p:txBody>
          <a:bodyPr lIns="0" tIns="0" rIns="0" bIns="0" rtlCol="0" anchor="t">
            <a:spAutoFit/>
          </a:bodyPr>
          <a:lstStyle/>
          <a:p>
            <a:pPr marL="0" lvl="0" indent="0" algn="l">
              <a:lnSpc>
                <a:spcPts val="10800"/>
              </a:lnSpc>
            </a:pPr>
            <a:r>
              <a:rPr lang="en-US" sz="9000" b="1">
                <a:solidFill>
                  <a:srgbClr val="293556"/>
                </a:solidFill>
                <a:latin typeface="Montserrat Classic Bold"/>
                <a:ea typeface="Montserrat Classic Bold"/>
                <a:cs typeface="Montserrat Classic Bold"/>
                <a:sym typeface="Montserrat Classic Bold"/>
              </a:rPr>
              <a:t>WEBSITE RESOURCES</a:t>
            </a:r>
          </a:p>
        </p:txBody>
      </p:sp>
      <p:sp>
        <p:nvSpPr>
          <p:cNvPr id="3" name="AutoShape 3"/>
          <p:cNvSpPr/>
          <p:nvPr/>
        </p:nvSpPr>
        <p:spPr>
          <a:xfrm>
            <a:off x="9567705" y="3392368"/>
            <a:ext cx="1104900" cy="57150"/>
          </a:xfrm>
          <a:prstGeom prst="rect">
            <a:avLst/>
          </a:prstGeom>
          <a:solidFill>
            <a:srgbClr val="293556"/>
          </a:solidFill>
        </p:spPr>
        <p:txBody>
          <a:bodyPr/>
          <a:lstStyle/>
          <a:p>
            <a:endParaRPr lang="en-US"/>
          </a:p>
        </p:txBody>
      </p:sp>
      <p:sp>
        <p:nvSpPr>
          <p:cNvPr id="4" name="Freeform 4"/>
          <p:cNvSpPr/>
          <p:nvPr/>
        </p:nvSpPr>
        <p:spPr>
          <a:xfrm>
            <a:off x="0" y="0"/>
            <a:ext cx="7677823" cy="10287000"/>
          </a:xfrm>
          <a:custGeom>
            <a:avLst/>
            <a:gdLst/>
            <a:ahLst/>
            <a:cxnLst/>
            <a:rect l="l" t="t" r="r" b="b"/>
            <a:pathLst>
              <a:path w="7677823" h="10287000">
                <a:moveTo>
                  <a:pt x="0" y="0"/>
                </a:moveTo>
                <a:lnTo>
                  <a:pt x="7677823" y="0"/>
                </a:lnTo>
                <a:lnTo>
                  <a:pt x="7677823"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97101"/>
            <a:ext cx="9879884" cy="4146140"/>
          </a:xfrm>
          <a:custGeom>
            <a:avLst/>
            <a:gdLst/>
            <a:ahLst/>
            <a:cxnLst/>
            <a:rect l="l" t="t" r="r" b="b"/>
            <a:pathLst>
              <a:path w="9879884" h="4146140">
                <a:moveTo>
                  <a:pt x="0" y="0"/>
                </a:moveTo>
                <a:lnTo>
                  <a:pt x="9879884" y="0"/>
                </a:lnTo>
                <a:lnTo>
                  <a:pt x="9879884" y="4146140"/>
                </a:lnTo>
                <a:lnTo>
                  <a:pt x="0" y="414614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5733741"/>
            <a:ext cx="9879884" cy="4335924"/>
          </a:xfrm>
          <a:custGeom>
            <a:avLst/>
            <a:gdLst/>
            <a:ahLst/>
            <a:cxnLst/>
            <a:rect l="l" t="t" r="r" b="b"/>
            <a:pathLst>
              <a:path w="9879884" h="4335924">
                <a:moveTo>
                  <a:pt x="0" y="0"/>
                </a:moveTo>
                <a:lnTo>
                  <a:pt x="9879884" y="0"/>
                </a:lnTo>
                <a:lnTo>
                  <a:pt x="9879884" y="4335924"/>
                </a:lnTo>
                <a:lnTo>
                  <a:pt x="0" y="4335924"/>
                </a:lnTo>
                <a:lnTo>
                  <a:pt x="0" y="0"/>
                </a:lnTo>
                <a:close/>
              </a:path>
            </a:pathLst>
          </a:custGeom>
          <a:blipFill>
            <a:blip r:embed="rId3"/>
            <a:stretch>
              <a:fillRect r="-3832"/>
            </a:stretch>
          </a:blipFill>
        </p:spPr>
        <p:txBody>
          <a:bodyPr/>
          <a:lstStyle/>
          <a:p>
            <a:endParaRPr lang="en-US"/>
          </a:p>
        </p:txBody>
      </p:sp>
      <p:sp>
        <p:nvSpPr>
          <p:cNvPr id="4" name="Freeform 4"/>
          <p:cNvSpPr/>
          <p:nvPr/>
        </p:nvSpPr>
        <p:spPr>
          <a:xfrm>
            <a:off x="11401762" y="3710628"/>
            <a:ext cx="5364360" cy="6479884"/>
          </a:xfrm>
          <a:custGeom>
            <a:avLst/>
            <a:gdLst/>
            <a:ahLst/>
            <a:cxnLst/>
            <a:rect l="l" t="t" r="r" b="b"/>
            <a:pathLst>
              <a:path w="5364360" h="6479884">
                <a:moveTo>
                  <a:pt x="0" y="0"/>
                </a:moveTo>
                <a:lnTo>
                  <a:pt x="5364360" y="0"/>
                </a:lnTo>
                <a:lnTo>
                  <a:pt x="5364360" y="6479884"/>
                </a:lnTo>
                <a:lnTo>
                  <a:pt x="0" y="647988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879884" y="1462102"/>
            <a:ext cx="8408116" cy="2021205"/>
          </a:xfrm>
          <a:prstGeom prst="rect">
            <a:avLst/>
          </a:prstGeom>
        </p:spPr>
        <p:txBody>
          <a:bodyPr lIns="0" tIns="0" rIns="0" bIns="0" rtlCol="0" anchor="t">
            <a:spAutoFit/>
          </a:bodyPr>
          <a:lstStyle/>
          <a:p>
            <a:pPr algn="ctr">
              <a:lnSpc>
                <a:spcPts val="3209"/>
              </a:lnSpc>
            </a:pPr>
            <a:r>
              <a:rPr lang="en-US" sz="2999" b="1">
                <a:solidFill>
                  <a:srgbClr val="293556"/>
                </a:solidFill>
                <a:latin typeface="Montserrat Classic Bold"/>
                <a:ea typeface="Montserrat Classic Bold"/>
                <a:cs typeface="Montserrat Classic Bold"/>
                <a:sym typeface="Montserrat Classic Bold"/>
              </a:rPr>
              <a:t>A great starting point for agencies and municipalities planning to procure is to search for an MPA that fits the procurement need and procurement threshold amount.</a:t>
            </a:r>
          </a:p>
        </p:txBody>
      </p:sp>
      <p:sp>
        <p:nvSpPr>
          <p:cNvPr id="6" name="TextBox 6"/>
          <p:cNvSpPr txBox="1"/>
          <p:nvPr/>
        </p:nvSpPr>
        <p:spPr>
          <a:xfrm>
            <a:off x="159826" y="216637"/>
            <a:ext cx="18051974" cy="804545"/>
          </a:xfrm>
          <a:prstGeom prst="rect">
            <a:avLst/>
          </a:prstGeom>
        </p:spPr>
        <p:txBody>
          <a:bodyPr wrap="square" lIns="0" tIns="0" rIns="0" bIns="0" rtlCol="0" anchor="t">
            <a:spAutoFit/>
          </a:bodyPr>
          <a:lstStyle/>
          <a:p>
            <a:pPr marL="0" lvl="0" indent="0" algn="ctr">
              <a:lnSpc>
                <a:spcPts val="6159"/>
              </a:lnSpc>
              <a:spcBef>
                <a:spcPct val="0"/>
              </a:spcBef>
            </a:pPr>
            <a:r>
              <a:rPr lang="en-US" sz="5599" b="1" u="sng" dirty="0">
                <a:solidFill>
                  <a:srgbClr val="293556"/>
                </a:solidFill>
                <a:latin typeface="Montserrat Classic Bold"/>
                <a:ea typeface="Montserrat Classic Bold"/>
                <a:cs typeface="Montserrat Classic Bold"/>
                <a:sym typeface="Montserrat Classic Bold"/>
                <a:hlinkClick r:id="rId5" tooltip="https://ridop.ri.gov/ocean-state-procures-osp/contract-board"/>
              </a:rPr>
              <a:t>MASTER PRICE AGREEMENTS CONTRACT BOARD</a:t>
            </a:r>
          </a:p>
        </p:txBody>
      </p:sp>
      <p:sp>
        <p:nvSpPr>
          <p:cNvPr id="7" name="AutoShape 7"/>
          <p:cNvSpPr/>
          <p:nvPr/>
        </p:nvSpPr>
        <p:spPr>
          <a:xfrm flipV="1">
            <a:off x="243134" y="1106374"/>
            <a:ext cx="17654308" cy="40829"/>
          </a:xfrm>
          <a:prstGeom prst="line">
            <a:avLst/>
          </a:prstGeom>
          <a:ln w="76200" cap="flat">
            <a:solidFill>
              <a:srgbClr val="FDA715"/>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205" y="1681254"/>
            <a:ext cx="7971696" cy="6924492"/>
          </a:xfrm>
          <a:custGeom>
            <a:avLst/>
            <a:gdLst/>
            <a:ahLst/>
            <a:cxnLst/>
            <a:rect l="l" t="t" r="r" b="b"/>
            <a:pathLst>
              <a:path w="7971696" h="6924492">
                <a:moveTo>
                  <a:pt x="0" y="0"/>
                </a:moveTo>
                <a:lnTo>
                  <a:pt x="7971696" y="0"/>
                </a:lnTo>
                <a:lnTo>
                  <a:pt x="7971696" y="6924492"/>
                </a:lnTo>
                <a:lnTo>
                  <a:pt x="0" y="692449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410738" y="3761090"/>
            <a:ext cx="9561433" cy="2821971"/>
          </a:xfrm>
          <a:prstGeom prst="rect">
            <a:avLst/>
          </a:prstGeom>
        </p:spPr>
        <p:txBody>
          <a:bodyPr lIns="0" tIns="0" rIns="0" bIns="0" rtlCol="0" anchor="t">
            <a:spAutoFit/>
          </a:bodyPr>
          <a:lstStyle/>
          <a:p>
            <a:pPr algn="ctr">
              <a:lnSpc>
                <a:spcPts val="4487"/>
              </a:lnSpc>
            </a:pPr>
            <a:r>
              <a:rPr lang="en-US" sz="4194">
                <a:solidFill>
                  <a:srgbClr val="293556"/>
                </a:solidFill>
                <a:latin typeface="Montserrat Classic"/>
                <a:ea typeface="Montserrat Classic"/>
                <a:cs typeface="Montserrat Classic"/>
                <a:sym typeface="Montserrat Classic"/>
              </a:rPr>
              <a:t>Agency Solicitations and Contract Awards</a:t>
            </a:r>
          </a:p>
          <a:p>
            <a:pPr algn="ctr">
              <a:lnSpc>
                <a:spcPts val="4487"/>
              </a:lnSpc>
            </a:pPr>
            <a:endParaRPr lang="en-US" sz="4194">
              <a:solidFill>
                <a:srgbClr val="293556"/>
              </a:solidFill>
              <a:latin typeface="Montserrat Classic"/>
              <a:ea typeface="Montserrat Classic"/>
              <a:cs typeface="Montserrat Classic"/>
              <a:sym typeface="Montserrat Classic"/>
            </a:endParaRPr>
          </a:p>
          <a:p>
            <a:pPr algn="ctr">
              <a:lnSpc>
                <a:spcPts val="4487"/>
              </a:lnSpc>
            </a:pPr>
            <a:r>
              <a:rPr lang="en-US" sz="4194">
                <a:solidFill>
                  <a:srgbClr val="293556"/>
                </a:solidFill>
                <a:latin typeface="Montserrat Classic"/>
                <a:ea typeface="Montserrat Classic"/>
                <a:cs typeface="Montserrat Classic"/>
                <a:sym typeface="Montserrat Classic"/>
              </a:rPr>
              <a:t>“View Award Reports” functionality provides enhanced transparency </a:t>
            </a:r>
          </a:p>
        </p:txBody>
      </p:sp>
      <p:sp>
        <p:nvSpPr>
          <p:cNvPr id="4" name="TextBox 4"/>
          <p:cNvSpPr txBox="1"/>
          <p:nvPr/>
        </p:nvSpPr>
        <p:spPr>
          <a:xfrm>
            <a:off x="5666482" y="244817"/>
            <a:ext cx="6955036" cy="961390"/>
          </a:xfrm>
          <a:prstGeom prst="rect">
            <a:avLst/>
          </a:prstGeom>
        </p:spPr>
        <p:txBody>
          <a:bodyPr lIns="0" tIns="0" rIns="0" bIns="0" rtlCol="0" anchor="t">
            <a:spAutoFit/>
          </a:bodyPr>
          <a:lstStyle/>
          <a:p>
            <a:pPr marL="0" lvl="0" indent="0" algn="ctr">
              <a:lnSpc>
                <a:spcPts val="7369"/>
              </a:lnSpc>
              <a:spcBef>
                <a:spcPct val="0"/>
              </a:spcBef>
            </a:pPr>
            <a:r>
              <a:rPr lang="en-US" sz="6699" b="1" u="sng">
                <a:solidFill>
                  <a:srgbClr val="293556"/>
                </a:solidFill>
                <a:latin typeface="Montserrat Classic Bold"/>
                <a:ea typeface="Montserrat Classic Bold"/>
                <a:cs typeface="Montserrat Classic Bold"/>
                <a:sym typeface="Montserrat Classic Bold"/>
                <a:hlinkClick r:id="rId3" tooltip="https://ridop.ri.gov/vendors/bidding-opportunities"/>
              </a:rPr>
              <a:t>OSP BID BOARD</a:t>
            </a:r>
          </a:p>
        </p:txBody>
      </p:sp>
      <p:grpSp>
        <p:nvGrpSpPr>
          <p:cNvPr id="5" name="Group 5"/>
          <p:cNvGrpSpPr/>
          <p:nvPr/>
        </p:nvGrpSpPr>
        <p:grpSpPr>
          <a:xfrm>
            <a:off x="0" y="9236393"/>
            <a:ext cx="15728030" cy="1050607"/>
            <a:chOff x="0" y="0"/>
            <a:chExt cx="4142362" cy="276703"/>
          </a:xfrm>
        </p:grpSpPr>
        <p:sp>
          <p:nvSpPr>
            <p:cNvPr id="6" name="Freeform 6"/>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7" name="TextBox 7"/>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39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97642" y="2003393"/>
            <a:ext cx="6264513" cy="7557213"/>
          </a:xfrm>
          <a:custGeom>
            <a:avLst/>
            <a:gdLst/>
            <a:ahLst/>
            <a:cxnLst/>
            <a:rect l="l" t="t" r="r" b="b"/>
            <a:pathLst>
              <a:path w="6264513" h="7557213">
                <a:moveTo>
                  <a:pt x="0" y="0"/>
                </a:moveTo>
                <a:lnTo>
                  <a:pt x="6264513" y="0"/>
                </a:lnTo>
                <a:lnTo>
                  <a:pt x="6264513" y="7557213"/>
                </a:lnTo>
                <a:lnTo>
                  <a:pt x="0" y="7557213"/>
                </a:lnTo>
                <a:lnTo>
                  <a:pt x="0" y="0"/>
                </a:lnTo>
                <a:close/>
              </a:path>
            </a:pathLst>
          </a:custGeom>
          <a:blipFill>
            <a:blip r:embed="rId3"/>
            <a:stretch>
              <a:fillRect l="-57966" r="-53069"/>
            </a:stretch>
          </a:blipFill>
        </p:spPr>
        <p:txBody>
          <a:bodyPr/>
          <a:lstStyle/>
          <a:p>
            <a:endParaRPr lang="en-US"/>
          </a:p>
        </p:txBody>
      </p:sp>
      <p:grpSp>
        <p:nvGrpSpPr>
          <p:cNvPr id="3" name="Group 3"/>
          <p:cNvGrpSpPr/>
          <p:nvPr/>
        </p:nvGrpSpPr>
        <p:grpSpPr>
          <a:xfrm>
            <a:off x="285085" y="331574"/>
            <a:ext cx="12471045" cy="2677359"/>
            <a:chOff x="0" y="0"/>
            <a:chExt cx="16628060" cy="3569812"/>
          </a:xfrm>
        </p:grpSpPr>
        <p:sp>
          <p:nvSpPr>
            <p:cNvPr id="4" name="AutoShape 4"/>
            <p:cNvSpPr/>
            <p:nvPr/>
          </p:nvSpPr>
          <p:spPr>
            <a:xfrm>
              <a:off x="0" y="0"/>
              <a:ext cx="16628060" cy="3569812"/>
            </a:xfrm>
            <a:prstGeom prst="rect">
              <a:avLst/>
            </a:prstGeom>
            <a:solidFill>
              <a:srgbClr val="293556"/>
            </a:solidFill>
          </p:spPr>
          <p:txBody>
            <a:bodyPr/>
            <a:lstStyle/>
            <a:p>
              <a:endParaRPr lang="en-US"/>
            </a:p>
          </p:txBody>
        </p:sp>
        <p:sp>
          <p:nvSpPr>
            <p:cNvPr id="5" name="TextBox 5"/>
            <p:cNvSpPr txBox="1"/>
            <p:nvPr/>
          </p:nvSpPr>
          <p:spPr>
            <a:xfrm>
              <a:off x="623467" y="642566"/>
              <a:ext cx="15239336" cy="2341831"/>
            </a:xfrm>
            <a:prstGeom prst="rect">
              <a:avLst/>
            </a:prstGeom>
          </p:spPr>
          <p:txBody>
            <a:bodyPr lIns="0" tIns="0" rIns="0" bIns="0" rtlCol="0" anchor="t">
              <a:spAutoFit/>
            </a:bodyPr>
            <a:lstStyle/>
            <a:p>
              <a:pPr marL="0" lvl="0" indent="0" algn="ctr">
                <a:lnSpc>
                  <a:spcPts val="6827"/>
                </a:lnSpc>
              </a:pPr>
              <a:r>
                <a:rPr lang="en-US" sz="6207" b="1">
                  <a:solidFill>
                    <a:srgbClr val="FFFFFF"/>
                  </a:solidFill>
                  <a:latin typeface="Montserrat Classic Bold"/>
                  <a:ea typeface="Montserrat Classic Bold"/>
                  <a:cs typeface="Montserrat Classic Bold"/>
                  <a:sym typeface="Montserrat Classic Bold"/>
                </a:rPr>
                <a:t>WORKING WITH THE DIVISION OF PURCHASES</a:t>
              </a:r>
            </a:p>
          </p:txBody>
        </p:sp>
      </p:grpSp>
      <p:grpSp>
        <p:nvGrpSpPr>
          <p:cNvPr id="6" name="Group 6"/>
          <p:cNvGrpSpPr/>
          <p:nvPr/>
        </p:nvGrpSpPr>
        <p:grpSpPr>
          <a:xfrm>
            <a:off x="0" y="3155681"/>
            <a:ext cx="11597642" cy="6731166"/>
            <a:chOff x="-380113" y="0"/>
            <a:chExt cx="15463523" cy="8974888"/>
          </a:xfrm>
        </p:grpSpPr>
        <p:sp>
          <p:nvSpPr>
            <p:cNvPr id="7" name="TextBox 7"/>
            <p:cNvSpPr txBox="1"/>
            <p:nvPr/>
          </p:nvSpPr>
          <p:spPr>
            <a:xfrm>
              <a:off x="0" y="0"/>
              <a:ext cx="14387059" cy="850900"/>
            </a:xfrm>
            <a:prstGeom prst="rect">
              <a:avLst/>
            </a:prstGeom>
          </p:spPr>
          <p:txBody>
            <a:bodyPr lIns="0" tIns="0" rIns="0" bIns="0" rtlCol="0" anchor="t">
              <a:spAutoFit/>
            </a:bodyPr>
            <a:lstStyle/>
            <a:p>
              <a:pPr marL="0" lvl="0" indent="0" algn="l">
                <a:lnSpc>
                  <a:spcPts val="5040"/>
                </a:lnSpc>
              </a:pPr>
              <a:r>
                <a:rPr lang="en-US" sz="4200" b="1">
                  <a:solidFill>
                    <a:srgbClr val="FDA715"/>
                  </a:solidFill>
                  <a:latin typeface="Montserrat Classic Bold"/>
                  <a:ea typeface="Montserrat Classic Bold"/>
                  <a:cs typeface="Montserrat Classic Bold"/>
                  <a:sym typeface="Montserrat Classic Bold"/>
                </a:rPr>
                <a:t>STAFF STRUCTURE AND WORKLOAD</a:t>
              </a:r>
            </a:p>
          </p:txBody>
        </p:sp>
        <p:sp>
          <p:nvSpPr>
            <p:cNvPr id="8" name="TextBox 8"/>
            <p:cNvSpPr txBox="1"/>
            <p:nvPr/>
          </p:nvSpPr>
          <p:spPr>
            <a:xfrm>
              <a:off x="-380113" y="1046564"/>
              <a:ext cx="15463523" cy="7928324"/>
            </a:xfrm>
            <a:prstGeom prst="rect">
              <a:avLst/>
            </a:prstGeom>
          </p:spPr>
          <p:txBody>
            <a:bodyPr wrap="square" lIns="0" tIns="0" rIns="0" bIns="0" rtlCol="0" anchor="t">
              <a:spAutoFit/>
            </a:bodyPr>
            <a:lstStyle/>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36 staff including 3 Senior Level Commodity Team Leads (Health &amp; Human Services, Construction, Goods and Services) and 15 Procurement Specialists.</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Annually solicit over 1,000 bids which includes Requests for Proposal (RFP), Requests for Quote (RFQ) and Requests for Information (RFI). </a:t>
              </a:r>
            </a:p>
            <a:p>
              <a:pPr marL="1061719" lvl="2" indent="-302260">
                <a:lnSpc>
                  <a:spcPts val="3919"/>
                </a:lnSpc>
                <a:buFont typeface="Arial"/>
                <a:buChar char="•"/>
              </a:pPr>
              <a:r>
                <a:rPr lang="en-US" sz="2799" dirty="0">
                  <a:solidFill>
                    <a:srgbClr val="293556"/>
                  </a:solidFill>
                  <a:latin typeface="Montserrat Classic"/>
                  <a:ea typeface="Montserrat Classic"/>
                  <a:cs typeface="Montserrat Classic"/>
                  <a:sym typeface="Montserrat Classic"/>
                </a:rPr>
                <a:t>Not inclusive of sole/single source requests, emergency procurements, mini-bids, or grants/delegated authority.</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Management of the life cycle of contracts, e.g., change order process.</a:t>
              </a:r>
            </a:p>
            <a:p>
              <a:pPr marL="604519" lvl="1" indent="-302260" algn="l">
                <a:lnSpc>
                  <a:spcPts val="3919"/>
                </a:lnSpc>
                <a:buFont typeface="Arial"/>
                <a:buChar char="•"/>
              </a:pPr>
              <a:r>
                <a:rPr lang="en-US" sz="2799" dirty="0">
                  <a:solidFill>
                    <a:srgbClr val="293556"/>
                  </a:solidFill>
                  <a:latin typeface="Montserrat Classic"/>
                  <a:ea typeface="Montserrat Classic"/>
                  <a:cs typeface="Montserrat Classic"/>
                  <a:sym typeface="Montserrat Classic"/>
                </a:rPr>
                <a:t>Consultative services to agencies and vendors and MPA contract management.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43643" y="-4954688"/>
            <a:ext cx="7666059" cy="6631969"/>
          </a:xfrm>
          <a:custGeom>
            <a:avLst/>
            <a:gdLst/>
            <a:ahLst/>
            <a:cxnLst/>
            <a:rect l="l" t="t" r="r" b="b"/>
            <a:pathLst>
              <a:path w="7666059" h="6631969">
                <a:moveTo>
                  <a:pt x="0" y="0"/>
                </a:moveTo>
                <a:lnTo>
                  <a:pt x="7666059" y="0"/>
                </a:lnTo>
                <a:lnTo>
                  <a:pt x="7666059" y="6631969"/>
                </a:lnTo>
                <a:lnTo>
                  <a:pt x="0" y="6631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655342" y="1799734"/>
            <a:ext cx="7819882" cy="6687531"/>
          </a:xfrm>
          <a:custGeom>
            <a:avLst/>
            <a:gdLst/>
            <a:ahLst/>
            <a:cxnLst/>
            <a:rect l="l" t="t" r="r" b="b"/>
            <a:pathLst>
              <a:path w="7819882" h="6687531">
                <a:moveTo>
                  <a:pt x="0" y="0"/>
                </a:moveTo>
                <a:lnTo>
                  <a:pt x="7819882" y="0"/>
                </a:lnTo>
                <a:lnTo>
                  <a:pt x="7819882" y="6687532"/>
                </a:lnTo>
                <a:lnTo>
                  <a:pt x="0" y="6687532"/>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40</a:t>
            </a:r>
          </a:p>
        </p:txBody>
      </p:sp>
      <p:sp>
        <p:nvSpPr>
          <p:cNvPr id="9" name="TextBox 9"/>
          <p:cNvSpPr txBox="1"/>
          <p:nvPr/>
        </p:nvSpPr>
        <p:spPr>
          <a:xfrm>
            <a:off x="261687" y="4638793"/>
            <a:ext cx="9393655" cy="3628686"/>
          </a:xfrm>
          <a:prstGeom prst="rect">
            <a:avLst/>
          </a:prstGeom>
        </p:spPr>
        <p:txBody>
          <a:bodyPr lIns="0" tIns="0" rIns="0" bIns="0" rtlCol="0" anchor="t">
            <a:spAutoFit/>
          </a:bodyPr>
          <a:lstStyle/>
          <a:p>
            <a:pPr algn="l">
              <a:lnSpc>
                <a:spcPts val="4059"/>
              </a:lnSpc>
            </a:pPr>
            <a:r>
              <a:rPr lang="en-US" sz="3200" b="1" dirty="0">
                <a:solidFill>
                  <a:srgbClr val="293556"/>
                </a:solidFill>
                <a:latin typeface="Montserrat Classic Bold"/>
                <a:ea typeface="Montserrat Classic Bold"/>
                <a:cs typeface="Montserrat Classic Bold"/>
                <a:sym typeface="Montserrat Classic Bold"/>
              </a:rPr>
              <a:t>Procurement Club &amp; Campus</a:t>
            </a:r>
          </a:p>
          <a:p>
            <a:pPr algn="l">
              <a:lnSpc>
                <a:spcPts val="4059"/>
              </a:lnSpc>
            </a:pPr>
            <a:r>
              <a:rPr lang="en-US" sz="3200" dirty="0">
                <a:solidFill>
                  <a:srgbClr val="293556"/>
                </a:solidFill>
                <a:latin typeface="Montserrat Classic"/>
                <a:ea typeface="Montserrat Classic"/>
                <a:cs typeface="Montserrat Classic"/>
                <a:sym typeface="Montserrat Classic"/>
              </a:rPr>
              <a:t>Agency Procurement Club is the landing page for agency users to stay Procurement Information.</a:t>
            </a:r>
          </a:p>
          <a:p>
            <a:pPr algn="l">
              <a:lnSpc>
                <a:spcPts val="4059"/>
              </a:lnSpc>
            </a:pPr>
            <a:endParaRPr lang="en-US" sz="3200" dirty="0">
              <a:solidFill>
                <a:srgbClr val="293556"/>
              </a:solidFill>
              <a:latin typeface="Montserrat Classic"/>
              <a:ea typeface="Montserrat Classic"/>
              <a:cs typeface="Montserrat Classic"/>
              <a:sym typeface="Montserrat Classic"/>
            </a:endParaRPr>
          </a:p>
          <a:p>
            <a:pPr marL="626107" lvl="1" indent="-313054" algn="l">
              <a:lnSpc>
                <a:spcPts val="4059"/>
              </a:lnSpc>
              <a:buFont typeface="Arial"/>
              <a:buChar char="•"/>
            </a:pPr>
            <a:r>
              <a:rPr lang="en-US" sz="3200" dirty="0">
                <a:solidFill>
                  <a:srgbClr val="293556"/>
                </a:solidFill>
                <a:latin typeface="Montserrat Classic"/>
                <a:ea typeface="Montserrat Classic"/>
                <a:cs typeface="Montserrat Classic"/>
                <a:sym typeface="Montserrat Classic"/>
              </a:rPr>
              <a:t>On the RIDOP Toolbar</a:t>
            </a:r>
          </a:p>
          <a:p>
            <a:pPr marL="626107" lvl="1" indent="-313054" algn="l">
              <a:lnSpc>
                <a:spcPts val="4059"/>
              </a:lnSpc>
              <a:buFont typeface="Arial"/>
              <a:buChar char="•"/>
            </a:pPr>
            <a:r>
              <a:rPr lang="en-US" sz="3200" dirty="0">
                <a:solidFill>
                  <a:srgbClr val="293556"/>
                </a:solidFill>
                <a:latin typeface="Montserrat Classic"/>
                <a:ea typeface="Montserrat Classic"/>
                <a:cs typeface="Montserrat Classic"/>
                <a:sym typeface="Montserrat Classic"/>
              </a:rPr>
              <a:t>Use Drop Down for Quick access</a:t>
            </a:r>
          </a:p>
        </p:txBody>
      </p:sp>
      <p:sp>
        <p:nvSpPr>
          <p:cNvPr id="10" name="TextBox 10"/>
          <p:cNvSpPr txBox="1"/>
          <p:nvPr/>
        </p:nvSpPr>
        <p:spPr>
          <a:xfrm>
            <a:off x="0" y="2400854"/>
            <a:ext cx="9530514" cy="1795780"/>
          </a:xfrm>
          <a:prstGeom prst="rect">
            <a:avLst/>
          </a:prstGeom>
        </p:spPr>
        <p:txBody>
          <a:bodyPr lIns="0" tIns="0" rIns="0" bIns="0" rtlCol="0" anchor="t">
            <a:spAutoFit/>
          </a:bodyPr>
          <a:lstStyle/>
          <a:p>
            <a:pPr algn="ctr">
              <a:lnSpc>
                <a:spcPts val="7039"/>
              </a:lnSpc>
            </a:pPr>
            <a:r>
              <a:rPr lang="en-US" sz="6399" b="1" u="sng">
                <a:solidFill>
                  <a:srgbClr val="293556"/>
                </a:solidFill>
                <a:latin typeface="Montserrat Classic Bold"/>
                <a:ea typeface="Montserrat Classic Bold"/>
                <a:cs typeface="Montserrat Classic Bold"/>
                <a:sym typeface="Montserrat Classic Bold"/>
                <a:hlinkClick r:id="rId7" tooltip="https://ridop.ri.gov/agency-procurement-club-and-campus"/>
              </a:rPr>
              <a:t>ACCESS TO </a:t>
            </a:r>
          </a:p>
          <a:p>
            <a:pPr marL="0" lvl="0" indent="0" algn="ctr">
              <a:lnSpc>
                <a:spcPts val="7039"/>
              </a:lnSpc>
              <a:spcBef>
                <a:spcPct val="0"/>
              </a:spcBef>
            </a:pPr>
            <a:r>
              <a:rPr lang="en-US" sz="6399" b="1" u="sng">
                <a:solidFill>
                  <a:srgbClr val="293556"/>
                </a:solidFill>
                <a:latin typeface="Montserrat Classic Bold"/>
                <a:ea typeface="Montserrat Classic Bold"/>
                <a:cs typeface="Montserrat Classic Bold"/>
                <a:sym typeface="Montserrat Classic Bold"/>
                <a:hlinkClick r:id="rId7" tooltip="https://ridop.ri.gov/agency-procurement-club-and-campus"/>
              </a:rPr>
              <a:t>AGENCY RESOURCES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78175" y="1895193"/>
            <a:ext cx="9521331" cy="2964545"/>
          </a:xfrm>
          <a:custGeom>
            <a:avLst/>
            <a:gdLst/>
            <a:ahLst/>
            <a:cxnLst/>
            <a:rect l="l" t="t" r="r" b="b"/>
            <a:pathLst>
              <a:path w="9521331" h="2964545">
                <a:moveTo>
                  <a:pt x="0" y="0"/>
                </a:moveTo>
                <a:lnTo>
                  <a:pt x="9521331" y="0"/>
                </a:lnTo>
                <a:lnTo>
                  <a:pt x="9521331" y="2964545"/>
                </a:lnTo>
                <a:lnTo>
                  <a:pt x="0" y="2964545"/>
                </a:lnTo>
                <a:lnTo>
                  <a:pt x="0" y="0"/>
                </a:lnTo>
                <a:close/>
              </a:path>
            </a:pathLst>
          </a:custGeom>
          <a:blipFill>
            <a:blip r:embed="rId2"/>
            <a:stretch>
              <a:fillRect/>
            </a:stretch>
          </a:blipFill>
        </p:spPr>
        <p:txBody>
          <a:bodyPr/>
          <a:lstStyle/>
          <a:p>
            <a:endParaRPr lang="en-US"/>
          </a:p>
        </p:txBody>
      </p:sp>
      <p:sp>
        <p:nvSpPr>
          <p:cNvPr id="3" name="Freeform 3"/>
          <p:cNvSpPr/>
          <p:nvPr/>
        </p:nvSpPr>
        <p:spPr>
          <a:xfrm>
            <a:off x="712698" y="1471999"/>
            <a:ext cx="6919838" cy="8492785"/>
          </a:xfrm>
          <a:custGeom>
            <a:avLst/>
            <a:gdLst/>
            <a:ahLst/>
            <a:cxnLst/>
            <a:rect l="l" t="t" r="r" b="b"/>
            <a:pathLst>
              <a:path w="6919838" h="8492785">
                <a:moveTo>
                  <a:pt x="0" y="0"/>
                </a:moveTo>
                <a:lnTo>
                  <a:pt x="6919838" y="0"/>
                </a:lnTo>
                <a:lnTo>
                  <a:pt x="6919838" y="8492785"/>
                </a:lnTo>
                <a:lnTo>
                  <a:pt x="0" y="849278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790277" y="5200650"/>
            <a:ext cx="9697127" cy="4714647"/>
          </a:xfrm>
          <a:prstGeom prst="rect">
            <a:avLst/>
          </a:prstGeom>
        </p:spPr>
        <p:txBody>
          <a:bodyPr lIns="0" tIns="0" rIns="0" bIns="0" rtlCol="0" anchor="t">
            <a:spAutoFit/>
          </a:bodyPr>
          <a:lstStyle/>
          <a:p>
            <a:pPr algn="ctr">
              <a:lnSpc>
                <a:spcPts val="4487"/>
              </a:lnSpc>
            </a:pPr>
            <a:r>
              <a:rPr lang="en-US" sz="4194">
                <a:solidFill>
                  <a:srgbClr val="293556"/>
                </a:solidFill>
                <a:latin typeface="Montserrat Classic"/>
                <a:ea typeface="Montserrat Classic"/>
                <a:cs typeface="Montserrat Classic"/>
                <a:sym typeface="Montserrat Classic"/>
              </a:rPr>
              <a:t>Training curriculum based on agency personnel procurement role:</a:t>
            </a:r>
          </a:p>
          <a:p>
            <a:pPr algn="ctr">
              <a:lnSpc>
                <a:spcPts val="4487"/>
              </a:lnSpc>
            </a:pPr>
            <a:endParaRPr lang="en-US" sz="4194">
              <a:solidFill>
                <a:srgbClr val="293556"/>
              </a:solidFill>
              <a:latin typeface="Montserrat Classic"/>
              <a:ea typeface="Montserrat Classic"/>
              <a:cs typeface="Montserrat Classic"/>
              <a:sym typeface="Montserrat Classic"/>
            </a:endParaRPr>
          </a:p>
          <a:p>
            <a:pPr marL="754396" lvl="1" indent="-377198" algn="l">
              <a:lnSpc>
                <a:spcPts val="4891"/>
              </a:lnSpc>
              <a:buFont typeface="Arial"/>
              <a:buChar char="•"/>
            </a:pPr>
            <a:r>
              <a:rPr lang="en-US" sz="3494">
                <a:solidFill>
                  <a:srgbClr val="293556"/>
                </a:solidFill>
                <a:latin typeface="Montserrat Classic"/>
                <a:ea typeface="Montserrat Classic"/>
                <a:cs typeface="Montserrat Classic"/>
                <a:sym typeface="Montserrat Classic"/>
              </a:rPr>
              <a:t>Pre-Requisite </a:t>
            </a:r>
          </a:p>
          <a:p>
            <a:pPr marL="754396" lvl="1" indent="-377198" algn="l">
              <a:lnSpc>
                <a:spcPts val="4891"/>
              </a:lnSpc>
              <a:buFont typeface="Arial"/>
              <a:buChar char="•"/>
            </a:pPr>
            <a:r>
              <a:rPr lang="en-US" sz="3494">
                <a:solidFill>
                  <a:srgbClr val="293556"/>
                </a:solidFill>
                <a:latin typeface="Montserrat Classic"/>
                <a:ea typeface="Montserrat Classic"/>
                <a:cs typeface="Montserrat Classic"/>
                <a:sym typeface="Montserrat Classic"/>
              </a:rPr>
              <a:t>Requisition </a:t>
            </a:r>
          </a:p>
          <a:p>
            <a:pPr marL="754396" lvl="1" indent="-377198" algn="l">
              <a:lnSpc>
                <a:spcPts val="4891"/>
              </a:lnSpc>
              <a:buFont typeface="Arial"/>
              <a:buChar char="•"/>
            </a:pPr>
            <a:r>
              <a:rPr lang="en-US" sz="3494">
                <a:solidFill>
                  <a:srgbClr val="293556"/>
                </a:solidFill>
                <a:latin typeface="Montserrat Classic"/>
                <a:ea typeface="Montserrat Classic"/>
                <a:cs typeface="Montserrat Classic"/>
                <a:sym typeface="Montserrat Classic"/>
              </a:rPr>
              <a:t>Contract Manager </a:t>
            </a:r>
          </a:p>
          <a:p>
            <a:pPr marL="754396" lvl="1" indent="-377198" algn="l">
              <a:lnSpc>
                <a:spcPts val="4891"/>
              </a:lnSpc>
              <a:buFont typeface="Arial"/>
              <a:buChar char="•"/>
            </a:pPr>
            <a:r>
              <a:rPr lang="en-US" sz="3494">
                <a:solidFill>
                  <a:srgbClr val="293556"/>
                </a:solidFill>
                <a:latin typeface="Montserrat Classic"/>
                <a:ea typeface="Montserrat Classic"/>
                <a:cs typeface="Montserrat Classic"/>
                <a:sym typeface="Montserrat Classic"/>
              </a:rPr>
              <a:t>Procurement &amp; Solicitation Professional</a:t>
            </a:r>
          </a:p>
          <a:p>
            <a:pPr marL="754396" lvl="1" indent="-377198" algn="l">
              <a:lnSpc>
                <a:spcPts val="4891"/>
              </a:lnSpc>
              <a:buFont typeface="Arial"/>
              <a:buChar char="•"/>
            </a:pPr>
            <a:r>
              <a:rPr lang="en-US" sz="3494">
                <a:solidFill>
                  <a:srgbClr val="293556"/>
                </a:solidFill>
                <a:latin typeface="Montserrat Classic"/>
                <a:ea typeface="Montserrat Classic"/>
                <a:cs typeface="Montserrat Classic"/>
                <a:sym typeface="Montserrat Classic"/>
              </a:rPr>
              <a:t>Leadership</a:t>
            </a:r>
          </a:p>
        </p:txBody>
      </p:sp>
      <p:sp>
        <p:nvSpPr>
          <p:cNvPr id="5" name="TextBox 5"/>
          <p:cNvSpPr txBox="1"/>
          <p:nvPr/>
        </p:nvSpPr>
        <p:spPr>
          <a:xfrm>
            <a:off x="3730749" y="375254"/>
            <a:ext cx="10826502" cy="961390"/>
          </a:xfrm>
          <a:prstGeom prst="rect">
            <a:avLst/>
          </a:prstGeom>
        </p:spPr>
        <p:txBody>
          <a:bodyPr lIns="0" tIns="0" rIns="0" bIns="0" rtlCol="0" anchor="t">
            <a:spAutoFit/>
          </a:bodyPr>
          <a:lstStyle/>
          <a:p>
            <a:pPr marL="0" lvl="0" indent="0" algn="ctr">
              <a:lnSpc>
                <a:spcPts val="7369"/>
              </a:lnSpc>
              <a:spcBef>
                <a:spcPct val="0"/>
              </a:spcBef>
            </a:pPr>
            <a:r>
              <a:rPr lang="en-US" sz="6699" b="1">
                <a:solidFill>
                  <a:srgbClr val="293556"/>
                </a:solidFill>
                <a:latin typeface="Montserrat Classic Bold"/>
                <a:ea typeface="Montserrat Classic Bold"/>
                <a:cs typeface="Montserrat Classic Bold"/>
                <a:sym typeface="Montserrat Classic Bold"/>
              </a:rPr>
              <a:t>PROCUREMENT CAMPUS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355" y="3509766"/>
            <a:ext cx="9501388" cy="6523124"/>
          </a:xfrm>
          <a:custGeom>
            <a:avLst/>
            <a:gdLst/>
            <a:ahLst/>
            <a:cxnLst/>
            <a:rect l="l" t="t" r="r" b="b"/>
            <a:pathLst>
              <a:path w="9501388" h="6523124">
                <a:moveTo>
                  <a:pt x="0" y="0"/>
                </a:moveTo>
                <a:lnTo>
                  <a:pt x="9501388" y="0"/>
                </a:lnTo>
                <a:lnTo>
                  <a:pt x="9501388" y="6523124"/>
                </a:lnTo>
                <a:lnTo>
                  <a:pt x="0" y="6523124"/>
                </a:lnTo>
                <a:lnTo>
                  <a:pt x="0" y="0"/>
                </a:lnTo>
                <a:close/>
              </a:path>
            </a:pathLst>
          </a:custGeom>
          <a:blipFill>
            <a:blip r:embed="rId2"/>
            <a:stretch>
              <a:fillRect/>
            </a:stretch>
          </a:blipFill>
        </p:spPr>
        <p:txBody>
          <a:bodyPr/>
          <a:lstStyle/>
          <a:p>
            <a:endParaRPr lang="en-US"/>
          </a:p>
        </p:txBody>
      </p:sp>
      <p:sp>
        <p:nvSpPr>
          <p:cNvPr id="3" name="Freeform 3"/>
          <p:cNvSpPr/>
          <p:nvPr/>
        </p:nvSpPr>
        <p:spPr>
          <a:xfrm>
            <a:off x="9948134" y="1923654"/>
            <a:ext cx="8153511" cy="6830719"/>
          </a:xfrm>
          <a:custGeom>
            <a:avLst/>
            <a:gdLst/>
            <a:ahLst/>
            <a:cxnLst/>
            <a:rect l="l" t="t" r="r" b="b"/>
            <a:pathLst>
              <a:path w="8153511" h="6830719">
                <a:moveTo>
                  <a:pt x="0" y="0"/>
                </a:moveTo>
                <a:lnTo>
                  <a:pt x="8153511" y="0"/>
                </a:lnTo>
                <a:lnTo>
                  <a:pt x="8153511" y="6830719"/>
                </a:lnTo>
                <a:lnTo>
                  <a:pt x="0" y="683071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86355" y="1690860"/>
            <a:ext cx="8854691" cy="1886489"/>
          </a:xfrm>
          <a:prstGeom prst="rect">
            <a:avLst/>
          </a:prstGeom>
        </p:spPr>
        <p:txBody>
          <a:bodyPr lIns="0" tIns="0" rIns="0" bIns="0" rtlCol="0" anchor="t">
            <a:spAutoFit/>
          </a:bodyPr>
          <a:lstStyle/>
          <a:p>
            <a:pPr algn="ctr">
              <a:lnSpc>
                <a:spcPts val="3738"/>
              </a:lnSpc>
            </a:pPr>
            <a:r>
              <a:rPr lang="en-US" sz="3494">
                <a:solidFill>
                  <a:srgbClr val="293556"/>
                </a:solidFill>
                <a:latin typeface="Montserrat Classic"/>
                <a:ea typeface="Montserrat Classic"/>
                <a:cs typeface="Montserrat Classic"/>
                <a:sym typeface="Montserrat Classic"/>
              </a:rPr>
              <a:t>Quickly access all procurement resources at the Library, including all resources in the PROC Curriculum Modules. </a:t>
            </a:r>
          </a:p>
        </p:txBody>
      </p:sp>
      <p:sp>
        <p:nvSpPr>
          <p:cNvPr id="5" name="TextBox 5"/>
          <p:cNvSpPr txBox="1"/>
          <p:nvPr/>
        </p:nvSpPr>
        <p:spPr>
          <a:xfrm>
            <a:off x="3714973" y="375254"/>
            <a:ext cx="10858054" cy="961390"/>
          </a:xfrm>
          <a:prstGeom prst="rect">
            <a:avLst/>
          </a:prstGeom>
        </p:spPr>
        <p:txBody>
          <a:bodyPr lIns="0" tIns="0" rIns="0" bIns="0" rtlCol="0" anchor="t">
            <a:spAutoFit/>
          </a:bodyPr>
          <a:lstStyle/>
          <a:p>
            <a:pPr marL="0" lvl="0" indent="0" algn="ctr">
              <a:lnSpc>
                <a:spcPts val="7369"/>
              </a:lnSpc>
              <a:spcBef>
                <a:spcPct val="0"/>
              </a:spcBef>
            </a:pPr>
            <a:r>
              <a:rPr lang="en-US" sz="6699" b="1">
                <a:solidFill>
                  <a:srgbClr val="293556"/>
                </a:solidFill>
                <a:latin typeface="Montserrat Classic Bold"/>
                <a:ea typeface="Montserrat Classic Bold"/>
                <a:cs typeface="Montserrat Classic Bold"/>
                <a:sym typeface="Montserrat Classic Bold"/>
              </a:rPr>
              <a:t>PROCUREMENT LIBRARY</a:t>
            </a:r>
          </a:p>
        </p:txBody>
      </p:sp>
      <p:sp>
        <p:nvSpPr>
          <p:cNvPr id="6" name="Freeform 6"/>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42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9355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678642" y="-8546027"/>
            <a:ext cx="12103097" cy="10470485"/>
          </a:xfrm>
          <a:custGeom>
            <a:avLst/>
            <a:gdLst/>
            <a:ahLst/>
            <a:cxnLst/>
            <a:rect l="l" t="t" r="r" b="b"/>
            <a:pathLst>
              <a:path w="12103097" h="10470485">
                <a:moveTo>
                  <a:pt x="0" y="0"/>
                </a:moveTo>
                <a:lnTo>
                  <a:pt x="12103096" y="0"/>
                </a:lnTo>
                <a:lnTo>
                  <a:pt x="12103096" y="10470485"/>
                </a:lnTo>
                <a:lnTo>
                  <a:pt x="0" y="104704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2232629"/>
            <a:ext cx="18288000" cy="8054371"/>
          </a:xfrm>
          <a:custGeom>
            <a:avLst/>
            <a:gdLst/>
            <a:ahLst/>
            <a:cxnLst/>
            <a:rect l="l" t="t" r="r" b="b"/>
            <a:pathLst>
              <a:path w="18288000" h="8054371">
                <a:moveTo>
                  <a:pt x="0" y="0"/>
                </a:moveTo>
                <a:lnTo>
                  <a:pt x="18288000" y="0"/>
                </a:lnTo>
                <a:lnTo>
                  <a:pt x="18288000" y="8054371"/>
                </a:lnTo>
                <a:lnTo>
                  <a:pt x="0" y="8054371"/>
                </a:lnTo>
                <a:lnTo>
                  <a:pt x="0" y="0"/>
                </a:lnTo>
                <a:close/>
              </a:path>
            </a:pathLst>
          </a:custGeom>
          <a:blipFill>
            <a:blip r:embed="rId4"/>
            <a:stretch>
              <a:fillRect l="-513" r="-513" b="-14312"/>
            </a:stretch>
          </a:blipFill>
        </p:spPr>
        <p:txBody>
          <a:bodyPr/>
          <a:lstStyle/>
          <a:p>
            <a:endParaRPr lang="en-US"/>
          </a:p>
        </p:txBody>
      </p:sp>
      <p:sp>
        <p:nvSpPr>
          <p:cNvPr id="4" name="TextBox 4"/>
          <p:cNvSpPr txBox="1"/>
          <p:nvPr/>
        </p:nvSpPr>
        <p:spPr>
          <a:xfrm>
            <a:off x="1028700" y="545465"/>
            <a:ext cx="5715595" cy="1023619"/>
          </a:xfrm>
          <a:prstGeom prst="rect">
            <a:avLst/>
          </a:prstGeom>
        </p:spPr>
        <p:txBody>
          <a:bodyPr lIns="0" tIns="0" rIns="0" bIns="0" rtlCol="0" anchor="t">
            <a:spAutoFit/>
          </a:bodyPr>
          <a:lstStyle/>
          <a:p>
            <a:pPr marL="0" lvl="0" indent="0" algn="l">
              <a:lnSpc>
                <a:spcPts val="7809"/>
              </a:lnSpc>
              <a:spcBef>
                <a:spcPct val="0"/>
              </a:spcBef>
            </a:pPr>
            <a:r>
              <a:rPr lang="en-US" sz="7099" b="1">
                <a:solidFill>
                  <a:srgbClr val="FFFFFF"/>
                </a:solidFill>
                <a:latin typeface="Montserrat Classic Bold"/>
                <a:ea typeface="Montserrat Classic Bold"/>
                <a:cs typeface="Montserrat Classic Bold"/>
                <a:sym typeface="Montserrat Classic Bold"/>
              </a:rPr>
              <a:t>RESOURCES</a:t>
            </a:r>
          </a:p>
        </p:txBody>
      </p:sp>
      <p:sp>
        <p:nvSpPr>
          <p:cNvPr id="5" name="TextBox 5"/>
          <p:cNvSpPr txBox="1"/>
          <p:nvPr/>
        </p:nvSpPr>
        <p:spPr>
          <a:xfrm>
            <a:off x="471058" y="2802874"/>
            <a:ext cx="15099815" cy="6842129"/>
          </a:xfrm>
          <a:prstGeom prst="rect">
            <a:avLst/>
          </a:prstGeom>
        </p:spPr>
        <p:txBody>
          <a:bodyPr lIns="0" tIns="0" rIns="0" bIns="0" rtlCol="0" anchor="t">
            <a:spAutoFit/>
          </a:bodyPr>
          <a:lstStyle/>
          <a:p>
            <a:pPr marL="755649" lvl="1" indent="-377824" algn="l">
              <a:lnSpc>
                <a:spcPts val="4899"/>
              </a:lnSpc>
              <a:buFont typeface="Arial"/>
              <a:buChar char="•"/>
            </a:pPr>
            <a:r>
              <a:rPr lang="en-US" sz="3499" dirty="0">
                <a:solidFill>
                  <a:srgbClr val="FFFFFF"/>
                </a:solidFill>
                <a:latin typeface="Montserrat Classic"/>
                <a:ea typeface="Montserrat Classic"/>
                <a:cs typeface="Montserrat Classic"/>
                <a:sym typeface="Montserrat Classic"/>
              </a:rPr>
              <a:t>Purchases’ website: </a:t>
            </a:r>
            <a:r>
              <a:rPr lang="en-US" sz="3499" u="sng" dirty="0">
                <a:solidFill>
                  <a:srgbClr val="FFFFFF"/>
                </a:solidFill>
                <a:latin typeface="Montserrat Classic"/>
                <a:ea typeface="Montserrat Classic"/>
                <a:cs typeface="Montserrat Classic"/>
                <a:sym typeface="Montserrat Classic"/>
                <a:hlinkClick r:id="rId5" tooltip="http://www.ridop.ri.gov"/>
              </a:rPr>
              <a:t>https://ridop.ri.gov.</a:t>
            </a:r>
          </a:p>
          <a:p>
            <a:pPr marL="377825" lvl="1" algn="l">
              <a:lnSpc>
                <a:spcPts val="4899"/>
              </a:lnSpc>
            </a:pPr>
            <a:endParaRPr lang="en-US" sz="3499" u="sng" dirty="0">
              <a:solidFill>
                <a:srgbClr val="FFFFFF"/>
              </a:solidFill>
              <a:latin typeface="Montserrat Classic"/>
              <a:ea typeface="Montserrat Classic"/>
              <a:cs typeface="Montserrat Classic"/>
              <a:sym typeface="Montserrat Classic"/>
              <a:hlinkClick r:id="rId5" tooltip="http://www.ridop.ri.gov"/>
            </a:endParaRPr>
          </a:p>
          <a:p>
            <a:pPr marL="755649" lvl="1" indent="-377824" algn="l">
              <a:lnSpc>
                <a:spcPts val="4899"/>
              </a:lnSpc>
              <a:buFont typeface="Arial"/>
              <a:buChar char="•"/>
            </a:pPr>
            <a:r>
              <a:rPr lang="en-US" sz="3499" dirty="0">
                <a:solidFill>
                  <a:srgbClr val="FFFFFF"/>
                </a:solidFill>
                <a:latin typeface="Montserrat Classic"/>
                <a:ea typeface="Montserrat Classic"/>
                <a:cs typeface="Montserrat Classic"/>
                <a:sym typeface="Montserrat Classic"/>
              </a:rPr>
              <a:t>Purchases Procurement Team</a:t>
            </a:r>
          </a:p>
          <a:p>
            <a:pPr marL="1511298" lvl="2" indent="-503766" algn="l">
              <a:lnSpc>
                <a:spcPts val="4899"/>
              </a:lnSpc>
              <a:buFont typeface="Arial"/>
              <a:buChar char="⚬"/>
            </a:pPr>
            <a:r>
              <a:rPr lang="en-US" sz="3499" dirty="0">
                <a:solidFill>
                  <a:srgbClr val="FFFFFF"/>
                </a:solidFill>
                <a:latin typeface="Montserrat Classic"/>
                <a:ea typeface="Montserrat Classic"/>
                <a:cs typeface="Montserrat Classic"/>
                <a:sym typeface="Montserrat Classic"/>
              </a:rPr>
              <a:t>Administrator of Purchasing Systems </a:t>
            </a:r>
          </a:p>
          <a:p>
            <a:pPr marL="2266947" lvl="3" indent="-566737" algn="l">
              <a:lnSpc>
                <a:spcPts val="4899"/>
              </a:lnSpc>
              <a:buFont typeface="Arial"/>
              <a:buChar char="￭"/>
            </a:pPr>
            <a:r>
              <a:rPr lang="en-US" sz="3499" u="sng" dirty="0">
                <a:solidFill>
                  <a:srgbClr val="FFFFFF"/>
                </a:solidFill>
                <a:latin typeface="Montserrat Classic"/>
                <a:ea typeface="Montserrat Classic"/>
                <a:cs typeface="Montserrat Classic"/>
                <a:sym typeface="Montserrat Classic"/>
              </a:rPr>
              <a:t>Tom Bovis</a:t>
            </a:r>
            <a:r>
              <a:rPr lang="en-US" sz="3499" dirty="0">
                <a:solidFill>
                  <a:srgbClr val="FFFFFF"/>
                </a:solidFill>
                <a:latin typeface="Montserrat Classic"/>
                <a:ea typeface="Montserrat Classic"/>
                <a:cs typeface="Montserrat Classic"/>
                <a:sym typeface="Montserrat Classic"/>
              </a:rPr>
              <a:t> - Construction (and related goods and services)</a:t>
            </a:r>
          </a:p>
          <a:p>
            <a:pPr marL="2266947" lvl="3" indent="-566737" algn="l">
              <a:lnSpc>
                <a:spcPts val="4899"/>
              </a:lnSpc>
              <a:buFont typeface="Arial"/>
              <a:buChar char="￭"/>
            </a:pPr>
            <a:r>
              <a:rPr lang="en-US" sz="3499" u="sng" dirty="0">
                <a:solidFill>
                  <a:srgbClr val="FFFFFF"/>
                </a:solidFill>
                <a:latin typeface="Montserrat Classic"/>
                <a:ea typeface="Montserrat Classic"/>
                <a:cs typeface="Montserrat Classic"/>
                <a:sym typeface="Montserrat Classic"/>
              </a:rPr>
              <a:t>David Francis</a:t>
            </a:r>
            <a:r>
              <a:rPr lang="en-US" sz="3499" dirty="0">
                <a:solidFill>
                  <a:srgbClr val="FFFFFF"/>
                </a:solidFill>
                <a:latin typeface="Montserrat Classic"/>
                <a:ea typeface="Montserrat Classic"/>
                <a:cs typeface="Montserrat Classic"/>
                <a:sym typeface="Montserrat Classic"/>
              </a:rPr>
              <a:t> - Health &amp; Human Services (and related goods and services)</a:t>
            </a:r>
          </a:p>
          <a:p>
            <a:pPr marL="2266947" lvl="3" indent="-566737" algn="l">
              <a:lnSpc>
                <a:spcPts val="4899"/>
              </a:lnSpc>
              <a:buFont typeface="Arial"/>
              <a:buChar char="￭"/>
            </a:pPr>
            <a:r>
              <a:rPr lang="en-US" sz="3499" u="sng" dirty="0">
                <a:solidFill>
                  <a:srgbClr val="FFFFFF"/>
                </a:solidFill>
                <a:latin typeface="Montserrat Classic"/>
                <a:ea typeface="Montserrat Classic"/>
                <a:cs typeface="Montserrat Classic"/>
                <a:sym typeface="Montserrat Classic"/>
              </a:rPr>
              <a:t>Maxwell Righter</a:t>
            </a:r>
            <a:r>
              <a:rPr lang="en-US" sz="3499" dirty="0">
                <a:solidFill>
                  <a:srgbClr val="FFFFFF"/>
                </a:solidFill>
                <a:latin typeface="Montserrat Classic"/>
                <a:ea typeface="Montserrat Classic"/>
                <a:cs typeface="Montserrat Classic"/>
                <a:sym typeface="Montserrat Classic"/>
              </a:rPr>
              <a:t> - Information Technology and General Goods and Services</a:t>
            </a:r>
          </a:p>
          <a:p>
            <a:pPr marL="1511298" lvl="2" indent="-503766" algn="l">
              <a:lnSpc>
                <a:spcPts val="4899"/>
              </a:lnSpc>
              <a:buFont typeface="Arial"/>
              <a:buChar char="⚬"/>
            </a:pPr>
            <a:r>
              <a:rPr lang="en-US" sz="3499" dirty="0">
                <a:solidFill>
                  <a:srgbClr val="FFFFFF"/>
                </a:solidFill>
                <a:latin typeface="Montserrat Classic"/>
                <a:ea typeface="Montserrat Classic"/>
                <a:cs typeface="Montserrat Classic"/>
                <a:sym typeface="Montserrat Classic"/>
              </a:rPr>
              <a:t>Assigned Procurement Specialist </a:t>
            </a:r>
          </a:p>
          <a:p>
            <a:pPr marL="1511298" lvl="2" indent="-503766" algn="l">
              <a:lnSpc>
                <a:spcPts val="4899"/>
              </a:lnSpc>
              <a:buFont typeface="Arial"/>
              <a:buChar char="⚬"/>
            </a:pPr>
            <a:r>
              <a:rPr lang="en-US" sz="3499" dirty="0">
                <a:solidFill>
                  <a:srgbClr val="FFFFFF"/>
                </a:solidFill>
                <a:latin typeface="Montserrat Classic"/>
                <a:ea typeface="Montserrat Classic"/>
                <a:cs typeface="Montserrat Classic"/>
                <a:sym typeface="Montserrat Classic"/>
              </a:rPr>
              <a:t>Purchases’ Leadership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93556"/>
        </a:solidFill>
        <a:effectLst/>
      </p:bgPr>
    </p:bg>
    <p:spTree>
      <p:nvGrpSpPr>
        <p:cNvPr id="1" name=""/>
        <p:cNvGrpSpPr/>
        <p:nvPr/>
      </p:nvGrpSpPr>
      <p:grpSpPr>
        <a:xfrm>
          <a:off x="0" y="0"/>
          <a:ext cx="0" cy="0"/>
          <a:chOff x="0" y="0"/>
          <a:chExt cx="0" cy="0"/>
        </a:xfrm>
      </p:grpSpPr>
      <p:sp>
        <p:nvSpPr>
          <p:cNvPr id="2" name="Freeform 2"/>
          <p:cNvSpPr/>
          <p:nvPr/>
        </p:nvSpPr>
        <p:spPr>
          <a:xfrm>
            <a:off x="-1283504" y="-6726353"/>
            <a:ext cx="12103097" cy="10470485"/>
          </a:xfrm>
          <a:custGeom>
            <a:avLst/>
            <a:gdLst/>
            <a:ahLst/>
            <a:cxnLst/>
            <a:rect l="l" t="t" r="r" b="b"/>
            <a:pathLst>
              <a:path w="12103097" h="10470485">
                <a:moveTo>
                  <a:pt x="0" y="0"/>
                </a:moveTo>
                <a:lnTo>
                  <a:pt x="12103097" y="0"/>
                </a:lnTo>
                <a:lnTo>
                  <a:pt x="12103097" y="10470485"/>
                </a:lnTo>
                <a:lnTo>
                  <a:pt x="0" y="104704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144000" y="2254022"/>
            <a:ext cx="8727517" cy="7318958"/>
          </a:xfrm>
          <a:custGeom>
            <a:avLst/>
            <a:gdLst/>
            <a:ahLst/>
            <a:cxnLst/>
            <a:rect l="l" t="t" r="r" b="b"/>
            <a:pathLst>
              <a:path w="8727517" h="7318958">
                <a:moveTo>
                  <a:pt x="0" y="0"/>
                </a:moveTo>
                <a:lnTo>
                  <a:pt x="8727517" y="0"/>
                </a:lnTo>
                <a:lnTo>
                  <a:pt x="8727517" y="7318958"/>
                </a:lnTo>
                <a:lnTo>
                  <a:pt x="0" y="7318958"/>
                </a:lnTo>
                <a:lnTo>
                  <a:pt x="0" y="0"/>
                </a:lnTo>
                <a:close/>
              </a:path>
            </a:pathLst>
          </a:custGeom>
          <a:blipFill>
            <a:blip r:embed="rId4"/>
            <a:stretch>
              <a:fillRect l="-34177"/>
            </a:stretch>
          </a:blipFill>
        </p:spPr>
        <p:txBody>
          <a:bodyPr/>
          <a:lstStyle/>
          <a:p>
            <a:endParaRPr lang="en-US"/>
          </a:p>
        </p:txBody>
      </p:sp>
      <p:sp>
        <p:nvSpPr>
          <p:cNvPr id="4" name="TextBox 4"/>
          <p:cNvSpPr txBox="1"/>
          <p:nvPr/>
        </p:nvSpPr>
        <p:spPr>
          <a:xfrm>
            <a:off x="591274" y="1114425"/>
            <a:ext cx="7435934" cy="1348384"/>
          </a:xfrm>
          <a:prstGeom prst="rect">
            <a:avLst/>
          </a:prstGeom>
        </p:spPr>
        <p:txBody>
          <a:bodyPr lIns="0" tIns="0" rIns="0" bIns="0" rtlCol="0" anchor="t">
            <a:spAutoFit/>
          </a:bodyPr>
          <a:lstStyle/>
          <a:p>
            <a:pPr marL="0" lvl="0" indent="0" algn="l">
              <a:lnSpc>
                <a:spcPts val="10430"/>
              </a:lnSpc>
              <a:spcBef>
                <a:spcPct val="0"/>
              </a:spcBef>
            </a:pPr>
            <a:r>
              <a:rPr lang="en-US" sz="9481" b="1">
                <a:solidFill>
                  <a:srgbClr val="FFFFFF"/>
                </a:solidFill>
                <a:latin typeface="Montserrat Classic Bold"/>
                <a:ea typeface="Montserrat Classic Bold"/>
                <a:cs typeface="Montserrat Classic Bold"/>
                <a:sym typeface="Montserrat Classic Bold"/>
              </a:rPr>
              <a:t>THANK YOU</a:t>
            </a:r>
          </a:p>
        </p:txBody>
      </p:sp>
      <p:grpSp>
        <p:nvGrpSpPr>
          <p:cNvPr id="5" name="Group 5"/>
          <p:cNvGrpSpPr/>
          <p:nvPr/>
        </p:nvGrpSpPr>
        <p:grpSpPr>
          <a:xfrm>
            <a:off x="334851" y="4805475"/>
            <a:ext cx="8463530" cy="4156708"/>
            <a:chOff x="0" y="0"/>
            <a:chExt cx="11284707" cy="5542276"/>
          </a:xfrm>
        </p:grpSpPr>
        <p:sp>
          <p:nvSpPr>
            <p:cNvPr id="6" name="TextBox 6"/>
            <p:cNvSpPr txBox="1"/>
            <p:nvPr/>
          </p:nvSpPr>
          <p:spPr>
            <a:xfrm>
              <a:off x="0" y="3813598"/>
              <a:ext cx="11284707" cy="1728678"/>
            </a:xfrm>
            <a:prstGeom prst="rect">
              <a:avLst/>
            </a:prstGeom>
          </p:spPr>
          <p:txBody>
            <a:bodyPr lIns="0" tIns="0" rIns="0" bIns="0" rtlCol="0" anchor="t">
              <a:spAutoFit/>
            </a:bodyPr>
            <a:lstStyle/>
            <a:p>
              <a:pPr algn="r">
                <a:lnSpc>
                  <a:spcPts val="3499"/>
                </a:lnSpc>
              </a:pPr>
              <a:r>
                <a:rPr lang="en-US" sz="2499" dirty="0">
                  <a:solidFill>
                    <a:srgbClr val="FFFFFF"/>
                  </a:solidFill>
                  <a:latin typeface="Montserrat Classic"/>
                  <a:ea typeface="Montserrat Classic"/>
                  <a:cs typeface="Montserrat Classic"/>
                  <a:sym typeface="Montserrat Classic"/>
                </a:rPr>
                <a:t>Jay Hauser, State Purchasing Agent</a:t>
              </a:r>
            </a:p>
            <a:p>
              <a:pPr algn="r">
                <a:lnSpc>
                  <a:spcPts val="3499"/>
                </a:lnSpc>
              </a:pPr>
              <a:r>
                <a:rPr lang="en-US" sz="2499" dirty="0">
                  <a:solidFill>
                    <a:srgbClr val="FFFFFF"/>
                  </a:solidFill>
                  <a:latin typeface="Montserrat Classic"/>
                  <a:ea typeface="Montserrat Classic"/>
                  <a:cs typeface="Montserrat Classic"/>
                  <a:sym typeface="Montserrat Classic"/>
                </a:rPr>
                <a:t>Amanda Rivers, Deputy Purchasing Agent</a:t>
              </a:r>
            </a:p>
            <a:p>
              <a:pPr algn="r">
                <a:lnSpc>
                  <a:spcPts val="3499"/>
                </a:lnSpc>
              </a:pPr>
              <a:r>
                <a:rPr lang="en-US" sz="2499" dirty="0">
                  <a:solidFill>
                    <a:srgbClr val="FFFFFF"/>
                  </a:solidFill>
                  <a:latin typeface="Montserrat Classic"/>
                  <a:ea typeface="Montserrat Classic"/>
                  <a:cs typeface="Montserrat Classic"/>
                  <a:sym typeface="Montserrat Classic"/>
                </a:rPr>
                <a:t>Meredith Skelly, Deputy Purchasing Agent</a:t>
              </a:r>
            </a:p>
          </p:txBody>
        </p:sp>
        <p:sp>
          <p:nvSpPr>
            <p:cNvPr id="7" name="TextBox 7"/>
            <p:cNvSpPr txBox="1"/>
            <p:nvPr/>
          </p:nvSpPr>
          <p:spPr>
            <a:xfrm>
              <a:off x="0" y="0"/>
              <a:ext cx="11284707" cy="3657600"/>
            </a:xfrm>
            <a:prstGeom prst="rect">
              <a:avLst/>
            </a:prstGeom>
          </p:spPr>
          <p:txBody>
            <a:bodyPr lIns="0" tIns="0" rIns="0" bIns="0" rtlCol="0" anchor="t">
              <a:spAutoFit/>
            </a:bodyPr>
            <a:lstStyle/>
            <a:p>
              <a:pPr algn="ctr">
                <a:lnSpc>
                  <a:spcPts val="3599"/>
                </a:lnSpc>
              </a:pPr>
              <a:r>
                <a:rPr lang="en-US" sz="2999" dirty="0">
                  <a:solidFill>
                    <a:srgbClr val="FDA715"/>
                  </a:solidFill>
                  <a:latin typeface="Montserrat Classic"/>
                  <a:ea typeface="Montserrat Classic"/>
                  <a:cs typeface="Montserrat Classic"/>
                  <a:sym typeface="Montserrat Classic"/>
                </a:rPr>
                <a:t>Thank you for your time and interest in better understanding the regulatory mandates, ethics, organizational structure, procurement types and business processes of the Division of Purchases.</a:t>
              </a:r>
            </a:p>
            <a:p>
              <a:pPr marL="0" lvl="0" indent="0" algn="ctr">
                <a:lnSpc>
                  <a:spcPts val="3599"/>
                </a:lnSpc>
              </a:pPr>
              <a:endParaRPr lang="en-US" sz="2999" dirty="0">
                <a:solidFill>
                  <a:srgbClr val="FDA715"/>
                </a:solidFill>
                <a:latin typeface="Montserrat Classic"/>
                <a:ea typeface="Montserrat Classic"/>
                <a:cs typeface="Montserrat Classic"/>
                <a:sym typeface="Montserrat Classic"/>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508439" y="297738"/>
            <a:ext cx="1705554" cy="879146"/>
            <a:chOff x="0" y="0"/>
            <a:chExt cx="1003300" cy="517157"/>
          </a:xfrm>
        </p:grpSpPr>
        <p:sp>
          <p:nvSpPr>
            <p:cNvPr id="3" name="Freeform 3"/>
            <p:cNvSpPr/>
            <p:nvPr/>
          </p:nvSpPr>
          <p:spPr>
            <a:xfrm>
              <a:off x="63500" y="63500"/>
              <a:ext cx="876300" cy="6096"/>
            </a:xfrm>
            <a:custGeom>
              <a:avLst/>
              <a:gdLst/>
              <a:ahLst/>
              <a:cxnLst/>
              <a:rect l="l" t="t" r="r" b="b"/>
              <a:pathLst>
                <a:path w="876300" h="6096">
                  <a:moveTo>
                    <a:pt x="0" y="6096"/>
                  </a:moveTo>
                  <a:lnTo>
                    <a:pt x="876300" y="6096"/>
                  </a:lnTo>
                  <a:lnTo>
                    <a:pt x="876300" y="0"/>
                  </a:lnTo>
                  <a:lnTo>
                    <a:pt x="0" y="0"/>
                  </a:lnTo>
                  <a:close/>
                </a:path>
              </a:pathLst>
            </a:custGeom>
            <a:solidFill>
              <a:srgbClr val="000000"/>
            </a:solidFill>
          </p:spPr>
          <p:txBody>
            <a:bodyPr/>
            <a:lstStyle/>
            <a:p>
              <a:endParaRPr lang="en-US"/>
            </a:p>
          </p:txBody>
        </p:sp>
        <p:sp>
          <p:nvSpPr>
            <p:cNvPr id="4" name="Freeform 4"/>
            <p:cNvSpPr/>
            <p:nvPr/>
          </p:nvSpPr>
          <p:spPr>
            <a:xfrm>
              <a:off x="77216" y="447548"/>
              <a:ext cx="848868" cy="6096"/>
            </a:xfrm>
            <a:custGeom>
              <a:avLst/>
              <a:gdLst/>
              <a:ahLst/>
              <a:cxnLst/>
              <a:rect l="l" t="t" r="r" b="b"/>
              <a:pathLst>
                <a:path w="848868" h="6096">
                  <a:moveTo>
                    <a:pt x="0" y="6096"/>
                  </a:moveTo>
                  <a:lnTo>
                    <a:pt x="848868" y="6096"/>
                  </a:lnTo>
                  <a:lnTo>
                    <a:pt x="848868" y="0"/>
                  </a:lnTo>
                  <a:lnTo>
                    <a:pt x="0" y="0"/>
                  </a:lnTo>
                  <a:close/>
                </a:path>
              </a:pathLst>
            </a:custGeom>
            <a:solidFill>
              <a:srgbClr val="000000"/>
            </a:solidFill>
          </p:spPr>
          <p:txBody>
            <a:bodyPr/>
            <a:lstStyle/>
            <a:p>
              <a:endParaRPr lang="en-US"/>
            </a:p>
          </p:txBody>
        </p:sp>
        <p:sp>
          <p:nvSpPr>
            <p:cNvPr id="5" name="Freeform 5"/>
            <p:cNvSpPr/>
            <p:nvPr/>
          </p:nvSpPr>
          <p:spPr>
            <a:xfrm>
              <a:off x="425196" y="188468"/>
              <a:ext cx="8001" cy="153416"/>
            </a:xfrm>
            <a:custGeom>
              <a:avLst/>
              <a:gdLst/>
              <a:ahLst/>
              <a:cxnLst/>
              <a:rect l="l" t="t" r="r" b="b"/>
              <a:pathLst>
                <a:path w="8001" h="153416">
                  <a:moveTo>
                    <a:pt x="8001" y="0"/>
                  </a:moveTo>
                  <a:lnTo>
                    <a:pt x="8001" y="153416"/>
                  </a:lnTo>
                  <a:lnTo>
                    <a:pt x="0" y="153416"/>
                  </a:lnTo>
                  <a:lnTo>
                    <a:pt x="0" y="0"/>
                  </a:lnTo>
                  <a:close/>
                </a:path>
              </a:pathLst>
            </a:custGeom>
            <a:solidFill>
              <a:srgbClr val="000000"/>
            </a:solidFill>
          </p:spPr>
          <p:txBody>
            <a:bodyPr/>
            <a:lstStyle/>
            <a:p>
              <a:endParaRPr lang="en-US"/>
            </a:p>
          </p:txBody>
        </p:sp>
      </p:grpSp>
      <p:grpSp>
        <p:nvGrpSpPr>
          <p:cNvPr id="6" name="Group 6"/>
          <p:cNvGrpSpPr>
            <a:grpSpLocks noChangeAspect="1"/>
          </p:cNvGrpSpPr>
          <p:nvPr/>
        </p:nvGrpSpPr>
        <p:grpSpPr>
          <a:xfrm>
            <a:off x="1528642" y="2100671"/>
            <a:ext cx="12208735" cy="8186329"/>
            <a:chOff x="0" y="0"/>
            <a:chExt cx="7181825" cy="4815637"/>
          </a:xfrm>
        </p:grpSpPr>
        <p:sp>
          <p:nvSpPr>
            <p:cNvPr id="7" name="Freeform 7"/>
            <p:cNvSpPr/>
            <p:nvPr/>
          </p:nvSpPr>
          <p:spPr>
            <a:xfrm>
              <a:off x="1823974" y="360807"/>
              <a:ext cx="1347216" cy="6096"/>
            </a:xfrm>
            <a:custGeom>
              <a:avLst/>
              <a:gdLst/>
              <a:ahLst/>
              <a:cxnLst/>
              <a:rect l="l" t="t" r="r" b="b"/>
              <a:pathLst>
                <a:path w="1347216" h="6096">
                  <a:moveTo>
                    <a:pt x="0" y="6096"/>
                  </a:moveTo>
                  <a:lnTo>
                    <a:pt x="1347216" y="6096"/>
                  </a:lnTo>
                  <a:lnTo>
                    <a:pt x="1347216" y="0"/>
                  </a:lnTo>
                  <a:lnTo>
                    <a:pt x="0" y="0"/>
                  </a:lnTo>
                  <a:close/>
                </a:path>
              </a:pathLst>
            </a:custGeom>
            <a:solidFill>
              <a:srgbClr val="000000"/>
            </a:solidFill>
          </p:spPr>
          <p:txBody>
            <a:bodyPr/>
            <a:lstStyle/>
            <a:p>
              <a:endParaRPr lang="en-US"/>
            </a:p>
          </p:txBody>
        </p:sp>
        <p:sp>
          <p:nvSpPr>
            <p:cNvPr id="8" name="Freeform 8"/>
            <p:cNvSpPr/>
            <p:nvPr/>
          </p:nvSpPr>
          <p:spPr>
            <a:xfrm>
              <a:off x="3797554" y="360807"/>
              <a:ext cx="1347216" cy="6096"/>
            </a:xfrm>
            <a:custGeom>
              <a:avLst/>
              <a:gdLst/>
              <a:ahLst/>
              <a:cxnLst/>
              <a:rect l="l" t="t" r="r" b="b"/>
              <a:pathLst>
                <a:path w="1347216" h="6096">
                  <a:moveTo>
                    <a:pt x="0" y="6096"/>
                  </a:moveTo>
                  <a:lnTo>
                    <a:pt x="1347216" y="6096"/>
                  </a:lnTo>
                  <a:lnTo>
                    <a:pt x="1347216" y="0"/>
                  </a:lnTo>
                  <a:lnTo>
                    <a:pt x="0" y="0"/>
                  </a:lnTo>
                  <a:close/>
                </a:path>
              </a:pathLst>
            </a:custGeom>
            <a:solidFill>
              <a:srgbClr val="000000"/>
            </a:solidFill>
          </p:spPr>
          <p:txBody>
            <a:bodyPr/>
            <a:lstStyle/>
            <a:p>
              <a:endParaRPr lang="en-US"/>
            </a:p>
          </p:txBody>
        </p:sp>
        <p:sp>
          <p:nvSpPr>
            <p:cNvPr id="9" name="Freeform 9"/>
            <p:cNvSpPr/>
            <p:nvPr/>
          </p:nvSpPr>
          <p:spPr>
            <a:xfrm>
              <a:off x="5771134" y="360807"/>
              <a:ext cx="1347216" cy="6096"/>
            </a:xfrm>
            <a:custGeom>
              <a:avLst/>
              <a:gdLst/>
              <a:ahLst/>
              <a:cxnLst/>
              <a:rect l="l" t="t" r="r" b="b"/>
              <a:pathLst>
                <a:path w="1347216" h="6096">
                  <a:moveTo>
                    <a:pt x="0" y="6096"/>
                  </a:moveTo>
                  <a:lnTo>
                    <a:pt x="1347216" y="6096"/>
                  </a:lnTo>
                  <a:lnTo>
                    <a:pt x="1347216" y="0"/>
                  </a:lnTo>
                  <a:lnTo>
                    <a:pt x="0" y="0"/>
                  </a:lnTo>
                  <a:close/>
                </a:path>
              </a:pathLst>
            </a:custGeom>
            <a:solidFill>
              <a:srgbClr val="000000"/>
            </a:solidFill>
          </p:spPr>
          <p:txBody>
            <a:bodyPr/>
            <a:lstStyle/>
            <a:p>
              <a:endParaRPr lang="en-US"/>
            </a:p>
          </p:txBody>
        </p:sp>
        <p:sp>
          <p:nvSpPr>
            <p:cNvPr id="10" name="Freeform 10"/>
            <p:cNvSpPr/>
            <p:nvPr/>
          </p:nvSpPr>
          <p:spPr>
            <a:xfrm>
              <a:off x="3654044" y="688467"/>
              <a:ext cx="8001" cy="1516253"/>
            </a:xfrm>
            <a:custGeom>
              <a:avLst/>
              <a:gdLst/>
              <a:ahLst/>
              <a:cxnLst/>
              <a:rect l="l" t="t" r="r" b="b"/>
              <a:pathLst>
                <a:path w="8001" h="1516253">
                  <a:moveTo>
                    <a:pt x="8001" y="0"/>
                  </a:moveTo>
                  <a:lnTo>
                    <a:pt x="8001" y="1516253"/>
                  </a:lnTo>
                  <a:lnTo>
                    <a:pt x="0" y="1516253"/>
                  </a:lnTo>
                  <a:lnTo>
                    <a:pt x="0" y="0"/>
                  </a:lnTo>
                  <a:close/>
                </a:path>
              </a:pathLst>
            </a:custGeom>
            <a:solidFill>
              <a:srgbClr val="000000"/>
            </a:solidFill>
          </p:spPr>
          <p:txBody>
            <a:bodyPr/>
            <a:lstStyle/>
            <a:p>
              <a:endParaRPr lang="en-US"/>
            </a:p>
          </p:txBody>
        </p:sp>
        <p:sp>
          <p:nvSpPr>
            <p:cNvPr id="11" name="Freeform 11"/>
            <p:cNvSpPr/>
            <p:nvPr/>
          </p:nvSpPr>
          <p:spPr>
            <a:xfrm>
              <a:off x="3657981" y="1073277"/>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12" name="Freeform 12"/>
            <p:cNvSpPr/>
            <p:nvPr/>
          </p:nvSpPr>
          <p:spPr>
            <a:xfrm>
              <a:off x="3657981" y="1439672"/>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13" name="Freeform 13"/>
            <p:cNvSpPr/>
            <p:nvPr/>
          </p:nvSpPr>
          <p:spPr>
            <a:xfrm>
              <a:off x="3657981" y="1817370"/>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14" name="Freeform 14"/>
            <p:cNvSpPr/>
            <p:nvPr/>
          </p:nvSpPr>
          <p:spPr>
            <a:xfrm>
              <a:off x="3657981" y="2200656"/>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15" name="Freeform 15"/>
            <p:cNvSpPr/>
            <p:nvPr/>
          </p:nvSpPr>
          <p:spPr>
            <a:xfrm>
              <a:off x="1671955" y="1073277"/>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16" name="Freeform 16"/>
            <p:cNvSpPr/>
            <p:nvPr/>
          </p:nvSpPr>
          <p:spPr>
            <a:xfrm>
              <a:off x="1671955" y="1439672"/>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17" name="Freeform 17"/>
            <p:cNvSpPr/>
            <p:nvPr/>
          </p:nvSpPr>
          <p:spPr>
            <a:xfrm>
              <a:off x="1671955" y="1817370"/>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18" name="Freeform 18"/>
            <p:cNvSpPr/>
            <p:nvPr/>
          </p:nvSpPr>
          <p:spPr>
            <a:xfrm>
              <a:off x="1684401" y="2189226"/>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19" name="Freeform 19"/>
            <p:cNvSpPr/>
            <p:nvPr/>
          </p:nvSpPr>
          <p:spPr>
            <a:xfrm>
              <a:off x="1677670" y="2555240"/>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20" name="Freeform 20"/>
            <p:cNvSpPr/>
            <p:nvPr/>
          </p:nvSpPr>
          <p:spPr>
            <a:xfrm>
              <a:off x="1677670" y="2932938"/>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21" name="Freeform 21"/>
            <p:cNvSpPr/>
            <p:nvPr/>
          </p:nvSpPr>
          <p:spPr>
            <a:xfrm>
              <a:off x="1677670" y="3316224"/>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22" name="Freeform 22"/>
            <p:cNvSpPr/>
            <p:nvPr/>
          </p:nvSpPr>
          <p:spPr>
            <a:xfrm>
              <a:off x="1671955" y="3670808"/>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23" name="Freeform 23"/>
            <p:cNvSpPr/>
            <p:nvPr/>
          </p:nvSpPr>
          <p:spPr>
            <a:xfrm>
              <a:off x="1671955" y="4036949"/>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24" name="Freeform 24"/>
            <p:cNvSpPr/>
            <p:nvPr/>
          </p:nvSpPr>
          <p:spPr>
            <a:xfrm>
              <a:off x="1671955" y="4414520"/>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25" name="Freeform 25"/>
            <p:cNvSpPr/>
            <p:nvPr/>
          </p:nvSpPr>
          <p:spPr>
            <a:xfrm>
              <a:off x="1661160" y="688467"/>
              <a:ext cx="14732" cy="3735832"/>
            </a:xfrm>
            <a:custGeom>
              <a:avLst/>
              <a:gdLst/>
              <a:ahLst/>
              <a:cxnLst/>
              <a:rect l="l" t="t" r="r" b="b"/>
              <a:pathLst>
                <a:path w="14732" h="3735832">
                  <a:moveTo>
                    <a:pt x="8001" y="0"/>
                  </a:moveTo>
                  <a:lnTo>
                    <a:pt x="14732" y="3735832"/>
                  </a:lnTo>
                  <a:lnTo>
                    <a:pt x="6731" y="3735832"/>
                  </a:lnTo>
                  <a:lnTo>
                    <a:pt x="0" y="0"/>
                  </a:lnTo>
                  <a:close/>
                </a:path>
              </a:pathLst>
            </a:custGeom>
            <a:solidFill>
              <a:srgbClr val="000000"/>
            </a:solidFill>
          </p:spPr>
          <p:txBody>
            <a:bodyPr/>
            <a:lstStyle/>
            <a:p>
              <a:endParaRPr lang="en-US"/>
            </a:p>
          </p:txBody>
        </p:sp>
        <p:sp>
          <p:nvSpPr>
            <p:cNvPr id="26" name="Freeform 26"/>
            <p:cNvSpPr/>
            <p:nvPr/>
          </p:nvSpPr>
          <p:spPr>
            <a:xfrm>
              <a:off x="5620893" y="688467"/>
              <a:ext cx="8001" cy="2259965"/>
            </a:xfrm>
            <a:custGeom>
              <a:avLst/>
              <a:gdLst/>
              <a:ahLst/>
              <a:cxnLst/>
              <a:rect l="l" t="t" r="r" b="b"/>
              <a:pathLst>
                <a:path w="8001" h="2259965">
                  <a:moveTo>
                    <a:pt x="8001" y="0"/>
                  </a:moveTo>
                  <a:lnTo>
                    <a:pt x="8001" y="2259965"/>
                  </a:lnTo>
                  <a:lnTo>
                    <a:pt x="0" y="2259965"/>
                  </a:lnTo>
                  <a:lnTo>
                    <a:pt x="0" y="0"/>
                  </a:lnTo>
                  <a:close/>
                </a:path>
              </a:pathLst>
            </a:custGeom>
            <a:solidFill>
              <a:srgbClr val="000000"/>
            </a:solidFill>
          </p:spPr>
          <p:txBody>
            <a:bodyPr/>
            <a:lstStyle/>
            <a:p>
              <a:endParaRPr lang="en-US"/>
            </a:p>
          </p:txBody>
        </p:sp>
        <p:sp>
          <p:nvSpPr>
            <p:cNvPr id="27" name="Freeform 27"/>
            <p:cNvSpPr/>
            <p:nvPr/>
          </p:nvSpPr>
          <p:spPr>
            <a:xfrm>
              <a:off x="5624830" y="1073277"/>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28" name="Freeform 28"/>
            <p:cNvSpPr/>
            <p:nvPr/>
          </p:nvSpPr>
          <p:spPr>
            <a:xfrm>
              <a:off x="5624830" y="1439672"/>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29" name="Freeform 29"/>
            <p:cNvSpPr/>
            <p:nvPr/>
          </p:nvSpPr>
          <p:spPr>
            <a:xfrm>
              <a:off x="5624830" y="1817370"/>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30" name="Freeform 30"/>
            <p:cNvSpPr/>
            <p:nvPr/>
          </p:nvSpPr>
          <p:spPr>
            <a:xfrm>
              <a:off x="5624830" y="2200656"/>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31" name="Freeform 31"/>
            <p:cNvSpPr/>
            <p:nvPr/>
          </p:nvSpPr>
          <p:spPr>
            <a:xfrm>
              <a:off x="5624830" y="2555240"/>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32" name="Freeform 32"/>
            <p:cNvSpPr/>
            <p:nvPr/>
          </p:nvSpPr>
          <p:spPr>
            <a:xfrm>
              <a:off x="5624830" y="2938653"/>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33" name="Freeform 33"/>
            <p:cNvSpPr/>
            <p:nvPr/>
          </p:nvSpPr>
          <p:spPr>
            <a:xfrm>
              <a:off x="121031" y="688467"/>
              <a:ext cx="8001" cy="1144397"/>
            </a:xfrm>
            <a:custGeom>
              <a:avLst/>
              <a:gdLst/>
              <a:ahLst/>
              <a:cxnLst/>
              <a:rect l="l" t="t" r="r" b="b"/>
              <a:pathLst>
                <a:path w="8001" h="1144397">
                  <a:moveTo>
                    <a:pt x="8001" y="0"/>
                  </a:moveTo>
                  <a:lnTo>
                    <a:pt x="8001" y="1144397"/>
                  </a:lnTo>
                  <a:lnTo>
                    <a:pt x="0" y="1144397"/>
                  </a:lnTo>
                  <a:lnTo>
                    <a:pt x="0" y="0"/>
                  </a:lnTo>
                  <a:close/>
                </a:path>
              </a:pathLst>
            </a:custGeom>
            <a:solidFill>
              <a:srgbClr val="000000"/>
            </a:solidFill>
          </p:spPr>
          <p:txBody>
            <a:bodyPr/>
            <a:lstStyle/>
            <a:p>
              <a:endParaRPr lang="en-US"/>
            </a:p>
          </p:txBody>
        </p:sp>
        <p:sp>
          <p:nvSpPr>
            <p:cNvPr id="34" name="Freeform 34"/>
            <p:cNvSpPr/>
            <p:nvPr/>
          </p:nvSpPr>
          <p:spPr>
            <a:xfrm>
              <a:off x="125095" y="1073277"/>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35" name="Freeform 35"/>
            <p:cNvSpPr/>
            <p:nvPr/>
          </p:nvSpPr>
          <p:spPr>
            <a:xfrm>
              <a:off x="125095" y="1445514"/>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36" name="Freeform 36"/>
            <p:cNvSpPr/>
            <p:nvPr/>
          </p:nvSpPr>
          <p:spPr>
            <a:xfrm>
              <a:off x="125095" y="1828800"/>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sp>
          <p:nvSpPr>
            <p:cNvPr id="37" name="Freeform 37"/>
            <p:cNvSpPr/>
            <p:nvPr/>
          </p:nvSpPr>
          <p:spPr>
            <a:xfrm>
              <a:off x="63500" y="700024"/>
              <a:ext cx="5969" cy="4017388"/>
            </a:xfrm>
            <a:custGeom>
              <a:avLst/>
              <a:gdLst/>
              <a:ahLst/>
              <a:cxnLst/>
              <a:rect l="l" t="t" r="r" b="b"/>
              <a:pathLst>
                <a:path w="5969" h="4017388">
                  <a:moveTo>
                    <a:pt x="5969" y="41910"/>
                  </a:moveTo>
                  <a:lnTo>
                    <a:pt x="5969" y="65913"/>
                  </a:lnTo>
                  <a:lnTo>
                    <a:pt x="0" y="65913"/>
                  </a:lnTo>
                  <a:lnTo>
                    <a:pt x="0" y="41910"/>
                  </a:lnTo>
                  <a:close/>
                  <a:moveTo>
                    <a:pt x="5969" y="83947"/>
                  </a:moveTo>
                  <a:lnTo>
                    <a:pt x="5969" y="107950"/>
                  </a:lnTo>
                  <a:lnTo>
                    <a:pt x="0" y="107950"/>
                  </a:lnTo>
                  <a:lnTo>
                    <a:pt x="0" y="83947"/>
                  </a:lnTo>
                  <a:close/>
                  <a:moveTo>
                    <a:pt x="5969" y="125984"/>
                  </a:moveTo>
                  <a:lnTo>
                    <a:pt x="5969" y="149987"/>
                  </a:lnTo>
                  <a:lnTo>
                    <a:pt x="0" y="149987"/>
                  </a:lnTo>
                  <a:lnTo>
                    <a:pt x="0" y="125984"/>
                  </a:lnTo>
                  <a:close/>
                  <a:moveTo>
                    <a:pt x="5969" y="168021"/>
                  </a:moveTo>
                  <a:lnTo>
                    <a:pt x="5969" y="192024"/>
                  </a:lnTo>
                  <a:lnTo>
                    <a:pt x="0" y="192024"/>
                  </a:lnTo>
                  <a:lnTo>
                    <a:pt x="0" y="168021"/>
                  </a:lnTo>
                  <a:close/>
                  <a:moveTo>
                    <a:pt x="5969" y="210058"/>
                  </a:moveTo>
                  <a:lnTo>
                    <a:pt x="5969" y="234061"/>
                  </a:lnTo>
                  <a:lnTo>
                    <a:pt x="0" y="234061"/>
                  </a:lnTo>
                  <a:lnTo>
                    <a:pt x="0" y="209931"/>
                  </a:lnTo>
                  <a:close/>
                  <a:moveTo>
                    <a:pt x="5969" y="252095"/>
                  </a:moveTo>
                  <a:lnTo>
                    <a:pt x="5969" y="276098"/>
                  </a:lnTo>
                  <a:lnTo>
                    <a:pt x="0" y="276098"/>
                  </a:lnTo>
                  <a:lnTo>
                    <a:pt x="0" y="251968"/>
                  </a:lnTo>
                  <a:close/>
                  <a:moveTo>
                    <a:pt x="5969" y="294132"/>
                  </a:moveTo>
                  <a:lnTo>
                    <a:pt x="5969" y="318135"/>
                  </a:lnTo>
                  <a:lnTo>
                    <a:pt x="0" y="318135"/>
                  </a:lnTo>
                  <a:lnTo>
                    <a:pt x="0" y="294005"/>
                  </a:lnTo>
                  <a:close/>
                  <a:moveTo>
                    <a:pt x="5969" y="336169"/>
                  </a:moveTo>
                  <a:lnTo>
                    <a:pt x="5969" y="360172"/>
                  </a:lnTo>
                  <a:lnTo>
                    <a:pt x="0" y="360172"/>
                  </a:lnTo>
                  <a:lnTo>
                    <a:pt x="0" y="335915"/>
                  </a:lnTo>
                  <a:close/>
                  <a:moveTo>
                    <a:pt x="5969" y="378206"/>
                  </a:moveTo>
                  <a:lnTo>
                    <a:pt x="5969" y="402209"/>
                  </a:lnTo>
                  <a:lnTo>
                    <a:pt x="0" y="402209"/>
                  </a:lnTo>
                  <a:lnTo>
                    <a:pt x="0" y="377952"/>
                  </a:lnTo>
                  <a:close/>
                  <a:moveTo>
                    <a:pt x="5969" y="420243"/>
                  </a:moveTo>
                  <a:lnTo>
                    <a:pt x="5969" y="444246"/>
                  </a:lnTo>
                  <a:lnTo>
                    <a:pt x="0" y="444246"/>
                  </a:lnTo>
                  <a:lnTo>
                    <a:pt x="0" y="419989"/>
                  </a:lnTo>
                  <a:close/>
                  <a:moveTo>
                    <a:pt x="5969" y="462280"/>
                  </a:moveTo>
                  <a:lnTo>
                    <a:pt x="5969" y="486283"/>
                  </a:lnTo>
                  <a:lnTo>
                    <a:pt x="0" y="486283"/>
                  </a:lnTo>
                  <a:lnTo>
                    <a:pt x="0" y="461899"/>
                  </a:lnTo>
                  <a:close/>
                  <a:moveTo>
                    <a:pt x="5969" y="504317"/>
                  </a:moveTo>
                  <a:lnTo>
                    <a:pt x="5969" y="528320"/>
                  </a:lnTo>
                  <a:lnTo>
                    <a:pt x="0" y="528320"/>
                  </a:lnTo>
                  <a:lnTo>
                    <a:pt x="0" y="503936"/>
                  </a:lnTo>
                  <a:close/>
                  <a:moveTo>
                    <a:pt x="5969" y="546354"/>
                  </a:moveTo>
                  <a:lnTo>
                    <a:pt x="5969" y="569976"/>
                  </a:lnTo>
                  <a:lnTo>
                    <a:pt x="0" y="569976"/>
                  </a:lnTo>
                  <a:lnTo>
                    <a:pt x="0" y="545973"/>
                  </a:lnTo>
                  <a:close/>
                  <a:moveTo>
                    <a:pt x="5969" y="588391"/>
                  </a:moveTo>
                  <a:lnTo>
                    <a:pt x="5969" y="612394"/>
                  </a:lnTo>
                  <a:lnTo>
                    <a:pt x="0" y="612394"/>
                  </a:lnTo>
                  <a:lnTo>
                    <a:pt x="0" y="588391"/>
                  </a:lnTo>
                  <a:close/>
                  <a:moveTo>
                    <a:pt x="5969" y="630428"/>
                  </a:moveTo>
                  <a:lnTo>
                    <a:pt x="5969" y="654431"/>
                  </a:lnTo>
                  <a:lnTo>
                    <a:pt x="0" y="654431"/>
                  </a:lnTo>
                  <a:lnTo>
                    <a:pt x="0" y="630428"/>
                  </a:lnTo>
                  <a:close/>
                  <a:moveTo>
                    <a:pt x="5969" y="672465"/>
                  </a:moveTo>
                  <a:lnTo>
                    <a:pt x="5969" y="696468"/>
                  </a:lnTo>
                  <a:lnTo>
                    <a:pt x="0" y="696468"/>
                  </a:lnTo>
                  <a:lnTo>
                    <a:pt x="0" y="672465"/>
                  </a:lnTo>
                  <a:close/>
                  <a:moveTo>
                    <a:pt x="5969" y="714502"/>
                  </a:moveTo>
                  <a:lnTo>
                    <a:pt x="5969" y="738505"/>
                  </a:lnTo>
                  <a:lnTo>
                    <a:pt x="0" y="738505"/>
                  </a:lnTo>
                  <a:lnTo>
                    <a:pt x="0" y="714502"/>
                  </a:lnTo>
                  <a:close/>
                  <a:moveTo>
                    <a:pt x="5969" y="756539"/>
                  </a:moveTo>
                  <a:lnTo>
                    <a:pt x="5969" y="780542"/>
                  </a:lnTo>
                  <a:lnTo>
                    <a:pt x="0" y="780542"/>
                  </a:lnTo>
                  <a:lnTo>
                    <a:pt x="0" y="756539"/>
                  </a:lnTo>
                  <a:close/>
                  <a:moveTo>
                    <a:pt x="5969" y="798576"/>
                  </a:moveTo>
                  <a:lnTo>
                    <a:pt x="5969" y="822579"/>
                  </a:lnTo>
                  <a:lnTo>
                    <a:pt x="0" y="822579"/>
                  </a:lnTo>
                  <a:lnTo>
                    <a:pt x="0" y="798576"/>
                  </a:lnTo>
                  <a:close/>
                  <a:moveTo>
                    <a:pt x="5969" y="840612"/>
                  </a:moveTo>
                  <a:lnTo>
                    <a:pt x="5969" y="864615"/>
                  </a:lnTo>
                  <a:lnTo>
                    <a:pt x="0" y="864615"/>
                  </a:lnTo>
                  <a:lnTo>
                    <a:pt x="0" y="840612"/>
                  </a:lnTo>
                  <a:close/>
                  <a:moveTo>
                    <a:pt x="5969" y="882649"/>
                  </a:moveTo>
                  <a:lnTo>
                    <a:pt x="5969" y="906652"/>
                  </a:lnTo>
                  <a:lnTo>
                    <a:pt x="0" y="906652"/>
                  </a:lnTo>
                  <a:lnTo>
                    <a:pt x="0" y="882649"/>
                  </a:lnTo>
                  <a:close/>
                  <a:moveTo>
                    <a:pt x="5969" y="924686"/>
                  </a:moveTo>
                  <a:lnTo>
                    <a:pt x="5969" y="948690"/>
                  </a:lnTo>
                  <a:lnTo>
                    <a:pt x="0" y="948690"/>
                  </a:lnTo>
                  <a:lnTo>
                    <a:pt x="0" y="924687"/>
                  </a:lnTo>
                  <a:close/>
                  <a:moveTo>
                    <a:pt x="5969" y="966723"/>
                  </a:moveTo>
                  <a:lnTo>
                    <a:pt x="5969" y="990726"/>
                  </a:lnTo>
                  <a:lnTo>
                    <a:pt x="0" y="990726"/>
                  </a:lnTo>
                  <a:lnTo>
                    <a:pt x="0" y="966723"/>
                  </a:lnTo>
                  <a:close/>
                  <a:moveTo>
                    <a:pt x="5969" y="1008760"/>
                  </a:moveTo>
                  <a:lnTo>
                    <a:pt x="5969" y="1032763"/>
                  </a:lnTo>
                  <a:lnTo>
                    <a:pt x="0" y="1032763"/>
                  </a:lnTo>
                  <a:lnTo>
                    <a:pt x="0" y="1008760"/>
                  </a:lnTo>
                  <a:close/>
                  <a:moveTo>
                    <a:pt x="5969" y="1050797"/>
                  </a:moveTo>
                  <a:lnTo>
                    <a:pt x="5969" y="1074800"/>
                  </a:lnTo>
                  <a:lnTo>
                    <a:pt x="0" y="1074800"/>
                  </a:lnTo>
                  <a:lnTo>
                    <a:pt x="0" y="1050797"/>
                  </a:lnTo>
                  <a:close/>
                  <a:moveTo>
                    <a:pt x="5969" y="1092834"/>
                  </a:moveTo>
                  <a:lnTo>
                    <a:pt x="5969" y="1116837"/>
                  </a:lnTo>
                  <a:lnTo>
                    <a:pt x="0" y="1116837"/>
                  </a:lnTo>
                  <a:lnTo>
                    <a:pt x="0" y="1091946"/>
                  </a:lnTo>
                  <a:close/>
                  <a:moveTo>
                    <a:pt x="5969" y="1134871"/>
                  </a:moveTo>
                  <a:lnTo>
                    <a:pt x="5969" y="1158874"/>
                  </a:lnTo>
                  <a:lnTo>
                    <a:pt x="0" y="1158874"/>
                  </a:lnTo>
                  <a:lnTo>
                    <a:pt x="0" y="1134871"/>
                  </a:lnTo>
                  <a:close/>
                  <a:moveTo>
                    <a:pt x="5969" y="1176908"/>
                  </a:moveTo>
                  <a:lnTo>
                    <a:pt x="5969" y="1200911"/>
                  </a:lnTo>
                  <a:lnTo>
                    <a:pt x="0" y="1200911"/>
                  </a:lnTo>
                  <a:lnTo>
                    <a:pt x="0" y="1176908"/>
                  </a:lnTo>
                  <a:close/>
                  <a:moveTo>
                    <a:pt x="5969" y="1218945"/>
                  </a:moveTo>
                  <a:lnTo>
                    <a:pt x="5969" y="1242948"/>
                  </a:lnTo>
                  <a:lnTo>
                    <a:pt x="0" y="1242948"/>
                  </a:lnTo>
                  <a:lnTo>
                    <a:pt x="0" y="1218945"/>
                  </a:lnTo>
                  <a:close/>
                  <a:moveTo>
                    <a:pt x="5969" y="1260982"/>
                  </a:moveTo>
                  <a:lnTo>
                    <a:pt x="5969" y="1284985"/>
                  </a:lnTo>
                  <a:lnTo>
                    <a:pt x="0" y="1284985"/>
                  </a:lnTo>
                  <a:lnTo>
                    <a:pt x="0" y="1260982"/>
                  </a:lnTo>
                  <a:close/>
                  <a:moveTo>
                    <a:pt x="5969" y="1303019"/>
                  </a:moveTo>
                  <a:lnTo>
                    <a:pt x="5969" y="1327022"/>
                  </a:lnTo>
                  <a:lnTo>
                    <a:pt x="0" y="1327022"/>
                  </a:lnTo>
                  <a:lnTo>
                    <a:pt x="0" y="1303019"/>
                  </a:lnTo>
                  <a:close/>
                  <a:moveTo>
                    <a:pt x="5969" y="1345056"/>
                  </a:moveTo>
                  <a:lnTo>
                    <a:pt x="5969" y="1369059"/>
                  </a:lnTo>
                  <a:lnTo>
                    <a:pt x="0" y="1369059"/>
                  </a:lnTo>
                  <a:lnTo>
                    <a:pt x="0" y="1345056"/>
                  </a:lnTo>
                  <a:close/>
                  <a:moveTo>
                    <a:pt x="5969" y="1387093"/>
                  </a:moveTo>
                  <a:lnTo>
                    <a:pt x="5969" y="1411096"/>
                  </a:lnTo>
                  <a:lnTo>
                    <a:pt x="0" y="1411096"/>
                  </a:lnTo>
                  <a:lnTo>
                    <a:pt x="0" y="1387093"/>
                  </a:lnTo>
                  <a:close/>
                  <a:moveTo>
                    <a:pt x="5969" y="1429130"/>
                  </a:moveTo>
                  <a:lnTo>
                    <a:pt x="5969" y="1453133"/>
                  </a:lnTo>
                  <a:lnTo>
                    <a:pt x="0" y="1453133"/>
                  </a:lnTo>
                  <a:lnTo>
                    <a:pt x="0" y="1429130"/>
                  </a:lnTo>
                  <a:close/>
                  <a:moveTo>
                    <a:pt x="5969" y="1471167"/>
                  </a:moveTo>
                  <a:lnTo>
                    <a:pt x="5969" y="1495170"/>
                  </a:lnTo>
                  <a:lnTo>
                    <a:pt x="0" y="1495170"/>
                  </a:lnTo>
                  <a:lnTo>
                    <a:pt x="0" y="1471167"/>
                  </a:lnTo>
                  <a:close/>
                  <a:moveTo>
                    <a:pt x="5969" y="1513204"/>
                  </a:moveTo>
                  <a:lnTo>
                    <a:pt x="5969" y="1537207"/>
                  </a:lnTo>
                  <a:lnTo>
                    <a:pt x="0" y="1537207"/>
                  </a:lnTo>
                  <a:lnTo>
                    <a:pt x="0" y="1513204"/>
                  </a:lnTo>
                  <a:close/>
                  <a:moveTo>
                    <a:pt x="5969" y="1555241"/>
                  </a:moveTo>
                  <a:lnTo>
                    <a:pt x="5969" y="1579244"/>
                  </a:lnTo>
                  <a:lnTo>
                    <a:pt x="0" y="1579244"/>
                  </a:lnTo>
                  <a:lnTo>
                    <a:pt x="0" y="1555241"/>
                  </a:lnTo>
                  <a:close/>
                  <a:moveTo>
                    <a:pt x="5969" y="1597278"/>
                  </a:moveTo>
                  <a:lnTo>
                    <a:pt x="5969" y="1621281"/>
                  </a:lnTo>
                  <a:lnTo>
                    <a:pt x="0" y="1621281"/>
                  </a:lnTo>
                  <a:lnTo>
                    <a:pt x="0" y="1597278"/>
                  </a:lnTo>
                  <a:close/>
                  <a:moveTo>
                    <a:pt x="5969" y="1639315"/>
                  </a:moveTo>
                  <a:lnTo>
                    <a:pt x="5969" y="1663318"/>
                  </a:lnTo>
                  <a:lnTo>
                    <a:pt x="0" y="1663318"/>
                  </a:lnTo>
                  <a:lnTo>
                    <a:pt x="0" y="1639315"/>
                  </a:lnTo>
                  <a:close/>
                  <a:moveTo>
                    <a:pt x="5969" y="1681352"/>
                  </a:moveTo>
                  <a:lnTo>
                    <a:pt x="5969" y="1705355"/>
                  </a:lnTo>
                  <a:lnTo>
                    <a:pt x="0" y="1705355"/>
                  </a:lnTo>
                  <a:lnTo>
                    <a:pt x="0" y="1679956"/>
                  </a:lnTo>
                  <a:close/>
                  <a:moveTo>
                    <a:pt x="5969" y="1723389"/>
                  </a:moveTo>
                  <a:lnTo>
                    <a:pt x="5969" y="1747392"/>
                  </a:lnTo>
                  <a:lnTo>
                    <a:pt x="0" y="1747392"/>
                  </a:lnTo>
                  <a:lnTo>
                    <a:pt x="0" y="1721866"/>
                  </a:lnTo>
                  <a:close/>
                  <a:moveTo>
                    <a:pt x="5969" y="1765426"/>
                  </a:moveTo>
                  <a:lnTo>
                    <a:pt x="5969" y="1789429"/>
                  </a:lnTo>
                  <a:lnTo>
                    <a:pt x="0" y="1789429"/>
                  </a:lnTo>
                  <a:lnTo>
                    <a:pt x="0" y="1765426"/>
                  </a:lnTo>
                  <a:close/>
                  <a:moveTo>
                    <a:pt x="5969" y="1807463"/>
                  </a:moveTo>
                  <a:lnTo>
                    <a:pt x="5969" y="1831466"/>
                  </a:lnTo>
                  <a:lnTo>
                    <a:pt x="0" y="1831466"/>
                  </a:lnTo>
                  <a:lnTo>
                    <a:pt x="0" y="1807463"/>
                  </a:lnTo>
                  <a:close/>
                  <a:moveTo>
                    <a:pt x="5969" y="1849500"/>
                  </a:moveTo>
                  <a:lnTo>
                    <a:pt x="5969" y="1873503"/>
                  </a:lnTo>
                  <a:lnTo>
                    <a:pt x="0" y="1873503"/>
                  </a:lnTo>
                  <a:lnTo>
                    <a:pt x="0" y="1849500"/>
                  </a:lnTo>
                  <a:close/>
                  <a:moveTo>
                    <a:pt x="5969" y="1891537"/>
                  </a:moveTo>
                  <a:lnTo>
                    <a:pt x="5969" y="1915540"/>
                  </a:lnTo>
                  <a:lnTo>
                    <a:pt x="0" y="1915540"/>
                  </a:lnTo>
                  <a:lnTo>
                    <a:pt x="0" y="1891537"/>
                  </a:lnTo>
                  <a:close/>
                  <a:moveTo>
                    <a:pt x="5969" y="1933574"/>
                  </a:moveTo>
                  <a:lnTo>
                    <a:pt x="5969" y="1957577"/>
                  </a:lnTo>
                  <a:lnTo>
                    <a:pt x="0" y="1957577"/>
                  </a:lnTo>
                  <a:lnTo>
                    <a:pt x="0" y="1933574"/>
                  </a:lnTo>
                  <a:close/>
                  <a:moveTo>
                    <a:pt x="5969" y="1975611"/>
                  </a:moveTo>
                  <a:lnTo>
                    <a:pt x="5969" y="1999614"/>
                  </a:lnTo>
                  <a:lnTo>
                    <a:pt x="0" y="1999614"/>
                  </a:lnTo>
                  <a:lnTo>
                    <a:pt x="0" y="1975611"/>
                  </a:lnTo>
                  <a:close/>
                  <a:moveTo>
                    <a:pt x="5969" y="2017648"/>
                  </a:moveTo>
                  <a:lnTo>
                    <a:pt x="5969" y="2041651"/>
                  </a:lnTo>
                  <a:lnTo>
                    <a:pt x="0" y="2041651"/>
                  </a:lnTo>
                  <a:lnTo>
                    <a:pt x="0" y="2017648"/>
                  </a:lnTo>
                  <a:close/>
                  <a:moveTo>
                    <a:pt x="5969" y="2059685"/>
                  </a:moveTo>
                  <a:lnTo>
                    <a:pt x="5969" y="2083688"/>
                  </a:lnTo>
                  <a:lnTo>
                    <a:pt x="0" y="2083688"/>
                  </a:lnTo>
                  <a:lnTo>
                    <a:pt x="0" y="2059685"/>
                  </a:lnTo>
                  <a:close/>
                  <a:moveTo>
                    <a:pt x="5969" y="2101722"/>
                  </a:moveTo>
                  <a:lnTo>
                    <a:pt x="5969" y="2125725"/>
                  </a:lnTo>
                  <a:lnTo>
                    <a:pt x="0" y="2125725"/>
                  </a:lnTo>
                  <a:lnTo>
                    <a:pt x="0" y="2101722"/>
                  </a:lnTo>
                  <a:close/>
                  <a:moveTo>
                    <a:pt x="5969" y="2143759"/>
                  </a:moveTo>
                  <a:lnTo>
                    <a:pt x="5969" y="2167762"/>
                  </a:lnTo>
                  <a:lnTo>
                    <a:pt x="0" y="2167762"/>
                  </a:lnTo>
                  <a:lnTo>
                    <a:pt x="0" y="2143759"/>
                  </a:lnTo>
                  <a:close/>
                  <a:moveTo>
                    <a:pt x="5969" y="2185796"/>
                  </a:moveTo>
                  <a:lnTo>
                    <a:pt x="5969" y="2209799"/>
                  </a:lnTo>
                  <a:lnTo>
                    <a:pt x="0" y="2209799"/>
                  </a:lnTo>
                  <a:lnTo>
                    <a:pt x="0" y="2185796"/>
                  </a:lnTo>
                  <a:close/>
                  <a:moveTo>
                    <a:pt x="5969" y="2227833"/>
                  </a:moveTo>
                  <a:lnTo>
                    <a:pt x="5969" y="2251836"/>
                  </a:lnTo>
                  <a:lnTo>
                    <a:pt x="0" y="2251836"/>
                  </a:lnTo>
                  <a:lnTo>
                    <a:pt x="0" y="2227833"/>
                  </a:lnTo>
                  <a:close/>
                  <a:moveTo>
                    <a:pt x="5969" y="2269870"/>
                  </a:moveTo>
                  <a:lnTo>
                    <a:pt x="5969" y="2293873"/>
                  </a:lnTo>
                  <a:lnTo>
                    <a:pt x="0" y="2293873"/>
                  </a:lnTo>
                  <a:lnTo>
                    <a:pt x="0" y="2267966"/>
                  </a:lnTo>
                  <a:close/>
                  <a:moveTo>
                    <a:pt x="5969" y="2311906"/>
                  </a:moveTo>
                  <a:lnTo>
                    <a:pt x="5969" y="2335909"/>
                  </a:lnTo>
                  <a:lnTo>
                    <a:pt x="0" y="2335909"/>
                  </a:lnTo>
                  <a:lnTo>
                    <a:pt x="0" y="2309876"/>
                  </a:lnTo>
                  <a:close/>
                  <a:moveTo>
                    <a:pt x="5969" y="2353943"/>
                  </a:moveTo>
                  <a:lnTo>
                    <a:pt x="5969" y="2377946"/>
                  </a:lnTo>
                  <a:lnTo>
                    <a:pt x="0" y="2377946"/>
                  </a:lnTo>
                  <a:lnTo>
                    <a:pt x="0" y="2353943"/>
                  </a:lnTo>
                  <a:close/>
                  <a:moveTo>
                    <a:pt x="5969" y="2395980"/>
                  </a:moveTo>
                  <a:lnTo>
                    <a:pt x="5969" y="2419983"/>
                  </a:lnTo>
                  <a:lnTo>
                    <a:pt x="0" y="2419983"/>
                  </a:lnTo>
                  <a:lnTo>
                    <a:pt x="0" y="2395980"/>
                  </a:lnTo>
                  <a:close/>
                  <a:moveTo>
                    <a:pt x="5969" y="2438017"/>
                  </a:moveTo>
                  <a:lnTo>
                    <a:pt x="5969" y="2462020"/>
                  </a:lnTo>
                  <a:lnTo>
                    <a:pt x="0" y="2462020"/>
                  </a:lnTo>
                  <a:lnTo>
                    <a:pt x="0" y="2438017"/>
                  </a:lnTo>
                  <a:close/>
                  <a:moveTo>
                    <a:pt x="5969" y="2480054"/>
                  </a:moveTo>
                  <a:lnTo>
                    <a:pt x="5969" y="2504057"/>
                  </a:lnTo>
                  <a:lnTo>
                    <a:pt x="0" y="2504057"/>
                  </a:lnTo>
                  <a:lnTo>
                    <a:pt x="0" y="2480054"/>
                  </a:lnTo>
                  <a:close/>
                  <a:moveTo>
                    <a:pt x="5969" y="2522091"/>
                  </a:moveTo>
                  <a:lnTo>
                    <a:pt x="5969" y="2546094"/>
                  </a:lnTo>
                  <a:lnTo>
                    <a:pt x="0" y="2546094"/>
                  </a:lnTo>
                  <a:lnTo>
                    <a:pt x="0" y="2522091"/>
                  </a:lnTo>
                  <a:close/>
                  <a:moveTo>
                    <a:pt x="5969" y="2564128"/>
                  </a:moveTo>
                  <a:lnTo>
                    <a:pt x="5969" y="2588131"/>
                  </a:lnTo>
                  <a:lnTo>
                    <a:pt x="0" y="2588131"/>
                  </a:lnTo>
                  <a:lnTo>
                    <a:pt x="0" y="2564128"/>
                  </a:lnTo>
                  <a:close/>
                  <a:moveTo>
                    <a:pt x="5969" y="2606165"/>
                  </a:moveTo>
                  <a:lnTo>
                    <a:pt x="5969" y="2630168"/>
                  </a:lnTo>
                  <a:lnTo>
                    <a:pt x="0" y="2630168"/>
                  </a:lnTo>
                  <a:lnTo>
                    <a:pt x="0" y="2606165"/>
                  </a:lnTo>
                  <a:close/>
                  <a:moveTo>
                    <a:pt x="5969" y="2648202"/>
                  </a:moveTo>
                  <a:lnTo>
                    <a:pt x="5969" y="2672205"/>
                  </a:lnTo>
                  <a:lnTo>
                    <a:pt x="0" y="2672205"/>
                  </a:lnTo>
                  <a:lnTo>
                    <a:pt x="0" y="2648202"/>
                  </a:lnTo>
                  <a:close/>
                  <a:moveTo>
                    <a:pt x="5969" y="2690239"/>
                  </a:moveTo>
                  <a:lnTo>
                    <a:pt x="5969" y="2714242"/>
                  </a:lnTo>
                  <a:lnTo>
                    <a:pt x="0" y="2714242"/>
                  </a:lnTo>
                  <a:lnTo>
                    <a:pt x="0" y="2690239"/>
                  </a:lnTo>
                  <a:close/>
                  <a:moveTo>
                    <a:pt x="5969" y="2732276"/>
                  </a:moveTo>
                  <a:lnTo>
                    <a:pt x="5969" y="2756279"/>
                  </a:lnTo>
                  <a:lnTo>
                    <a:pt x="0" y="2756279"/>
                  </a:lnTo>
                  <a:lnTo>
                    <a:pt x="0" y="2732276"/>
                  </a:lnTo>
                  <a:close/>
                  <a:moveTo>
                    <a:pt x="5969" y="2774313"/>
                  </a:moveTo>
                  <a:lnTo>
                    <a:pt x="5969" y="2798316"/>
                  </a:lnTo>
                  <a:lnTo>
                    <a:pt x="0" y="2798316"/>
                  </a:lnTo>
                  <a:lnTo>
                    <a:pt x="0" y="2774313"/>
                  </a:lnTo>
                  <a:close/>
                  <a:moveTo>
                    <a:pt x="5969" y="2816350"/>
                  </a:moveTo>
                  <a:lnTo>
                    <a:pt x="5969" y="2840353"/>
                  </a:lnTo>
                  <a:lnTo>
                    <a:pt x="0" y="2840353"/>
                  </a:lnTo>
                  <a:lnTo>
                    <a:pt x="0" y="2816350"/>
                  </a:lnTo>
                  <a:close/>
                  <a:moveTo>
                    <a:pt x="5969" y="2858387"/>
                  </a:moveTo>
                  <a:lnTo>
                    <a:pt x="5969" y="2882390"/>
                  </a:lnTo>
                  <a:lnTo>
                    <a:pt x="0" y="2882390"/>
                  </a:lnTo>
                  <a:lnTo>
                    <a:pt x="0" y="2858387"/>
                  </a:lnTo>
                  <a:close/>
                  <a:moveTo>
                    <a:pt x="5969" y="2900424"/>
                  </a:moveTo>
                  <a:lnTo>
                    <a:pt x="5969" y="2924427"/>
                  </a:lnTo>
                  <a:lnTo>
                    <a:pt x="0" y="2924427"/>
                  </a:lnTo>
                  <a:lnTo>
                    <a:pt x="0" y="2897886"/>
                  </a:lnTo>
                  <a:close/>
                  <a:moveTo>
                    <a:pt x="5969" y="2942461"/>
                  </a:moveTo>
                  <a:lnTo>
                    <a:pt x="5969" y="2966464"/>
                  </a:lnTo>
                  <a:lnTo>
                    <a:pt x="0" y="2966464"/>
                  </a:lnTo>
                  <a:lnTo>
                    <a:pt x="0" y="2942461"/>
                  </a:lnTo>
                  <a:close/>
                  <a:moveTo>
                    <a:pt x="5969" y="2984498"/>
                  </a:moveTo>
                  <a:lnTo>
                    <a:pt x="5969" y="3008501"/>
                  </a:lnTo>
                  <a:lnTo>
                    <a:pt x="0" y="3008501"/>
                  </a:lnTo>
                  <a:lnTo>
                    <a:pt x="0" y="2984498"/>
                  </a:lnTo>
                  <a:close/>
                  <a:moveTo>
                    <a:pt x="5969" y="3026535"/>
                  </a:moveTo>
                  <a:lnTo>
                    <a:pt x="5969" y="3050538"/>
                  </a:lnTo>
                  <a:lnTo>
                    <a:pt x="0" y="3050538"/>
                  </a:lnTo>
                  <a:lnTo>
                    <a:pt x="0" y="3026535"/>
                  </a:lnTo>
                  <a:close/>
                  <a:moveTo>
                    <a:pt x="5969" y="3068572"/>
                  </a:moveTo>
                  <a:lnTo>
                    <a:pt x="5969" y="3092575"/>
                  </a:lnTo>
                  <a:lnTo>
                    <a:pt x="0" y="3092575"/>
                  </a:lnTo>
                  <a:lnTo>
                    <a:pt x="0" y="3068572"/>
                  </a:lnTo>
                  <a:close/>
                  <a:moveTo>
                    <a:pt x="5969" y="3110609"/>
                  </a:moveTo>
                  <a:lnTo>
                    <a:pt x="5969" y="3134612"/>
                  </a:lnTo>
                  <a:lnTo>
                    <a:pt x="0" y="3134612"/>
                  </a:lnTo>
                  <a:lnTo>
                    <a:pt x="0" y="3110609"/>
                  </a:lnTo>
                  <a:close/>
                  <a:moveTo>
                    <a:pt x="5969" y="3152646"/>
                  </a:moveTo>
                  <a:lnTo>
                    <a:pt x="5969" y="3176649"/>
                  </a:lnTo>
                  <a:lnTo>
                    <a:pt x="0" y="3176649"/>
                  </a:lnTo>
                  <a:lnTo>
                    <a:pt x="0" y="3152646"/>
                  </a:lnTo>
                  <a:close/>
                  <a:moveTo>
                    <a:pt x="5969" y="3194683"/>
                  </a:moveTo>
                  <a:lnTo>
                    <a:pt x="5969" y="3218686"/>
                  </a:lnTo>
                  <a:lnTo>
                    <a:pt x="0" y="3218686"/>
                  </a:lnTo>
                  <a:lnTo>
                    <a:pt x="0" y="3194683"/>
                  </a:lnTo>
                  <a:close/>
                  <a:moveTo>
                    <a:pt x="5969" y="3236720"/>
                  </a:moveTo>
                  <a:lnTo>
                    <a:pt x="5969" y="3260723"/>
                  </a:lnTo>
                  <a:lnTo>
                    <a:pt x="0" y="3260723"/>
                  </a:lnTo>
                  <a:lnTo>
                    <a:pt x="0" y="3236720"/>
                  </a:lnTo>
                  <a:close/>
                  <a:moveTo>
                    <a:pt x="5969" y="3278757"/>
                  </a:moveTo>
                  <a:lnTo>
                    <a:pt x="5969" y="3302760"/>
                  </a:lnTo>
                  <a:lnTo>
                    <a:pt x="0" y="3302760"/>
                  </a:lnTo>
                  <a:lnTo>
                    <a:pt x="0" y="3278757"/>
                  </a:lnTo>
                  <a:close/>
                  <a:moveTo>
                    <a:pt x="5969" y="3320794"/>
                  </a:moveTo>
                  <a:lnTo>
                    <a:pt x="5969" y="3344797"/>
                  </a:lnTo>
                  <a:lnTo>
                    <a:pt x="0" y="3344797"/>
                  </a:lnTo>
                  <a:lnTo>
                    <a:pt x="0" y="3320794"/>
                  </a:lnTo>
                  <a:close/>
                  <a:moveTo>
                    <a:pt x="5969" y="3362831"/>
                  </a:moveTo>
                  <a:lnTo>
                    <a:pt x="5969" y="3386834"/>
                  </a:lnTo>
                  <a:lnTo>
                    <a:pt x="0" y="3386834"/>
                  </a:lnTo>
                  <a:lnTo>
                    <a:pt x="0" y="3362831"/>
                  </a:lnTo>
                  <a:close/>
                  <a:moveTo>
                    <a:pt x="5969" y="3404868"/>
                  </a:moveTo>
                  <a:lnTo>
                    <a:pt x="5969" y="3428871"/>
                  </a:lnTo>
                  <a:lnTo>
                    <a:pt x="0" y="3428871"/>
                  </a:lnTo>
                  <a:lnTo>
                    <a:pt x="0" y="3404868"/>
                  </a:lnTo>
                  <a:close/>
                  <a:moveTo>
                    <a:pt x="5969" y="3446905"/>
                  </a:moveTo>
                  <a:lnTo>
                    <a:pt x="5969" y="3470908"/>
                  </a:lnTo>
                  <a:lnTo>
                    <a:pt x="0" y="3470908"/>
                  </a:lnTo>
                  <a:lnTo>
                    <a:pt x="0" y="3446905"/>
                  </a:lnTo>
                  <a:close/>
                  <a:moveTo>
                    <a:pt x="5969" y="3488942"/>
                  </a:moveTo>
                  <a:lnTo>
                    <a:pt x="5969" y="3512945"/>
                  </a:lnTo>
                  <a:lnTo>
                    <a:pt x="0" y="3512945"/>
                  </a:lnTo>
                  <a:lnTo>
                    <a:pt x="0" y="3485896"/>
                  </a:lnTo>
                  <a:close/>
                  <a:moveTo>
                    <a:pt x="5969" y="3530979"/>
                  </a:moveTo>
                  <a:lnTo>
                    <a:pt x="5969" y="3554982"/>
                  </a:lnTo>
                  <a:lnTo>
                    <a:pt x="0" y="3554982"/>
                  </a:lnTo>
                  <a:lnTo>
                    <a:pt x="0" y="3530979"/>
                  </a:lnTo>
                  <a:close/>
                  <a:moveTo>
                    <a:pt x="5969" y="3573016"/>
                  </a:moveTo>
                  <a:lnTo>
                    <a:pt x="5969" y="3597019"/>
                  </a:lnTo>
                  <a:lnTo>
                    <a:pt x="0" y="3597019"/>
                  </a:lnTo>
                  <a:lnTo>
                    <a:pt x="0" y="3573016"/>
                  </a:lnTo>
                  <a:close/>
                  <a:moveTo>
                    <a:pt x="5969" y="3615053"/>
                  </a:moveTo>
                  <a:lnTo>
                    <a:pt x="5969" y="3639056"/>
                  </a:lnTo>
                  <a:lnTo>
                    <a:pt x="0" y="3639056"/>
                  </a:lnTo>
                  <a:lnTo>
                    <a:pt x="0" y="3615053"/>
                  </a:lnTo>
                  <a:close/>
                  <a:moveTo>
                    <a:pt x="5969" y="3657090"/>
                  </a:moveTo>
                  <a:lnTo>
                    <a:pt x="5969" y="3681093"/>
                  </a:lnTo>
                  <a:lnTo>
                    <a:pt x="0" y="3681093"/>
                  </a:lnTo>
                  <a:lnTo>
                    <a:pt x="0" y="3657090"/>
                  </a:lnTo>
                  <a:close/>
                  <a:moveTo>
                    <a:pt x="5969" y="3699126"/>
                  </a:moveTo>
                  <a:lnTo>
                    <a:pt x="5969" y="3723130"/>
                  </a:lnTo>
                  <a:lnTo>
                    <a:pt x="0" y="3723130"/>
                  </a:lnTo>
                  <a:lnTo>
                    <a:pt x="0" y="3699126"/>
                  </a:lnTo>
                  <a:close/>
                  <a:moveTo>
                    <a:pt x="5969" y="3741163"/>
                  </a:moveTo>
                  <a:lnTo>
                    <a:pt x="5969" y="3765167"/>
                  </a:lnTo>
                  <a:lnTo>
                    <a:pt x="0" y="3765167"/>
                  </a:lnTo>
                  <a:lnTo>
                    <a:pt x="0" y="3741163"/>
                  </a:lnTo>
                  <a:close/>
                  <a:moveTo>
                    <a:pt x="5969" y="3783200"/>
                  </a:moveTo>
                  <a:lnTo>
                    <a:pt x="5969" y="3807204"/>
                  </a:lnTo>
                  <a:lnTo>
                    <a:pt x="0" y="3807204"/>
                  </a:lnTo>
                  <a:lnTo>
                    <a:pt x="0" y="3783200"/>
                  </a:lnTo>
                  <a:close/>
                  <a:moveTo>
                    <a:pt x="5969" y="3825237"/>
                  </a:moveTo>
                  <a:lnTo>
                    <a:pt x="5969" y="3849241"/>
                  </a:lnTo>
                  <a:lnTo>
                    <a:pt x="0" y="3849241"/>
                  </a:lnTo>
                  <a:lnTo>
                    <a:pt x="0" y="3825237"/>
                  </a:lnTo>
                  <a:close/>
                  <a:moveTo>
                    <a:pt x="5969" y="3867274"/>
                  </a:moveTo>
                  <a:lnTo>
                    <a:pt x="5969" y="3891278"/>
                  </a:lnTo>
                  <a:lnTo>
                    <a:pt x="0" y="3891278"/>
                  </a:lnTo>
                  <a:lnTo>
                    <a:pt x="0" y="3867274"/>
                  </a:lnTo>
                  <a:close/>
                  <a:moveTo>
                    <a:pt x="5969" y="3909311"/>
                  </a:moveTo>
                  <a:lnTo>
                    <a:pt x="5969" y="3933315"/>
                  </a:lnTo>
                  <a:lnTo>
                    <a:pt x="0" y="3933315"/>
                  </a:lnTo>
                  <a:lnTo>
                    <a:pt x="0" y="3909311"/>
                  </a:lnTo>
                  <a:close/>
                  <a:moveTo>
                    <a:pt x="5969" y="3951348"/>
                  </a:moveTo>
                  <a:lnTo>
                    <a:pt x="5969" y="3975351"/>
                  </a:lnTo>
                  <a:lnTo>
                    <a:pt x="0" y="3975351"/>
                  </a:lnTo>
                  <a:lnTo>
                    <a:pt x="0" y="3951348"/>
                  </a:lnTo>
                  <a:close/>
                  <a:moveTo>
                    <a:pt x="5969" y="3993385"/>
                  </a:moveTo>
                  <a:lnTo>
                    <a:pt x="5969" y="4017388"/>
                  </a:lnTo>
                  <a:lnTo>
                    <a:pt x="0" y="4017388"/>
                  </a:lnTo>
                  <a:lnTo>
                    <a:pt x="0" y="3993385"/>
                  </a:lnTo>
                  <a:close/>
                  <a:moveTo>
                    <a:pt x="5969" y="3426"/>
                  </a:moveTo>
                  <a:lnTo>
                    <a:pt x="5969" y="27429"/>
                  </a:lnTo>
                  <a:lnTo>
                    <a:pt x="0" y="27429"/>
                  </a:lnTo>
                  <a:lnTo>
                    <a:pt x="0" y="0"/>
                  </a:lnTo>
                  <a:close/>
                </a:path>
              </a:pathLst>
            </a:custGeom>
            <a:solidFill>
              <a:srgbClr val="000000"/>
            </a:solidFill>
          </p:spPr>
          <p:txBody>
            <a:bodyPr/>
            <a:lstStyle/>
            <a:p>
              <a:endParaRPr lang="en-US"/>
            </a:p>
          </p:txBody>
        </p:sp>
        <p:sp>
          <p:nvSpPr>
            <p:cNvPr id="38" name="Freeform 38"/>
            <p:cNvSpPr/>
            <p:nvPr/>
          </p:nvSpPr>
          <p:spPr>
            <a:xfrm>
              <a:off x="1323975" y="3770757"/>
              <a:ext cx="275971" cy="5969"/>
            </a:xfrm>
            <a:custGeom>
              <a:avLst/>
              <a:gdLst/>
              <a:ahLst/>
              <a:cxnLst/>
              <a:rect l="l" t="t" r="r" b="b"/>
              <a:pathLst>
                <a:path w="275971" h="5969">
                  <a:moveTo>
                    <a:pt x="41783" y="0"/>
                  </a:moveTo>
                  <a:lnTo>
                    <a:pt x="65786" y="0"/>
                  </a:lnTo>
                  <a:lnTo>
                    <a:pt x="65786" y="5969"/>
                  </a:lnTo>
                  <a:lnTo>
                    <a:pt x="41783" y="5969"/>
                  </a:lnTo>
                  <a:close/>
                  <a:moveTo>
                    <a:pt x="83820" y="0"/>
                  </a:moveTo>
                  <a:lnTo>
                    <a:pt x="107823" y="0"/>
                  </a:lnTo>
                  <a:lnTo>
                    <a:pt x="107823" y="5969"/>
                  </a:lnTo>
                  <a:lnTo>
                    <a:pt x="83820" y="5969"/>
                  </a:lnTo>
                  <a:close/>
                  <a:moveTo>
                    <a:pt x="125857" y="0"/>
                  </a:moveTo>
                  <a:lnTo>
                    <a:pt x="149860" y="0"/>
                  </a:lnTo>
                  <a:lnTo>
                    <a:pt x="149860" y="5969"/>
                  </a:lnTo>
                  <a:lnTo>
                    <a:pt x="125857" y="5969"/>
                  </a:lnTo>
                  <a:close/>
                  <a:moveTo>
                    <a:pt x="167894" y="0"/>
                  </a:moveTo>
                  <a:lnTo>
                    <a:pt x="191897" y="0"/>
                  </a:lnTo>
                  <a:lnTo>
                    <a:pt x="191897" y="5969"/>
                  </a:lnTo>
                  <a:lnTo>
                    <a:pt x="167894" y="5969"/>
                  </a:lnTo>
                  <a:close/>
                  <a:moveTo>
                    <a:pt x="209931" y="0"/>
                  </a:moveTo>
                  <a:lnTo>
                    <a:pt x="233934" y="0"/>
                  </a:lnTo>
                  <a:lnTo>
                    <a:pt x="233934" y="5969"/>
                  </a:lnTo>
                  <a:lnTo>
                    <a:pt x="209931" y="5969"/>
                  </a:lnTo>
                  <a:close/>
                  <a:moveTo>
                    <a:pt x="251968" y="0"/>
                  </a:moveTo>
                  <a:lnTo>
                    <a:pt x="275971" y="0"/>
                  </a:lnTo>
                  <a:lnTo>
                    <a:pt x="275971" y="5969"/>
                  </a:lnTo>
                  <a:lnTo>
                    <a:pt x="251968" y="5969"/>
                  </a:lnTo>
                  <a:close/>
                  <a:moveTo>
                    <a:pt x="0" y="0"/>
                  </a:moveTo>
                  <a:lnTo>
                    <a:pt x="24003" y="0"/>
                  </a:lnTo>
                  <a:lnTo>
                    <a:pt x="24003" y="5969"/>
                  </a:lnTo>
                  <a:lnTo>
                    <a:pt x="0" y="5969"/>
                  </a:lnTo>
                  <a:close/>
                </a:path>
              </a:pathLst>
            </a:custGeom>
            <a:solidFill>
              <a:srgbClr val="000000"/>
            </a:solidFill>
          </p:spPr>
          <p:txBody>
            <a:bodyPr/>
            <a:lstStyle/>
            <a:p>
              <a:endParaRPr lang="en-US"/>
            </a:p>
          </p:txBody>
        </p:sp>
        <p:sp>
          <p:nvSpPr>
            <p:cNvPr id="39" name="Freeform 39"/>
            <p:cNvSpPr/>
            <p:nvPr/>
          </p:nvSpPr>
          <p:spPr>
            <a:xfrm>
              <a:off x="3328670" y="2289048"/>
              <a:ext cx="310388" cy="5969"/>
            </a:xfrm>
            <a:custGeom>
              <a:avLst/>
              <a:gdLst/>
              <a:ahLst/>
              <a:cxnLst/>
              <a:rect l="l" t="t" r="r" b="b"/>
              <a:pathLst>
                <a:path w="310388" h="5969">
                  <a:moveTo>
                    <a:pt x="42037" y="0"/>
                  </a:moveTo>
                  <a:lnTo>
                    <a:pt x="66040" y="0"/>
                  </a:lnTo>
                  <a:lnTo>
                    <a:pt x="66040" y="5969"/>
                  </a:lnTo>
                  <a:lnTo>
                    <a:pt x="42037" y="5969"/>
                  </a:lnTo>
                  <a:close/>
                  <a:moveTo>
                    <a:pt x="84074" y="0"/>
                  </a:moveTo>
                  <a:lnTo>
                    <a:pt x="108077" y="0"/>
                  </a:lnTo>
                  <a:lnTo>
                    <a:pt x="108077" y="5969"/>
                  </a:lnTo>
                  <a:lnTo>
                    <a:pt x="84074" y="5969"/>
                  </a:lnTo>
                  <a:close/>
                  <a:moveTo>
                    <a:pt x="126111" y="0"/>
                  </a:moveTo>
                  <a:lnTo>
                    <a:pt x="150114" y="0"/>
                  </a:lnTo>
                  <a:lnTo>
                    <a:pt x="150114" y="5969"/>
                  </a:lnTo>
                  <a:lnTo>
                    <a:pt x="126111" y="5969"/>
                  </a:lnTo>
                  <a:close/>
                  <a:moveTo>
                    <a:pt x="168148" y="0"/>
                  </a:moveTo>
                  <a:lnTo>
                    <a:pt x="192151" y="0"/>
                  </a:lnTo>
                  <a:lnTo>
                    <a:pt x="192151" y="5969"/>
                  </a:lnTo>
                  <a:lnTo>
                    <a:pt x="168148" y="5969"/>
                  </a:lnTo>
                  <a:close/>
                  <a:moveTo>
                    <a:pt x="210185" y="0"/>
                  </a:moveTo>
                  <a:lnTo>
                    <a:pt x="234188" y="0"/>
                  </a:lnTo>
                  <a:lnTo>
                    <a:pt x="234188" y="5969"/>
                  </a:lnTo>
                  <a:lnTo>
                    <a:pt x="210185" y="5969"/>
                  </a:lnTo>
                  <a:close/>
                  <a:moveTo>
                    <a:pt x="252222" y="0"/>
                  </a:moveTo>
                  <a:lnTo>
                    <a:pt x="276225" y="0"/>
                  </a:lnTo>
                  <a:lnTo>
                    <a:pt x="276225" y="5969"/>
                  </a:lnTo>
                  <a:lnTo>
                    <a:pt x="252222" y="5969"/>
                  </a:lnTo>
                  <a:close/>
                  <a:moveTo>
                    <a:pt x="294259" y="0"/>
                  </a:moveTo>
                  <a:lnTo>
                    <a:pt x="310388" y="0"/>
                  </a:lnTo>
                  <a:lnTo>
                    <a:pt x="310388" y="5969"/>
                  </a:lnTo>
                  <a:lnTo>
                    <a:pt x="294259" y="5969"/>
                  </a:lnTo>
                  <a:close/>
                  <a:moveTo>
                    <a:pt x="254" y="0"/>
                  </a:moveTo>
                  <a:lnTo>
                    <a:pt x="24257" y="0"/>
                  </a:lnTo>
                  <a:lnTo>
                    <a:pt x="24257" y="5969"/>
                  </a:lnTo>
                  <a:lnTo>
                    <a:pt x="0" y="5969"/>
                  </a:lnTo>
                  <a:close/>
                </a:path>
              </a:pathLst>
            </a:custGeom>
            <a:solidFill>
              <a:srgbClr val="000000"/>
            </a:solidFill>
          </p:spPr>
          <p:txBody>
            <a:bodyPr/>
            <a:lstStyle/>
            <a:p>
              <a:endParaRPr lang="en-US"/>
            </a:p>
          </p:txBody>
        </p:sp>
        <p:sp>
          <p:nvSpPr>
            <p:cNvPr id="40" name="Freeform 40"/>
            <p:cNvSpPr/>
            <p:nvPr/>
          </p:nvSpPr>
          <p:spPr>
            <a:xfrm>
              <a:off x="5315839" y="3021330"/>
              <a:ext cx="318135" cy="11557"/>
            </a:xfrm>
            <a:custGeom>
              <a:avLst/>
              <a:gdLst/>
              <a:ahLst/>
              <a:cxnLst/>
              <a:rect l="l" t="t" r="r" b="b"/>
              <a:pathLst>
                <a:path w="318135" h="11557">
                  <a:moveTo>
                    <a:pt x="41783" y="4953"/>
                  </a:moveTo>
                  <a:lnTo>
                    <a:pt x="65786" y="4572"/>
                  </a:lnTo>
                  <a:lnTo>
                    <a:pt x="65913" y="10541"/>
                  </a:lnTo>
                  <a:lnTo>
                    <a:pt x="41910" y="10922"/>
                  </a:lnTo>
                  <a:close/>
                  <a:moveTo>
                    <a:pt x="83820" y="4191"/>
                  </a:moveTo>
                  <a:lnTo>
                    <a:pt x="107823" y="3810"/>
                  </a:lnTo>
                  <a:lnTo>
                    <a:pt x="107950" y="9779"/>
                  </a:lnTo>
                  <a:lnTo>
                    <a:pt x="83947" y="10160"/>
                  </a:lnTo>
                  <a:close/>
                  <a:moveTo>
                    <a:pt x="125857" y="3429"/>
                  </a:moveTo>
                  <a:lnTo>
                    <a:pt x="149860" y="3048"/>
                  </a:lnTo>
                  <a:lnTo>
                    <a:pt x="149987" y="9017"/>
                  </a:lnTo>
                  <a:lnTo>
                    <a:pt x="125984" y="9398"/>
                  </a:lnTo>
                  <a:close/>
                  <a:moveTo>
                    <a:pt x="167894" y="2667"/>
                  </a:moveTo>
                  <a:lnTo>
                    <a:pt x="191897" y="2286"/>
                  </a:lnTo>
                  <a:lnTo>
                    <a:pt x="192024" y="8255"/>
                  </a:lnTo>
                  <a:lnTo>
                    <a:pt x="168021" y="8636"/>
                  </a:lnTo>
                  <a:close/>
                  <a:moveTo>
                    <a:pt x="209931" y="1905"/>
                  </a:moveTo>
                  <a:lnTo>
                    <a:pt x="233934" y="1524"/>
                  </a:lnTo>
                  <a:lnTo>
                    <a:pt x="234061" y="7493"/>
                  </a:lnTo>
                  <a:lnTo>
                    <a:pt x="210058" y="7874"/>
                  </a:lnTo>
                  <a:close/>
                  <a:moveTo>
                    <a:pt x="251968" y="1143"/>
                  </a:moveTo>
                  <a:lnTo>
                    <a:pt x="275971" y="762"/>
                  </a:lnTo>
                  <a:lnTo>
                    <a:pt x="276098" y="6731"/>
                  </a:lnTo>
                  <a:lnTo>
                    <a:pt x="252095" y="7112"/>
                  </a:lnTo>
                  <a:close/>
                  <a:moveTo>
                    <a:pt x="294005" y="381"/>
                  </a:moveTo>
                  <a:lnTo>
                    <a:pt x="318008" y="0"/>
                  </a:lnTo>
                  <a:lnTo>
                    <a:pt x="318135" y="5969"/>
                  </a:lnTo>
                  <a:lnTo>
                    <a:pt x="294132" y="6350"/>
                  </a:lnTo>
                  <a:close/>
                  <a:moveTo>
                    <a:pt x="0" y="5588"/>
                  </a:moveTo>
                  <a:lnTo>
                    <a:pt x="24003" y="5207"/>
                  </a:lnTo>
                  <a:lnTo>
                    <a:pt x="24130" y="11176"/>
                  </a:lnTo>
                  <a:lnTo>
                    <a:pt x="127" y="11557"/>
                  </a:lnTo>
                  <a:close/>
                </a:path>
              </a:pathLst>
            </a:custGeom>
            <a:solidFill>
              <a:srgbClr val="000000"/>
            </a:solidFill>
          </p:spPr>
          <p:txBody>
            <a:bodyPr/>
            <a:lstStyle/>
            <a:p>
              <a:endParaRPr lang="en-US"/>
            </a:p>
          </p:txBody>
        </p:sp>
        <p:sp>
          <p:nvSpPr>
            <p:cNvPr id="41" name="Freeform 41"/>
            <p:cNvSpPr/>
            <p:nvPr/>
          </p:nvSpPr>
          <p:spPr>
            <a:xfrm>
              <a:off x="3319018" y="2305683"/>
              <a:ext cx="5969" cy="2410968"/>
            </a:xfrm>
            <a:custGeom>
              <a:avLst/>
              <a:gdLst/>
              <a:ahLst/>
              <a:cxnLst/>
              <a:rect l="l" t="t" r="r" b="b"/>
              <a:pathLst>
                <a:path w="5969" h="2410968">
                  <a:moveTo>
                    <a:pt x="5969" y="39880"/>
                  </a:moveTo>
                  <a:lnTo>
                    <a:pt x="5969" y="63883"/>
                  </a:lnTo>
                  <a:lnTo>
                    <a:pt x="0" y="63883"/>
                  </a:lnTo>
                  <a:lnTo>
                    <a:pt x="0" y="39880"/>
                  </a:lnTo>
                  <a:close/>
                  <a:moveTo>
                    <a:pt x="5969" y="81917"/>
                  </a:moveTo>
                  <a:lnTo>
                    <a:pt x="5969" y="105920"/>
                  </a:lnTo>
                  <a:lnTo>
                    <a:pt x="0" y="105920"/>
                  </a:lnTo>
                  <a:lnTo>
                    <a:pt x="0" y="81917"/>
                  </a:lnTo>
                  <a:close/>
                  <a:moveTo>
                    <a:pt x="5969" y="123954"/>
                  </a:moveTo>
                  <a:lnTo>
                    <a:pt x="5969" y="147957"/>
                  </a:lnTo>
                  <a:lnTo>
                    <a:pt x="0" y="147957"/>
                  </a:lnTo>
                  <a:lnTo>
                    <a:pt x="0" y="123954"/>
                  </a:lnTo>
                  <a:close/>
                  <a:moveTo>
                    <a:pt x="5969" y="165991"/>
                  </a:moveTo>
                  <a:lnTo>
                    <a:pt x="5969" y="189994"/>
                  </a:lnTo>
                  <a:lnTo>
                    <a:pt x="0" y="189994"/>
                  </a:lnTo>
                  <a:lnTo>
                    <a:pt x="0" y="165991"/>
                  </a:lnTo>
                  <a:close/>
                  <a:moveTo>
                    <a:pt x="5969" y="208028"/>
                  </a:moveTo>
                  <a:lnTo>
                    <a:pt x="5969" y="232031"/>
                  </a:lnTo>
                  <a:lnTo>
                    <a:pt x="0" y="232031"/>
                  </a:lnTo>
                  <a:lnTo>
                    <a:pt x="0" y="208028"/>
                  </a:lnTo>
                  <a:close/>
                  <a:moveTo>
                    <a:pt x="5969" y="250065"/>
                  </a:moveTo>
                  <a:lnTo>
                    <a:pt x="5969" y="274068"/>
                  </a:lnTo>
                  <a:lnTo>
                    <a:pt x="0" y="274068"/>
                  </a:lnTo>
                  <a:lnTo>
                    <a:pt x="0" y="250065"/>
                  </a:lnTo>
                  <a:close/>
                  <a:moveTo>
                    <a:pt x="5969" y="292102"/>
                  </a:moveTo>
                  <a:lnTo>
                    <a:pt x="5969" y="316105"/>
                  </a:lnTo>
                  <a:lnTo>
                    <a:pt x="0" y="316105"/>
                  </a:lnTo>
                  <a:lnTo>
                    <a:pt x="0" y="292102"/>
                  </a:lnTo>
                  <a:close/>
                  <a:moveTo>
                    <a:pt x="5969" y="334139"/>
                  </a:moveTo>
                  <a:lnTo>
                    <a:pt x="5969" y="358142"/>
                  </a:lnTo>
                  <a:lnTo>
                    <a:pt x="0" y="358142"/>
                  </a:lnTo>
                  <a:lnTo>
                    <a:pt x="0" y="334139"/>
                  </a:lnTo>
                  <a:close/>
                  <a:moveTo>
                    <a:pt x="5969" y="376176"/>
                  </a:moveTo>
                  <a:lnTo>
                    <a:pt x="5969" y="400179"/>
                  </a:lnTo>
                  <a:lnTo>
                    <a:pt x="0" y="400179"/>
                  </a:lnTo>
                  <a:lnTo>
                    <a:pt x="0" y="376176"/>
                  </a:lnTo>
                  <a:close/>
                  <a:moveTo>
                    <a:pt x="5969" y="418213"/>
                  </a:moveTo>
                  <a:lnTo>
                    <a:pt x="5969" y="442216"/>
                  </a:lnTo>
                  <a:lnTo>
                    <a:pt x="0" y="442216"/>
                  </a:lnTo>
                  <a:lnTo>
                    <a:pt x="0" y="418213"/>
                  </a:lnTo>
                  <a:close/>
                  <a:moveTo>
                    <a:pt x="5969" y="460250"/>
                  </a:moveTo>
                  <a:lnTo>
                    <a:pt x="5969" y="484253"/>
                  </a:lnTo>
                  <a:lnTo>
                    <a:pt x="0" y="484253"/>
                  </a:lnTo>
                  <a:lnTo>
                    <a:pt x="0" y="460250"/>
                  </a:lnTo>
                  <a:close/>
                  <a:moveTo>
                    <a:pt x="5969" y="502287"/>
                  </a:moveTo>
                  <a:lnTo>
                    <a:pt x="5969" y="526290"/>
                  </a:lnTo>
                  <a:lnTo>
                    <a:pt x="0" y="526290"/>
                  </a:lnTo>
                  <a:lnTo>
                    <a:pt x="0" y="502287"/>
                  </a:lnTo>
                  <a:close/>
                  <a:moveTo>
                    <a:pt x="5969" y="544324"/>
                  </a:moveTo>
                  <a:lnTo>
                    <a:pt x="5969" y="568327"/>
                  </a:lnTo>
                  <a:lnTo>
                    <a:pt x="0" y="568327"/>
                  </a:lnTo>
                  <a:lnTo>
                    <a:pt x="0" y="544324"/>
                  </a:lnTo>
                  <a:close/>
                  <a:moveTo>
                    <a:pt x="5969" y="586361"/>
                  </a:moveTo>
                  <a:lnTo>
                    <a:pt x="5969" y="610364"/>
                  </a:lnTo>
                  <a:lnTo>
                    <a:pt x="0" y="610364"/>
                  </a:lnTo>
                  <a:lnTo>
                    <a:pt x="0" y="586361"/>
                  </a:lnTo>
                  <a:close/>
                  <a:moveTo>
                    <a:pt x="5969" y="628398"/>
                  </a:moveTo>
                  <a:lnTo>
                    <a:pt x="5969" y="652401"/>
                  </a:lnTo>
                  <a:lnTo>
                    <a:pt x="0" y="652401"/>
                  </a:lnTo>
                  <a:lnTo>
                    <a:pt x="0" y="628398"/>
                  </a:lnTo>
                  <a:close/>
                  <a:moveTo>
                    <a:pt x="5969" y="670435"/>
                  </a:moveTo>
                  <a:lnTo>
                    <a:pt x="5969" y="694438"/>
                  </a:lnTo>
                  <a:lnTo>
                    <a:pt x="0" y="694438"/>
                  </a:lnTo>
                  <a:lnTo>
                    <a:pt x="0" y="669927"/>
                  </a:lnTo>
                  <a:close/>
                  <a:moveTo>
                    <a:pt x="5969" y="712472"/>
                  </a:moveTo>
                  <a:lnTo>
                    <a:pt x="5969" y="736475"/>
                  </a:lnTo>
                  <a:lnTo>
                    <a:pt x="0" y="736475"/>
                  </a:lnTo>
                  <a:lnTo>
                    <a:pt x="0" y="711837"/>
                  </a:lnTo>
                  <a:close/>
                  <a:moveTo>
                    <a:pt x="5969" y="754509"/>
                  </a:moveTo>
                  <a:lnTo>
                    <a:pt x="5969" y="778511"/>
                  </a:lnTo>
                  <a:lnTo>
                    <a:pt x="0" y="778511"/>
                  </a:lnTo>
                  <a:lnTo>
                    <a:pt x="0" y="754509"/>
                  </a:lnTo>
                  <a:close/>
                  <a:moveTo>
                    <a:pt x="5969" y="796545"/>
                  </a:moveTo>
                  <a:lnTo>
                    <a:pt x="5969" y="820548"/>
                  </a:lnTo>
                  <a:lnTo>
                    <a:pt x="0" y="820548"/>
                  </a:lnTo>
                  <a:lnTo>
                    <a:pt x="0" y="796545"/>
                  </a:lnTo>
                  <a:close/>
                  <a:moveTo>
                    <a:pt x="5969" y="838582"/>
                  </a:moveTo>
                  <a:lnTo>
                    <a:pt x="5969" y="862585"/>
                  </a:lnTo>
                  <a:lnTo>
                    <a:pt x="0" y="862585"/>
                  </a:lnTo>
                  <a:lnTo>
                    <a:pt x="0" y="838582"/>
                  </a:lnTo>
                  <a:close/>
                  <a:moveTo>
                    <a:pt x="5969" y="880619"/>
                  </a:moveTo>
                  <a:lnTo>
                    <a:pt x="5969" y="904622"/>
                  </a:lnTo>
                  <a:lnTo>
                    <a:pt x="0" y="904622"/>
                  </a:lnTo>
                  <a:lnTo>
                    <a:pt x="0" y="880619"/>
                  </a:lnTo>
                  <a:close/>
                  <a:moveTo>
                    <a:pt x="5969" y="922656"/>
                  </a:moveTo>
                  <a:lnTo>
                    <a:pt x="5969" y="946660"/>
                  </a:lnTo>
                  <a:lnTo>
                    <a:pt x="0" y="946660"/>
                  </a:lnTo>
                  <a:lnTo>
                    <a:pt x="0" y="922657"/>
                  </a:lnTo>
                  <a:close/>
                  <a:moveTo>
                    <a:pt x="5969" y="964693"/>
                  </a:moveTo>
                  <a:lnTo>
                    <a:pt x="5969" y="988697"/>
                  </a:lnTo>
                  <a:lnTo>
                    <a:pt x="0" y="988697"/>
                  </a:lnTo>
                  <a:lnTo>
                    <a:pt x="0" y="964693"/>
                  </a:lnTo>
                  <a:close/>
                  <a:moveTo>
                    <a:pt x="5969" y="1006730"/>
                  </a:moveTo>
                  <a:lnTo>
                    <a:pt x="5969" y="1030734"/>
                  </a:lnTo>
                  <a:lnTo>
                    <a:pt x="0" y="1030734"/>
                  </a:lnTo>
                  <a:lnTo>
                    <a:pt x="0" y="1006730"/>
                  </a:lnTo>
                  <a:close/>
                  <a:moveTo>
                    <a:pt x="5969" y="1048767"/>
                  </a:moveTo>
                  <a:lnTo>
                    <a:pt x="5969" y="1072770"/>
                  </a:lnTo>
                  <a:lnTo>
                    <a:pt x="0" y="1072770"/>
                  </a:lnTo>
                  <a:lnTo>
                    <a:pt x="0" y="1048767"/>
                  </a:lnTo>
                  <a:close/>
                  <a:moveTo>
                    <a:pt x="5969" y="1090804"/>
                  </a:moveTo>
                  <a:lnTo>
                    <a:pt x="5969" y="1114807"/>
                  </a:lnTo>
                  <a:lnTo>
                    <a:pt x="0" y="1114807"/>
                  </a:lnTo>
                  <a:lnTo>
                    <a:pt x="0" y="1090804"/>
                  </a:lnTo>
                  <a:close/>
                  <a:moveTo>
                    <a:pt x="5969" y="1132841"/>
                  </a:moveTo>
                  <a:lnTo>
                    <a:pt x="5969" y="1156844"/>
                  </a:lnTo>
                  <a:lnTo>
                    <a:pt x="0" y="1156844"/>
                  </a:lnTo>
                  <a:lnTo>
                    <a:pt x="0" y="1132841"/>
                  </a:lnTo>
                  <a:close/>
                  <a:moveTo>
                    <a:pt x="5969" y="1174878"/>
                  </a:moveTo>
                  <a:lnTo>
                    <a:pt x="5969" y="1198881"/>
                  </a:lnTo>
                  <a:lnTo>
                    <a:pt x="0" y="1198881"/>
                  </a:lnTo>
                  <a:lnTo>
                    <a:pt x="0" y="1174878"/>
                  </a:lnTo>
                  <a:close/>
                  <a:moveTo>
                    <a:pt x="5969" y="1216915"/>
                  </a:moveTo>
                  <a:lnTo>
                    <a:pt x="5969" y="1240918"/>
                  </a:lnTo>
                  <a:lnTo>
                    <a:pt x="0" y="1240918"/>
                  </a:lnTo>
                  <a:lnTo>
                    <a:pt x="0" y="1216915"/>
                  </a:lnTo>
                  <a:close/>
                  <a:moveTo>
                    <a:pt x="5969" y="1258952"/>
                  </a:moveTo>
                  <a:lnTo>
                    <a:pt x="5969" y="1282955"/>
                  </a:lnTo>
                  <a:lnTo>
                    <a:pt x="0" y="1282955"/>
                  </a:lnTo>
                  <a:lnTo>
                    <a:pt x="0" y="1257937"/>
                  </a:lnTo>
                  <a:close/>
                  <a:moveTo>
                    <a:pt x="5969" y="1300989"/>
                  </a:moveTo>
                  <a:lnTo>
                    <a:pt x="5969" y="1324992"/>
                  </a:lnTo>
                  <a:lnTo>
                    <a:pt x="0" y="1324992"/>
                  </a:lnTo>
                  <a:lnTo>
                    <a:pt x="0" y="1299847"/>
                  </a:lnTo>
                  <a:close/>
                  <a:moveTo>
                    <a:pt x="5969" y="1343026"/>
                  </a:moveTo>
                  <a:lnTo>
                    <a:pt x="5969" y="1367029"/>
                  </a:lnTo>
                  <a:lnTo>
                    <a:pt x="0" y="1367029"/>
                  </a:lnTo>
                  <a:lnTo>
                    <a:pt x="0" y="1343026"/>
                  </a:lnTo>
                  <a:close/>
                  <a:moveTo>
                    <a:pt x="5969" y="1385063"/>
                  </a:moveTo>
                  <a:lnTo>
                    <a:pt x="5969" y="1409066"/>
                  </a:lnTo>
                  <a:lnTo>
                    <a:pt x="0" y="1409066"/>
                  </a:lnTo>
                  <a:lnTo>
                    <a:pt x="0" y="1385063"/>
                  </a:lnTo>
                  <a:close/>
                  <a:moveTo>
                    <a:pt x="5969" y="1427100"/>
                  </a:moveTo>
                  <a:lnTo>
                    <a:pt x="5969" y="1451103"/>
                  </a:lnTo>
                  <a:lnTo>
                    <a:pt x="0" y="1451103"/>
                  </a:lnTo>
                  <a:lnTo>
                    <a:pt x="0" y="1427100"/>
                  </a:lnTo>
                  <a:close/>
                  <a:moveTo>
                    <a:pt x="5969" y="1469137"/>
                  </a:moveTo>
                  <a:lnTo>
                    <a:pt x="5969" y="1493140"/>
                  </a:lnTo>
                  <a:lnTo>
                    <a:pt x="0" y="1493140"/>
                  </a:lnTo>
                  <a:lnTo>
                    <a:pt x="0" y="1469137"/>
                  </a:lnTo>
                  <a:close/>
                  <a:moveTo>
                    <a:pt x="5969" y="1511174"/>
                  </a:moveTo>
                  <a:lnTo>
                    <a:pt x="5969" y="1535177"/>
                  </a:lnTo>
                  <a:lnTo>
                    <a:pt x="0" y="1535177"/>
                  </a:lnTo>
                  <a:lnTo>
                    <a:pt x="0" y="1511174"/>
                  </a:lnTo>
                  <a:close/>
                  <a:moveTo>
                    <a:pt x="5969" y="1553211"/>
                  </a:moveTo>
                  <a:lnTo>
                    <a:pt x="5969" y="1577214"/>
                  </a:lnTo>
                  <a:lnTo>
                    <a:pt x="0" y="1577214"/>
                  </a:lnTo>
                  <a:lnTo>
                    <a:pt x="0" y="1553211"/>
                  </a:lnTo>
                  <a:close/>
                  <a:moveTo>
                    <a:pt x="5969" y="1595248"/>
                  </a:moveTo>
                  <a:lnTo>
                    <a:pt x="5969" y="1619251"/>
                  </a:lnTo>
                  <a:lnTo>
                    <a:pt x="0" y="1619251"/>
                  </a:lnTo>
                  <a:lnTo>
                    <a:pt x="0" y="1595248"/>
                  </a:lnTo>
                  <a:close/>
                  <a:moveTo>
                    <a:pt x="5969" y="1637285"/>
                  </a:moveTo>
                  <a:lnTo>
                    <a:pt x="5969" y="1661288"/>
                  </a:lnTo>
                  <a:lnTo>
                    <a:pt x="0" y="1661288"/>
                  </a:lnTo>
                  <a:lnTo>
                    <a:pt x="0" y="1637285"/>
                  </a:lnTo>
                  <a:close/>
                  <a:moveTo>
                    <a:pt x="5969" y="1679322"/>
                  </a:moveTo>
                  <a:lnTo>
                    <a:pt x="5969" y="1703325"/>
                  </a:lnTo>
                  <a:lnTo>
                    <a:pt x="0" y="1703325"/>
                  </a:lnTo>
                  <a:lnTo>
                    <a:pt x="0" y="1679322"/>
                  </a:lnTo>
                  <a:close/>
                  <a:moveTo>
                    <a:pt x="5969" y="1721359"/>
                  </a:moveTo>
                  <a:lnTo>
                    <a:pt x="5969" y="1745362"/>
                  </a:lnTo>
                  <a:lnTo>
                    <a:pt x="0" y="1745362"/>
                  </a:lnTo>
                  <a:lnTo>
                    <a:pt x="0" y="1721359"/>
                  </a:lnTo>
                  <a:close/>
                  <a:moveTo>
                    <a:pt x="5969" y="1763396"/>
                  </a:moveTo>
                  <a:lnTo>
                    <a:pt x="5969" y="1787399"/>
                  </a:lnTo>
                  <a:lnTo>
                    <a:pt x="0" y="1787399"/>
                  </a:lnTo>
                  <a:lnTo>
                    <a:pt x="0" y="1763396"/>
                  </a:lnTo>
                  <a:close/>
                  <a:moveTo>
                    <a:pt x="5969" y="1805433"/>
                  </a:moveTo>
                  <a:lnTo>
                    <a:pt x="5969" y="1829436"/>
                  </a:lnTo>
                  <a:lnTo>
                    <a:pt x="0" y="1829436"/>
                  </a:lnTo>
                  <a:lnTo>
                    <a:pt x="0" y="1805433"/>
                  </a:lnTo>
                  <a:close/>
                  <a:moveTo>
                    <a:pt x="5969" y="1847470"/>
                  </a:moveTo>
                  <a:lnTo>
                    <a:pt x="5969" y="1871473"/>
                  </a:lnTo>
                  <a:lnTo>
                    <a:pt x="0" y="1871473"/>
                  </a:lnTo>
                  <a:lnTo>
                    <a:pt x="0" y="1847470"/>
                  </a:lnTo>
                  <a:close/>
                  <a:moveTo>
                    <a:pt x="5969" y="1889507"/>
                  </a:moveTo>
                  <a:lnTo>
                    <a:pt x="5969" y="1913510"/>
                  </a:lnTo>
                  <a:lnTo>
                    <a:pt x="0" y="1913510"/>
                  </a:lnTo>
                  <a:lnTo>
                    <a:pt x="0" y="1887857"/>
                  </a:lnTo>
                  <a:close/>
                  <a:moveTo>
                    <a:pt x="5969" y="1931544"/>
                  </a:moveTo>
                  <a:lnTo>
                    <a:pt x="5969" y="1955547"/>
                  </a:lnTo>
                  <a:lnTo>
                    <a:pt x="0" y="1955547"/>
                  </a:lnTo>
                  <a:lnTo>
                    <a:pt x="0" y="1931544"/>
                  </a:lnTo>
                  <a:close/>
                  <a:moveTo>
                    <a:pt x="5969" y="1973581"/>
                  </a:moveTo>
                  <a:lnTo>
                    <a:pt x="5969" y="1997584"/>
                  </a:lnTo>
                  <a:lnTo>
                    <a:pt x="0" y="1997584"/>
                  </a:lnTo>
                  <a:lnTo>
                    <a:pt x="0" y="1973581"/>
                  </a:lnTo>
                  <a:close/>
                  <a:moveTo>
                    <a:pt x="5969" y="2015618"/>
                  </a:moveTo>
                  <a:lnTo>
                    <a:pt x="5969" y="2039621"/>
                  </a:lnTo>
                  <a:lnTo>
                    <a:pt x="0" y="2039621"/>
                  </a:lnTo>
                  <a:lnTo>
                    <a:pt x="0" y="2015618"/>
                  </a:lnTo>
                  <a:close/>
                  <a:moveTo>
                    <a:pt x="5969" y="2057655"/>
                  </a:moveTo>
                  <a:lnTo>
                    <a:pt x="5969" y="2081658"/>
                  </a:lnTo>
                  <a:lnTo>
                    <a:pt x="0" y="2081658"/>
                  </a:lnTo>
                  <a:lnTo>
                    <a:pt x="0" y="2057655"/>
                  </a:lnTo>
                  <a:close/>
                  <a:moveTo>
                    <a:pt x="5969" y="2099692"/>
                  </a:moveTo>
                  <a:lnTo>
                    <a:pt x="5969" y="2123695"/>
                  </a:lnTo>
                  <a:lnTo>
                    <a:pt x="0" y="2123695"/>
                  </a:lnTo>
                  <a:lnTo>
                    <a:pt x="0" y="2099692"/>
                  </a:lnTo>
                  <a:close/>
                  <a:moveTo>
                    <a:pt x="5969" y="2141728"/>
                  </a:moveTo>
                  <a:lnTo>
                    <a:pt x="5969" y="2165732"/>
                  </a:lnTo>
                  <a:lnTo>
                    <a:pt x="0" y="2165732"/>
                  </a:lnTo>
                  <a:lnTo>
                    <a:pt x="0" y="2141728"/>
                  </a:lnTo>
                  <a:close/>
                  <a:moveTo>
                    <a:pt x="5969" y="2183765"/>
                  </a:moveTo>
                  <a:lnTo>
                    <a:pt x="5969" y="2207769"/>
                  </a:lnTo>
                  <a:lnTo>
                    <a:pt x="0" y="2207769"/>
                  </a:lnTo>
                  <a:lnTo>
                    <a:pt x="0" y="2183765"/>
                  </a:lnTo>
                  <a:close/>
                  <a:moveTo>
                    <a:pt x="5969" y="2225802"/>
                  </a:moveTo>
                  <a:lnTo>
                    <a:pt x="5969" y="2249806"/>
                  </a:lnTo>
                  <a:lnTo>
                    <a:pt x="0" y="2249806"/>
                  </a:lnTo>
                  <a:lnTo>
                    <a:pt x="0" y="2225802"/>
                  </a:lnTo>
                  <a:close/>
                  <a:moveTo>
                    <a:pt x="5969" y="2267839"/>
                  </a:moveTo>
                  <a:lnTo>
                    <a:pt x="5969" y="2291843"/>
                  </a:lnTo>
                  <a:lnTo>
                    <a:pt x="0" y="2291843"/>
                  </a:lnTo>
                  <a:lnTo>
                    <a:pt x="0" y="2267839"/>
                  </a:lnTo>
                  <a:close/>
                  <a:moveTo>
                    <a:pt x="5969" y="2309876"/>
                  </a:moveTo>
                  <a:lnTo>
                    <a:pt x="5969" y="2333880"/>
                  </a:lnTo>
                  <a:lnTo>
                    <a:pt x="0" y="2333880"/>
                  </a:lnTo>
                  <a:lnTo>
                    <a:pt x="0" y="2309876"/>
                  </a:lnTo>
                  <a:close/>
                  <a:moveTo>
                    <a:pt x="5969" y="2351913"/>
                  </a:moveTo>
                  <a:lnTo>
                    <a:pt x="5969" y="2375917"/>
                  </a:lnTo>
                  <a:lnTo>
                    <a:pt x="0" y="2375917"/>
                  </a:lnTo>
                  <a:lnTo>
                    <a:pt x="0" y="2351913"/>
                  </a:lnTo>
                  <a:close/>
                  <a:moveTo>
                    <a:pt x="5969" y="2393950"/>
                  </a:moveTo>
                  <a:lnTo>
                    <a:pt x="5969" y="2410968"/>
                  </a:lnTo>
                  <a:lnTo>
                    <a:pt x="0" y="2410968"/>
                  </a:lnTo>
                  <a:lnTo>
                    <a:pt x="0" y="2393950"/>
                  </a:lnTo>
                  <a:close/>
                  <a:moveTo>
                    <a:pt x="5969" y="0"/>
                  </a:moveTo>
                  <a:lnTo>
                    <a:pt x="5969" y="24003"/>
                  </a:lnTo>
                  <a:lnTo>
                    <a:pt x="0" y="24003"/>
                  </a:lnTo>
                  <a:lnTo>
                    <a:pt x="0" y="0"/>
                  </a:lnTo>
                  <a:close/>
                </a:path>
              </a:pathLst>
            </a:custGeom>
            <a:solidFill>
              <a:srgbClr val="000000"/>
            </a:solidFill>
          </p:spPr>
          <p:txBody>
            <a:bodyPr/>
            <a:lstStyle/>
            <a:p>
              <a:endParaRPr lang="en-US"/>
            </a:p>
          </p:txBody>
        </p:sp>
        <p:sp>
          <p:nvSpPr>
            <p:cNvPr id="42" name="Freeform 42"/>
            <p:cNvSpPr/>
            <p:nvPr/>
          </p:nvSpPr>
          <p:spPr>
            <a:xfrm>
              <a:off x="5290952" y="3043046"/>
              <a:ext cx="12700" cy="1684528"/>
            </a:xfrm>
            <a:custGeom>
              <a:avLst/>
              <a:gdLst/>
              <a:ahLst/>
              <a:cxnLst/>
              <a:rect l="l" t="t" r="r" b="b"/>
              <a:pathLst>
                <a:path w="12700" h="1684528">
                  <a:moveTo>
                    <a:pt x="7742" y="40514"/>
                  </a:moveTo>
                  <a:lnTo>
                    <a:pt x="7869" y="64517"/>
                  </a:lnTo>
                  <a:lnTo>
                    <a:pt x="1900" y="64517"/>
                  </a:lnTo>
                  <a:lnTo>
                    <a:pt x="1773" y="40514"/>
                  </a:lnTo>
                  <a:close/>
                  <a:moveTo>
                    <a:pt x="7869" y="82551"/>
                  </a:moveTo>
                  <a:lnTo>
                    <a:pt x="7996" y="106554"/>
                  </a:lnTo>
                  <a:lnTo>
                    <a:pt x="2027" y="106554"/>
                  </a:lnTo>
                  <a:lnTo>
                    <a:pt x="1900" y="82551"/>
                  </a:lnTo>
                  <a:close/>
                  <a:moveTo>
                    <a:pt x="7996" y="124588"/>
                  </a:moveTo>
                  <a:lnTo>
                    <a:pt x="8123" y="148591"/>
                  </a:lnTo>
                  <a:lnTo>
                    <a:pt x="2154" y="148591"/>
                  </a:lnTo>
                  <a:lnTo>
                    <a:pt x="2027" y="124588"/>
                  </a:lnTo>
                  <a:close/>
                  <a:moveTo>
                    <a:pt x="8123" y="166625"/>
                  </a:moveTo>
                  <a:lnTo>
                    <a:pt x="8251" y="190628"/>
                  </a:lnTo>
                  <a:lnTo>
                    <a:pt x="2281" y="190628"/>
                  </a:lnTo>
                  <a:lnTo>
                    <a:pt x="2154" y="166625"/>
                  </a:lnTo>
                  <a:close/>
                  <a:moveTo>
                    <a:pt x="8251" y="208662"/>
                  </a:moveTo>
                  <a:lnTo>
                    <a:pt x="8378" y="232665"/>
                  </a:lnTo>
                  <a:lnTo>
                    <a:pt x="2409" y="232665"/>
                  </a:lnTo>
                  <a:lnTo>
                    <a:pt x="2281" y="208662"/>
                  </a:lnTo>
                  <a:close/>
                  <a:moveTo>
                    <a:pt x="8378" y="250699"/>
                  </a:moveTo>
                  <a:lnTo>
                    <a:pt x="8505" y="274702"/>
                  </a:lnTo>
                  <a:lnTo>
                    <a:pt x="2536" y="274702"/>
                  </a:lnTo>
                  <a:lnTo>
                    <a:pt x="2409" y="250699"/>
                  </a:lnTo>
                  <a:close/>
                  <a:moveTo>
                    <a:pt x="8505" y="292736"/>
                  </a:moveTo>
                  <a:lnTo>
                    <a:pt x="8632" y="316739"/>
                  </a:lnTo>
                  <a:lnTo>
                    <a:pt x="2663" y="316739"/>
                  </a:lnTo>
                  <a:lnTo>
                    <a:pt x="2536" y="292736"/>
                  </a:lnTo>
                  <a:close/>
                  <a:moveTo>
                    <a:pt x="8632" y="334773"/>
                  </a:moveTo>
                  <a:lnTo>
                    <a:pt x="8759" y="358776"/>
                  </a:lnTo>
                  <a:lnTo>
                    <a:pt x="2790" y="358776"/>
                  </a:lnTo>
                  <a:lnTo>
                    <a:pt x="2663" y="334773"/>
                  </a:lnTo>
                  <a:close/>
                  <a:moveTo>
                    <a:pt x="8759" y="376810"/>
                  </a:moveTo>
                  <a:lnTo>
                    <a:pt x="8886" y="400813"/>
                  </a:lnTo>
                  <a:lnTo>
                    <a:pt x="2917" y="400813"/>
                  </a:lnTo>
                  <a:lnTo>
                    <a:pt x="2790" y="376810"/>
                  </a:lnTo>
                  <a:close/>
                  <a:moveTo>
                    <a:pt x="8886" y="418847"/>
                  </a:moveTo>
                  <a:lnTo>
                    <a:pt x="9013" y="442850"/>
                  </a:lnTo>
                  <a:lnTo>
                    <a:pt x="3044" y="442850"/>
                  </a:lnTo>
                  <a:lnTo>
                    <a:pt x="2917" y="418847"/>
                  </a:lnTo>
                  <a:close/>
                  <a:moveTo>
                    <a:pt x="9013" y="460884"/>
                  </a:moveTo>
                  <a:lnTo>
                    <a:pt x="9140" y="484887"/>
                  </a:lnTo>
                  <a:lnTo>
                    <a:pt x="3171" y="484887"/>
                  </a:lnTo>
                  <a:lnTo>
                    <a:pt x="3044" y="460884"/>
                  </a:lnTo>
                  <a:close/>
                  <a:moveTo>
                    <a:pt x="9140" y="502921"/>
                  </a:moveTo>
                  <a:lnTo>
                    <a:pt x="9268" y="526924"/>
                  </a:lnTo>
                  <a:lnTo>
                    <a:pt x="3298" y="526924"/>
                  </a:lnTo>
                  <a:lnTo>
                    <a:pt x="3171" y="502921"/>
                  </a:lnTo>
                  <a:close/>
                  <a:moveTo>
                    <a:pt x="9268" y="544958"/>
                  </a:moveTo>
                  <a:lnTo>
                    <a:pt x="9395" y="568961"/>
                  </a:lnTo>
                  <a:lnTo>
                    <a:pt x="3426" y="568961"/>
                  </a:lnTo>
                  <a:lnTo>
                    <a:pt x="3298" y="544958"/>
                  </a:lnTo>
                  <a:close/>
                  <a:moveTo>
                    <a:pt x="9395" y="586995"/>
                  </a:moveTo>
                  <a:lnTo>
                    <a:pt x="9522" y="610998"/>
                  </a:lnTo>
                  <a:lnTo>
                    <a:pt x="3553" y="610998"/>
                  </a:lnTo>
                  <a:lnTo>
                    <a:pt x="3426" y="586995"/>
                  </a:lnTo>
                  <a:close/>
                  <a:moveTo>
                    <a:pt x="9522" y="629032"/>
                  </a:moveTo>
                  <a:lnTo>
                    <a:pt x="9649" y="653035"/>
                  </a:lnTo>
                  <a:lnTo>
                    <a:pt x="3680" y="653035"/>
                  </a:lnTo>
                  <a:lnTo>
                    <a:pt x="3553" y="629032"/>
                  </a:lnTo>
                  <a:close/>
                  <a:moveTo>
                    <a:pt x="9649" y="671069"/>
                  </a:moveTo>
                  <a:lnTo>
                    <a:pt x="9776" y="695072"/>
                  </a:lnTo>
                  <a:lnTo>
                    <a:pt x="3807" y="695072"/>
                  </a:lnTo>
                  <a:lnTo>
                    <a:pt x="3680" y="671069"/>
                  </a:lnTo>
                  <a:close/>
                  <a:moveTo>
                    <a:pt x="9776" y="713106"/>
                  </a:moveTo>
                  <a:lnTo>
                    <a:pt x="9903" y="737109"/>
                  </a:lnTo>
                  <a:lnTo>
                    <a:pt x="3934" y="737109"/>
                  </a:lnTo>
                  <a:lnTo>
                    <a:pt x="3807" y="713106"/>
                  </a:lnTo>
                  <a:close/>
                  <a:moveTo>
                    <a:pt x="9903" y="755143"/>
                  </a:moveTo>
                  <a:lnTo>
                    <a:pt x="10030" y="779146"/>
                  </a:lnTo>
                  <a:lnTo>
                    <a:pt x="4061" y="779146"/>
                  </a:lnTo>
                  <a:lnTo>
                    <a:pt x="3934" y="755143"/>
                  </a:lnTo>
                  <a:close/>
                  <a:moveTo>
                    <a:pt x="10030" y="797180"/>
                  </a:moveTo>
                  <a:lnTo>
                    <a:pt x="10157" y="821183"/>
                  </a:lnTo>
                  <a:lnTo>
                    <a:pt x="4188" y="821183"/>
                  </a:lnTo>
                  <a:lnTo>
                    <a:pt x="4061" y="797180"/>
                  </a:lnTo>
                  <a:close/>
                  <a:moveTo>
                    <a:pt x="10157" y="839217"/>
                  </a:moveTo>
                  <a:lnTo>
                    <a:pt x="10284" y="863220"/>
                  </a:lnTo>
                  <a:lnTo>
                    <a:pt x="4315" y="863220"/>
                  </a:lnTo>
                  <a:lnTo>
                    <a:pt x="4188" y="839217"/>
                  </a:lnTo>
                  <a:close/>
                  <a:moveTo>
                    <a:pt x="10284" y="881254"/>
                  </a:moveTo>
                  <a:lnTo>
                    <a:pt x="10412" y="905257"/>
                  </a:lnTo>
                  <a:lnTo>
                    <a:pt x="4443" y="905257"/>
                  </a:lnTo>
                  <a:lnTo>
                    <a:pt x="4315" y="881254"/>
                  </a:lnTo>
                  <a:close/>
                  <a:moveTo>
                    <a:pt x="10412" y="923291"/>
                  </a:moveTo>
                  <a:lnTo>
                    <a:pt x="10539" y="947294"/>
                  </a:lnTo>
                  <a:lnTo>
                    <a:pt x="4570" y="947294"/>
                  </a:lnTo>
                  <a:lnTo>
                    <a:pt x="4443" y="923291"/>
                  </a:lnTo>
                  <a:close/>
                  <a:moveTo>
                    <a:pt x="10539" y="965328"/>
                  </a:moveTo>
                  <a:lnTo>
                    <a:pt x="10666" y="989331"/>
                  </a:lnTo>
                  <a:lnTo>
                    <a:pt x="4697" y="989331"/>
                  </a:lnTo>
                  <a:lnTo>
                    <a:pt x="4570" y="965328"/>
                  </a:lnTo>
                  <a:close/>
                  <a:moveTo>
                    <a:pt x="10666" y="1007365"/>
                  </a:moveTo>
                  <a:lnTo>
                    <a:pt x="10793" y="1031368"/>
                  </a:lnTo>
                  <a:lnTo>
                    <a:pt x="4824" y="1031368"/>
                  </a:lnTo>
                  <a:lnTo>
                    <a:pt x="4697" y="1007365"/>
                  </a:lnTo>
                  <a:close/>
                  <a:moveTo>
                    <a:pt x="10793" y="1049401"/>
                  </a:moveTo>
                  <a:lnTo>
                    <a:pt x="10920" y="1073405"/>
                  </a:lnTo>
                  <a:lnTo>
                    <a:pt x="4951" y="1073405"/>
                  </a:lnTo>
                  <a:lnTo>
                    <a:pt x="4824" y="1049401"/>
                  </a:lnTo>
                  <a:close/>
                  <a:moveTo>
                    <a:pt x="10920" y="1091438"/>
                  </a:moveTo>
                  <a:lnTo>
                    <a:pt x="11047" y="1115442"/>
                  </a:lnTo>
                  <a:lnTo>
                    <a:pt x="5078" y="1115442"/>
                  </a:lnTo>
                  <a:lnTo>
                    <a:pt x="4951" y="1091438"/>
                  </a:lnTo>
                  <a:close/>
                  <a:moveTo>
                    <a:pt x="11047" y="1133475"/>
                  </a:moveTo>
                  <a:lnTo>
                    <a:pt x="11174" y="1157479"/>
                  </a:lnTo>
                  <a:lnTo>
                    <a:pt x="5205" y="1157479"/>
                  </a:lnTo>
                  <a:lnTo>
                    <a:pt x="5078" y="1133475"/>
                  </a:lnTo>
                  <a:close/>
                  <a:moveTo>
                    <a:pt x="11174" y="1175512"/>
                  </a:moveTo>
                  <a:lnTo>
                    <a:pt x="11301" y="1199516"/>
                  </a:lnTo>
                  <a:lnTo>
                    <a:pt x="5332" y="1199516"/>
                  </a:lnTo>
                  <a:lnTo>
                    <a:pt x="5205" y="1175512"/>
                  </a:lnTo>
                  <a:close/>
                  <a:moveTo>
                    <a:pt x="11301" y="1217549"/>
                  </a:moveTo>
                  <a:lnTo>
                    <a:pt x="11429" y="1241553"/>
                  </a:lnTo>
                  <a:lnTo>
                    <a:pt x="5460" y="1241553"/>
                  </a:lnTo>
                  <a:lnTo>
                    <a:pt x="5332" y="1217549"/>
                  </a:lnTo>
                  <a:close/>
                  <a:moveTo>
                    <a:pt x="11429" y="1259586"/>
                  </a:moveTo>
                  <a:lnTo>
                    <a:pt x="11556" y="1283590"/>
                  </a:lnTo>
                  <a:lnTo>
                    <a:pt x="5587" y="1283590"/>
                  </a:lnTo>
                  <a:lnTo>
                    <a:pt x="5460" y="1259586"/>
                  </a:lnTo>
                  <a:close/>
                  <a:moveTo>
                    <a:pt x="11556" y="1301623"/>
                  </a:moveTo>
                  <a:lnTo>
                    <a:pt x="11683" y="1325626"/>
                  </a:lnTo>
                  <a:lnTo>
                    <a:pt x="5714" y="1325626"/>
                  </a:lnTo>
                  <a:lnTo>
                    <a:pt x="5587" y="1301623"/>
                  </a:lnTo>
                  <a:close/>
                  <a:moveTo>
                    <a:pt x="11683" y="1343660"/>
                  </a:moveTo>
                  <a:lnTo>
                    <a:pt x="11810" y="1367663"/>
                  </a:lnTo>
                  <a:lnTo>
                    <a:pt x="5841" y="1367663"/>
                  </a:lnTo>
                  <a:lnTo>
                    <a:pt x="5714" y="1343660"/>
                  </a:lnTo>
                  <a:close/>
                  <a:moveTo>
                    <a:pt x="11810" y="1385697"/>
                  </a:moveTo>
                  <a:lnTo>
                    <a:pt x="11937" y="1409700"/>
                  </a:lnTo>
                  <a:lnTo>
                    <a:pt x="5968" y="1409700"/>
                  </a:lnTo>
                  <a:lnTo>
                    <a:pt x="5841" y="1385697"/>
                  </a:lnTo>
                  <a:close/>
                  <a:moveTo>
                    <a:pt x="11937" y="1427734"/>
                  </a:moveTo>
                  <a:lnTo>
                    <a:pt x="12064" y="1451737"/>
                  </a:lnTo>
                  <a:lnTo>
                    <a:pt x="6095" y="1451737"/>
                  </a:lnTo>
                  <a:lnTo>
                    <a:pt x="5968" y="1427734"/>
                  </a:lnTo>
                  <a:close/>
                  <a:moveTo>
                    <a:pt x="12064" y="1469771"/>
                  </a:moveTo>
                  <a:lnTo>
                    <a:pt x="12191" y="1493774"/>
                  </a:lnTo>
                  <a:lnTo>
                    <a:pt x="6222" y="1493774"/>
                  </a:lnTo>
                  <a:lnTo>
                    <a:pt x="6095" y="1469771"/>
                  </a:lnTo>
                  <a:close/>
                  <a:moveTo>
                    <a:pt x="12191" y="1511808"/>
                  </a:moveTo>
                  <a:lnTo>
                    <a:pt x="12318" y="1535811"/>
                  </a:lnTo>
                  <a:lnTo>
                    <a:pt x="6349" y="1535811"/>
                  </a:lnTo>
                  <a:lnTo>
                    <a:pt x="6222" y="1511808"/>
                  </a:lnTo>
                  <a:close/>
                  <a:moveTo>
                    <a:pt x="12318" y="1553845"/>
                  </a:moveTo>
                  <a:lnTo>
                    <a:pt x="12446" y="1577848"/>
                  </a:lnTo>
                  <a:lnTo>
                    <a:pt x="6477" y="1577848"/>
                  </a:lnTo>
                  <a:lnTo>
                    <a:pt x="6349" y="1553845"/>
                  </a:lnTo>
                  <a:close/>
                  <a:moveTo>
                    <a:pt x="12446" y="1595882"/>
                  </a:moveTo>
                  <a:lnTo>
                    <a:pt x="12573" y="1619885"/>
                  </a:lnTo>
                  <a:lnTo>
                    <a:pt x="6604" y="1619885"/>
                  </a:lnTo>
                  <a:lnTo>
                    <a:pt x="6477" y="1595882"/>
                  </a:lnTo>
                  <a:close/>
                  <a:moveTo>
                    <a:pt x="12573" y="1637919"/>
                  </a:moveTo>
                  <a:lnTo>
                    <a:pt x="12700" y="1661922"/>
                  </a:lnTo>
                  <a:lnTo>
                    <a:pt x="6731" y="1661922"/>
                  </a:lnTo>
                  <a:lnTo>
                    <a:pt x="6604" y="1637919"/>
                  </a:lnTo>
                  <a:close/>
                  <a:moveTo>
                    <a:pt x="12700" y="1679956"/>
                  </a:moveTo>
                  <a:lnTo>
                    <a:pt x="12700" y="1684528"/>
                  </a:lnTo>
                  <a:lnTo>
                    <a:pt x="6731" y="1684528"/>
                  </a:lnTo>
                  <a:lnTo>
                    <a:pt x="6731" y="1679956"/>
                  </a:lnTo>
                  <a:close/>
                  <a:moveTo>
                    <a:pt x="5969" y="0"/>
                  </a:moveTo>
                  <a:lnTo>
                    <a:pt x="6096" y="24003"/>
                  </a:lnTo>
                  <a:lnTo>
                    <a:pt x="127" y="24003"/>
                  </a:lnTo>
                  <a:lnTo>
                    <a:pt x="0" y="0"/>
                  </a:lnTo>
                  <a:close/>
                </a:path>
              </a:pathLst>
            </a:custGeom>
            <a:solidFill>
              <a:srgbClr val="000000"/>
            </a:solidFill>
          </p:spPr>
          <p:txBody>
            <a:bodyPr/>
            <a:lstStyle/>
            <a:p>
              <a:endParaRPr lang="en-US"/>
            </a:p>
          </p:txBody>
        </p:sp>
        <p:sp>
          <p:nvSpPr>
            <p:cNvPr id="43" name="Freeform 43"/>
            <p:cNvSpPr/>
            <p:nvPr/>
          </p:nvSpPr>
          <p:spPr>
            <a:xfrm>
              <a:off x="90421" y="4730481"/>
              <a:ext cx="5189855" cy="21478"/>
            </a:xfrm>
            <a:custGeom>
              <a:avLst/>
              <a:gdLst/>
              <a:ahLst/>
              <a:cxnLst/>
              <a:rect l="l" t="t" r="r" b="b"/>
              <a:pathLst>
                <a:path w="5189855" h="21478">
                  <a:moveTo>
                    <a:pt x="37341" y="15509"/>
                  </a:moveTo>
                  <a:lnTo>
                    <a:pt x="61344" y="15509"/>
                  </a:lnTo>
                  <a:lnTo>
                    <a:pt x="61344" y="21478"/>
                  </a:lnTo>
                  <a:lnTo>
                    <a:pt x="37341" y="21478"/>
                  </a:lnTo>
                  <a:close/>
                  <a:moveTo>
                    <a:pt x="79378" y="15382"/>
                  </a:moveTo>
                  <a:lnTo>
                    <a:pt x="103381" y="15382"/>
                  </a:lnTo>
                  <a:lnTo>
                    <a:pt x="103381" y="21351"/>
                  </a:lnTo>
                  <a:lnTo>
                    <a:pt x="79378" y="21351"/>
                  </a:lnTo>
                  <a:close/>
                  <a:moveTo>
                    <a:pt x="121415" y="15255"/>
                  </a:moveTo>
                  <a:lnTo>
                    <a:pt x="145418" y="15255"/>
                  </a:lnTo>
                  <a:lnTo>
                    <a:pt x="145418" y="21224"/>
                  </a:lnTo>
                  <a:lnTo>
                    <a:pt x="121415" y="21224"/>
                  </a:lnTo>
                  <a:close/>
                  <a:moveTo>
                    <a:pt x="163452" y="15128"/>
                  </a:moveTo>
                  <a:lnTo>
                    <a:pt x="187455" y="15128"/>
                  </a:lnTo>
                  <a:lnTo>
                    <a:pt x="187455" y="21097"/>
                  </a:lnTo>
                  <a:lnTo>
                    <a:pt x="163452" y="21097"/>
                  </a:lnTo>
                  <a:close/>
                  <a:moveTo>
                    <a:pt x="205489" y="15001"/>
                  </a:moveTo>
                  <a:lnTo>
                    <a:pt x="229492" y="15001"/>
                  </a:lnTo>
                  <a:lnTo>
                    <a:pt x="229492" y="20970"/>
                  </a:lnTo>
                  <a:lnTo>
                    <a:pt x="205489" y="20970"/>
                  </a:lnTo>
                  <a:close/>
                  <a:moveTo>
                    <a:pt x="247526" y="14874"/>
                  </a:moveTo>
                  <a:lnTo>
                    <a:pt x="271529" y="14874"/>
                  </a:lnTo>
                  <a:lnTo>
                    <a:pt x="271529" y="20843"/>
                  </a:lnTo>
                  <a:lnTo>
                    <a:pt x="247526" y="20843"/>
                  </a:lnTo>
                  <a:close/>
                  <a:moveTo>
                    <a:pt x="289563" y="14746"/>
                  </a:moveTo>
                  <a:lnTo>
                    <a:pt x="313566" y="14746"/>
                  </a:lnTo>
                  <a:lnTo>
                    <a:pt x="313566" y="20715"/>
                  </a:lnTo>
                  <a:lnTo>
                    <a:pt x="289563" y="20715"/>
                  </a:lnTo>
                  <a:close/>
                  <a:moveTo>
                    <a:pt x="331600" y="14619"/>
                  </a:moveTo>
                  <a:lnTo>
                    <a:pt x="355603" y="14619"/>
                  </a:lnTo>
                  <a:lnTo>
                    <a:pt x="355603" y="20588"/>
                  </a:lnTo>
                  <a:lnTo>
                    <a:pt x="331600" y="20588"/>
                  </a:lnTo>
                  <a:close/>
                  <a:moveTo>
                    <a:pt x="373637" y="14492"/>
                  </a:moveTo>
                  <a:lnTo>
                    <a:pt x="397640" y="14492"/>
                  </a:lnTo>
                  <a:lnTo>
                    <a:pt x="397640" y="20461"/>
                  </a:lnTo>
                  <a:lnTo>
                    <a:pt x="373637" y="20461"/>
                  </a:lnTo>
                  <a:close/>
                  <a:moveTo>
                    <a:pt x="415674" y="14365"/>
                  </a:moveTo>
                  <a:lnTo>
                    <a:pt x="439677" y="14365"/>
                  </a:lnTo>
                  <a:lnTo>
                    <a:pt x="439677" y="20334"/>
                  </a:lnTo>
                  <a:lnTo>
                    <a:pt x="415674" y="20334"/>
                  </a:lnTo>
                  <a:close/>
                  <a:moveTo>
                    <a:pt x="457711" y="14238"/>
                  </a:moveTo>
                  <a:lnTo>
                    <a:pt x="481714" y="14238"/>
                  </a:lnTo>
                  <a:lnTo>
                    <a:pt x="481714" y="20207"/>
                  </a:lnTo>
                  <a:lnTo>
                    <a:pt x="457711" y="20207"/>
                  </a:lnTo>
                  <a:close/>
                  <a:moveTo>
                    <a:pt x="499748" y="14111"/>
                  </a:moveTo>
                  <a:lnTo>
                    <a:pt x="523751" y="14111"/>
                  </a:lnTo>
                  <a:lnTo>
                    <a:pt x="523751" y="20080"/>
                  </a:lnTo>
                  <a:lnTo>
                    <a:pt x="499748" y="20080"/>
                  </a:lnTo>
                  <a:close/>
                  <a:moveTo>
                    <a:pt x="541785" y="13984"/>
                  </a:moveTo>
                  <a:lnTo>
                    <a:pt x="565788" y="13984"/>
                  </a:lnTo>
                  <a:lnTo>
                    <a:pt x="565788" y="19953"/>
                  </a:lnTo>
                  <a:lnTo>
                    <a:pt x="541785" y="19953"/>
                  </a:lnTo>
                  <a:close/>
                  <a:moveTo>
                    <a:pt x="583822" y="13857"/>
                  </a:moveTo>
                  <a:lnTo>
                    <a:pt x="607825" y="13857"/>
                  </a:lnTo>
                  <a:lnTo>
                    <a:pt x="607825" y="19826"/>
                  </a:lnTo>
                  <a:lnTo>
                    <a:pt x="583822" y="19826"/>
                  </a:lnTo>
                  <a:close/>
                  <a:moveTo>
                    <a:pt x="625859" y="13729"/>
                  </a:moveTo>
                  <a:lnTo>
                    <a:pt x="649862" y="13729"/>
                  </a:lnTo>
                  <a:lnTo>
                    <a:pt x="649862" y="19698"/>
                  </a:lnTo>
                  <a:lnTo>
                    <a:pt x="625859" y="19698"/>
                  </a:lnTo>
                  <a:close/>
                  <a:moveTo>
                    <a:pt x="667896" y="13602"/>
                  </a:moveTo>
                  <a:lnTo>
                    <a:pt x="691899" y="13602"/>
                  </a:lnTo>
                  <a:lnTo>
                    <a:pt x="691899" y="19571"/>
                  </a:lnTo>
                  <a:lnTo>
                    <a:pt x="667896" y="19571"/>
                  </a:lnTo>
                  <a:close/>
                  <a:moveTo>
                    <a:pt x="709933" y="13475"/>
                  </a:moveTo>
                  <a:lnTo>
                    <a:pt x="733936" y="13475"/>
                  </a:lnTo>
                  <a:lnTo>
                    <a:pt x="733936" y="19444"/>
                  </a:lnTo>
                  <a:lnTo>
                    <a:pt x="709933" y="19444"/>
                  </a:lnTo>
                  <a:close/>
                  <a:moveTo>
                    <a:pt x="751970" y="13348"/>
                  </a:moveTo>
                  <a:lnTo>
                    <a:pt x="775973" y="13348"/>
                  </a:lnTo>
                  <a:lnTo>
                    <a:pt x="775973" y="19317"/>
                  </a:lnTo>
                  <a:lnTo>
                    <a:pt x="751970" y="19317"/>
                  </a:lnTo>
                  <a:close/>
                  <a:moveTo>
                    <a:pt x="794007" y="13221"/>
                  </a:moveTo>
                  <a:lnTo>
                    <a:pt x="818010" y="13221"/>
                  </a:lnTo>
                  <a:lnTo>
                    <a:pt x="818010" y="19190"/>
                  </a:lnTo>
                  <a:lnTo>
                    <a:pt x="794007" y="19190"/>
                  </a:lnTo>
                  <a:close/>
                  <a:moveTo>
                    <a:pt x="836044" y="13094"/>
                  </a:moveTo>
                  <a:lnTo>
                    <a:pt x="860047" y="12967"/>
                  </a:lnTo>
                  <a:lnTo>
                    <a:pt x="860047" y="18936"/>
                  </a:lnTo>
                  <a:lnTo>
                    <a:pt x="836044" y="18936"/>
                  </a:lnTo>
                  <a:close/>
                  <a:moveTo>
                    <a:pt x="878081" y="12967"/>
                  </a:moveTo>
                  <a:lnTo>
                    <a:pt x="902084" y="12967"/>
                  </a:lnTo>
                  <a:lnTo>
                    <a:pt x="902084" y="18936"/>
                  </a:lnTo>
                  <a:lnTo>
                    <a:pt x="878081" y="18936"/>
                  </a:lnTo>
                  <a:close/>
                  <a:moveTo>
                    <a:pt x="920118" y="12840"/>
                  </a:moveTo>
                  <a:lnTo>
                    <a:pt x="944121" y="12840"/>
                  </a:lnTo>
                  <a:lnTo>
                    <a:pt x="944121" y="18809"/>
                  </a:lnTo>
                  <a:lnTo>
                    <a:pt x="920118" y="18809"/>
                  </a:lnTo>
                  <a:close/>
                  <a:moveTo>
                    <a:pt x="962155" y="12712"/>
                  </a:moveTo>
                  <a:lnTo>
                    <a:pt x="986158" y="12712"/>
                  </a:lnTo>
                  <a:lnTo>
                    <a:pt x="986158" y="18681"/>
                  </a:lnTo>
                  <a:lnTo>
                    <a:pt x="962155" y="18681"/>
                  </a:lnTo>
                  <a:close/>
                  <a:moveTo>
                    <a:pt x="1004192" y="12585"/>
                  </a:moveTo>
                  <a:lnTo>
                    <a:pt x="1028195" y="12585"/>
                  </a:lnTo>
                  <a:lnTo>
                    <a:pt x="1028195" y="18554"/>
                  </a:lnTo>
                  <a:lnTo>
                    <a:pt x="1004192" y="18554"/>
                  </a:lnTo>
                  <a:close/>
                  <a:moveTo>
                    <a:pt x="1046229" y="12458"/>
                  </a:moveTo>
                  <a:lnTo>
                    <a:pt x="1070232" y="12458"/>
                  </a:lnTo>
                  <a:lnTo>
                    <a:pt x="1070232" y="18427"/>
                  </a:lnTo>
                  <a:lnTo>
                    <a:pt x="1046229" y="18427"/>
                  </a:lnTo>
                  <a:close/>
                  <a:moveTo>
                    <a:pt x="1088266" y="12331"/>
                  </a:moveTo>
                  <a:lnTo>
                    <a:pt x="1112269" y="12331"/>
                  </a:lnTo>
                  <a:lnTo>
                    <a:pt x="1112269" y="18300"/>
                  </a:lnTo>
                  <a:lnTo>
                    <a:pt x="1088266" y="18300"/>
                  </a:lnTo>
                  <a:close/>
                  <a:moveTo>
                    <a:pt x="1130303" y="12204"/>
                  </a:moveTo>
                  <a:lnTo>
                    <a:pt x="1154306" y="12204"/>
                  </a:lnTo>
                  <a:lnTo>
                    <a:pt x="1154306" y="18173"/>
                  </a:lnTo>
                  <a:lnTo>
                    <a:pt x="1130303" y="18173"/>
                  </a:lnTo>
                  <a:close/>
                  <a:moveTo>
                    <a:pt x="1172340" y="12077"/>
                  </a:moveTo>
                  <a:lnTo>
                    <a:pt x="1196343" y="12077"/>
                  </a:lnTo>
                  <a:lnTo>
                    <a:pt x="1196343" y="18046"/>
                  </a:lnTo>
                  <a:lnTo>
                    <a:pt x="1172340" y="18046"/>
                  </a:lnTo>
                  <a:close/>
                  <a:moveTo>
                    <a:pt x="1214377" y="11950"/>
                  </a:moveTo>
                  <a:lnTo>
                    <a:pt x="1238380" y="11950"/>
                  </a:lnTo>
                  <a:lnTo>
                    <a:pt x="1238380" y="17919"/>
                  </a:lnTo>
                  <a:lnTo>
                    <a:pt x="1214377" y="17919"/>
                  </a:lnTo>
                  <a:close/>
                  <a:moveTo>
                    <a:pt x="1256414" y="11823"/>
                  </a:moveTo>
                  <a:lnTo>
                    <a:pt x="1280417" y="11823"/>
                  </a:lnTo>
                  <a:lnTo>
                    <a:pt x="1280417" y="17792"/>
                  </a:lnTo>
                  <a:lnTo>
                    <a:pt x="1256414" y="17792"/>
                  </a:lnTo>
                  <a:close/>
                  <a:moveTo>
                    <a:pt x="1298451" y="11695"/>
                  </a:moveTo>
                  <a:lnTo>
                    <a:pt x="1322454" y="11695"/>
                  </a:lnTo>
                  <a:lnTo>
                    <a:pt x="1322454" y="17664"/>
                  </a:lnTo>
                  <a:lnTo>
                    <a:pt x="1298451" y="17664"/>
                  </a:lnTo>
                  <a:close/>
                  <a:moveTo>
                    <a:pt x="1340488" y="11568"/>
                  </a:moveTo>
                  <a:lnTo>
                    <a:pt x="1364491" y="11568"/>
                  </a:lnTo>
                  <a:lnTo>
                    <a:pt x="1364491" y="17537"/>
                  </a:lnTo>
                  <a:lnTo>
                    <a:pt x="1340488" y="17537"/>
                  </a:lnTo>
                  <a:close/>
                  <a:moveTo>
                    <a:pt x="1382525" y="11441"/>
                  </a:moveTo>
                  <a:lnTo>
                    <a:pt x="1406528" y="11441"/>
                  </a:lnTo>
                  <a:lnTo>
                    <a:pt x="1406528" y="17410"/>
                  </a:lnTo>
                  <a:lnTo>
                    <a:pt x="1382525" y="17410"/>
                  </a:lnTo>
                  <a:close/>
                  <a:moveTo>
                    <a:pt x="1424562" y="11314"/>
                  </a:moveTo>
                  <a:lnTo>
                    <a:pt x="1448565" y="11314"/>
                  </a:lnTo>
                  <a:lnTo>
                    <a:pt x="1448565" y="17283"/>
                  </a:lnTo>
                  <a:lnTo>
                    <a:pt x="1424562" y="17283"/>
                  </a:lnTo>
                  <a:close/>
                  <a:moveTo>
                    <a:pt x="1466599" y="11187"/>
                  </a:moveTo>
                  <a:lnTo>
                    <a:pt x="1490602" y="11187"/>
                  </a:lnTo>
                  <a:lnTo>
                    <a:pt x="1490602" y="17156"/>
                  </a:lnTo>
                  <a:lnTo>
                    <a:pt x="1466599" y="17156"/>
                  </a:lnTo>
                  <a:close/>
                  <a:moveTo>
                    <a:pt x="1508636" y="11060"/>
                  </a:moveTo>
                  <a:lnTo>
                    <a:pt x="1532639" y="11060"/>
                  </a:lnTo>
                  <a:lnTo>
                    <a:pt x="1532639" y="17029"/>
                  </a:lnTo>
                  <a:lnTo>
                    <a:pt x="1508636" y="17029"/>
                  </a:lnTo>
                  <a:close/>
                  <a:moveTo>
                    <a:pt x="1550673" y="10933"/>
                  </a:moveTo>
                  <a:lnTo>
                    <a:pt x="1574676" y="10933"/>
                  </a:lnTo>
                  <a:lnTo>
                    <a:pt x="1574676" y="16902"/>
                  </a:lnTo>
                  <a:lnTo>
                    <a:pt x="1550673" y="16902"/>
                  </a:lnTo>
                  <a:close/>
                  <a:moveTo>
                    <a:pt x="1592710" y="10806"/>
                  </a:moveTo>
                  <a:lnTo>
                    <a:pt x="1616713" y="10806"/>
                  </a:lnTo>
                  <a:lnTo>
                    <a:pt x="1616713" y="16775"/>
                  </a:lnTo>
                  <a:lnTo>
                    <a:pt x="1592710" y="16775"/>
                  </a:lnTo>
                  <a:close/>
                  <a:moveTo>
                    <a:pt x="1634747" y="10678"/>
                  </a:moveTo>
                  <a:lnTo>
                    <a:pt x="1658750" y="10678"/>
                  </a:lnTo>
                  <a:lnTo>
                    <a:pt x="1658750" y="16647"/>
                  </a:lnTo>
                  <a:lnTo>
                    <a:pt x="1634747" y="16647"/>
                  </a:lnTo>
                  <a:close/>
                  <a:moveTo>
                    <a:pt x="1676784" y="10551"/>
                  </a:moveTo>
                  <a:lnTo>
                    <a:pt x="1700787" y="10551"/>
                  </a:lnTo>
                  <a:lnTo>
                    <a:pt x="1700787" y="16520"/>
                  </a:lnTo>
                  <a:lnTo>
                    <a:pt x="1676784" y="16520"/>
                  </a:lnTo>
                  <a:close/>
                  <a:moveTo>
                    <a:pt x="1718821" y="10424"/>
                  </a:moveTo>
                  <a:lnTo>
                    <a:pt x="1742823" y="10424"/>
                  </a:lnTo>
                  <a:lnTo>
                    <a:pt x="1742823" y="16393"/>
                  </a:lnTo>
                  <a:lnTo>
                    <a:pt x="1718821" y="16393"/>
                  </a:lnTo>
                  <a:close/>
                  <a:moveTo>
                    <a:pt x="1760857" y="10297"/>
                  </a:moveTo>
                  <a:lnTo>
                    <a:pt x="1784860" y="10297"/>
                  </a:lnTo>
                  <a:lnTo>
                    <a:pt x="1784860" y="16266"/>
                  </a:lnTo>
                  <a:lnTo>
                    <a:pt x="1760857" y="16266"/>
                  </a:lnTo>
                  <a:close/>
                  <a:moveTo>
                    <a:pt x="1802894" y="10170"/>
                  </a:moveTo>
                  <a:lnTo>
                    <a:pt x="1826897" y="10170"/>
                  </a:lnTo>
                  <a:lnTo>
                    <a:pt x="1826897" y="16139"/>
                  </a:lnTo>
                  <a:lnTo>
                    <a:pt x="1802894" y="16139"/>
                  </a:lnTo>
                  <a:close/>
                  <a:moveTo>
                    <a:pt x="1844931" y="10043"/>
                  </a:moveTo>
                  <a:lnTo>
                    <a:pt x="1868934" y="10043"/>
                  </a:lnTo>
                  <a:lnTo>
                    <a:pt x="1868934" y="16012"/>
                  </a:lnTo>
                  <a:lnTo>
                    <a:pt x="1844931" y="16012"/>
                  </a:lnTo>
                  <a:close/>
                  <a:moveTo>
                    <a:pt x="1886968" y="9916"/>
                  </a:moveTo>
                  <a:lnTo>
                    <a:pt x="1910971" y="9916"/>
                  </a:lnTo>
                  <a:lnTo>
                    <a:pt x="1910971" y="15885"/>
                  </a:lnTo>
                  <a:lnTo>
                    <a:pt x="1886968" y="15885"/>
                  </a:lnTo>
                  <a:close/>
                  <a:moveTo>
                    <a:pt x="1929005" y="9789"/>
                  </a:moveTo>
                  <a:lnTo>
                    <a:pt x="1953008" y="9789"/>
                  </a:lnTo>
                  <a:lnTo>
                    <a:pt x="1953008" y="15758"/>
                  </a:lnTo>
                  <a:lnTo>
                    <a:pt x="1929005" y="15758"/>
                  </a:lnTo>
                  <a:close/>
                  <a:moveTo>
                    <a:pt x="1971042" y="9661"/>
                  </a:moveTo>
                  <a:lnTo>
                    <a:pt x="1995045" y="9661"/>
                  </a:lnTo>
                  <a:lnTo>
                    <a:pt x="1995045" y="15630"/>
                  </a:lnTo>
                  <a:lnTo>
                    <a:pt x="1971042" y="15630"/>
                  </a:lnTo>
                  <a:close/>
                  <a:moveTo>
                    <a:pt x="2013079" y="9534"/>
                  </a:moveTo>
                  <a:lnTo>
                    <a:pt x="2037082" y="9534"/>
                  </a:lnTo>
                  <a:lnTo>
                    <a:pt x="2037082" y="15503"/>
                  </a:lnTo>
                  <a:lnTo>
                    <a:pt x="2013079" y="15503"/>
                  </a:lnTo>
                  <a:close/>
                  <a:moveTo>
                    <a:pt x="2055116" y="9407"/>
                  </a:moveTo>
                  <a:lnTo>
                    <a:pt x="2079119" y="9407"/>
                  </a:lnTo>
                  <a:lnTo>
                    <a:pt x="2079119" y="15376"/>
                  </a:lnTo>
                  <a:lnTo>
                    <a:pt x="2055116" y="15376"/>
                  </a:lnTo>
                  <a:close/>
                  <a:moveTo>
                    <a:pt x="2097153" y="9280"/>
                  </a:moveTo>
                  <a:lnTo>
                    <a:pt x="2121156" y="9280"/>
                  </a:lnTo>
                  <a:lnTo>
                    <a:pt x="2121156" y="15249"/>
                  </a:lnTo>
                  <a:lnTo>
                    <a:pt x="2097153" y="15249"/>
                  </a:lnTo>
                  <a:close/>
                  <a:moveTo>
                    <a:pt x="2139190" y="9153"/>
                  </a:moveTo>
                  <a:lnTo>
                    <a:pt x="2163193" y="9153"/>
                  </a:lnTo>
                  <a:lnTo>
                    <a:pt x="2163193" y="15122"/>
                  </a:lnTo>
                  <a:lnTo>
                    <a:pt x="2139190" y="15122"/>
                  </a:lnTo>
                  <a:close/>
                  <a:moveTo>
                    <a:pt x="2181227" y="9026"/>
                  </a:moveTo>
                  <a:lnTo>
                    <a:pt x="2205230" y="9026"/>
                  </a:lnTo>
                  <a:lnTo>
                    <a:pt x="2205230" y="14995"/>
                  </a:lnTo>
                  <a:lnTo>
                    <a:pt x="2181227" y="14995"/>
                  </a:lnTo>
                  <a:close/>
                  <a:moveTo>
                    <a:pt x="2223264" y="8899"/>
                  </a:moveTo>
                  <a:lnTo>
                    <a:pt x="2247267" y="8899"/>
                  </a:lnTo>
                  <a:lnTo>
                    <a:pt x="2247267" y="14868"/>
                  </a:lnTo>
                  <a:lnTo>
                    <a:pt x="2223264" y="14868"/>
                  </a:lnTo>
                  <a:close/>
                  <a:moveTo>
                    <a:pt x="2265301" y="8772"/>
                  </a:moveTo>
                  <a:lnTo>
                    <a:pt x="2289304" y="8772"/>
                  </a:lnTo>
                  <a:lnTo>
                    <a:pt x="2289304" y="14741"/>
                  </a:lnTo>
                  <a:lnTo>
                    <a:pt x="2265301" y="14741"/>
                  </a:lnTo>
                  <a:close/>
                  <a:moveTo>
                    <a:pt x="2307338" y="8644"/>
                  </a:moveTo>
                  <a:lnTo>
                    <a:pt x="2331341" y="8644"/>
                  </a:lnTo>
                  <a:lnTo>
                    <a:pt x="2331341" y="14613"/>
                  </a:lnTo>
                  <a:lnTo>
                    <a:pt x="2307338" y="14613"/>
                  </a:lnTo>
                  <a:close/>
                  <a:moveTo>
                    <a:pt x="2349375" y="8517"/>
                  </a:moveTo>
                  <a:lnTo>
                    <a:pt x="2373378" y="8517"/>
                  </a:lnTo>
                  <a:lnTo>
                    <a:pt x="2373378" y="14486"/>
                  </a:lnTo>
                  <a:lnTo>
                    <a:pt x="2349375" y="14486"/>
                  </a:lnTo>
                  <a:close/>
                  <a:moveTo>
                    <a:pt x="2391412" y="8390"/>
                  </a:moveTo>
                  <a:lnTo>
                    <a:pt x="2415415" y="8390"/>
                  </a:lnTo>
                  <a:lnTo>
                    <a:pt x="2415415" y="14359"/>
                  </a:lnTo>
                  <a:lnTo>
                    <a:pt x="2391412" y="14486"/>
                  </a:lnTo>
                  <a:close/>
                  <a:moveTo>
                    <a:pt x="2433449" y="8263"/>
                  </a:moveTo>
                  <a:lnTo>
                    <a:pt x="2457452" y="8263"/>
                  </a:lnTo>
                  <a:lnTo>
                    <a:pt x="2457452" y="14232"/>
                  </a:lnTo>
                  <a:lnTo>
                    <a:pt x="2433449" y="14232"/>
                  </a:lnTo>
                  <a:close/>
                  <a:moveTo>
                    <a:pt x="2475486" y="8136"/>
                  </a:moveTo>
                  <a:lnTo>
                    <a:pt x="2499489" y="8136"/>
                  </a:lnTo>
                  <a:lnTo>
                    <a:pt x="2499489" y="14105"/>
                  </a:lnTo>
                  <a:lnTo>
                    <a:pt x="2475486" y="14105"/>
                  </a:lnTo>
                  <a:close/>
                  <a:moveTo>
                    <a:pt x="2517523" y="8009"/>
                  </a:moveTo>
                  <a:lnTo>
                    <a:pt x="2541526" y="8009"/>
                  </a:lnTo>
                  <a:lnTo>
                    <a:pt x="2541526" y="13978"/>
                  </a:lnTo>
                  <a:lnTo>
                    <a:pt x="2517523" y="13978"/>
                  </a:lnTo>
                  <a:close/>
                  <a:moveTo>
                    <a:pt x="2559560" y="7882"/>
                  </a:moveTo>
                  <a:lnTo>
                    <a:pt x="2583563" y="7882"/>
                  </a:lnTo>
                  <a:lnTo>
                    <a:pt x="2583563" y="13851"/>
                  </a:lnTo>
                  <a:lnTo>
                    <a:pt x="2559560" y="13851"/>
                  </a:lnTo>
                  <a:close/>
                  <a:moveTo>
                    <a:pt x="2601597" y="7755"/>
                  </a:moveTo>
                  <a:lnTo>
                    <a:pt x="2625600" y="7755"/>
                  </a:lnTo>
                  <a:lnTo>
                    <a:pt x="2625600" y="13724"/>
                  </a:lnTo>
                  <a:lnTo>
                    <a:pt x="2601597" y="13724"/>
                  </a:lnTo>
                  <a:close/>
                  <a:moveTo>
                    <a:pt x="2643634" y="7627"/>
                  </a:moveTo>
                  <a:lnTo>
                    <a:pt x="2667637" y="7627"/>
                  </a:lnTo>
                  <a:lnTo>
                    <a:pt x="2667637" y="13596"/>
                  </a:lnTo>
                  <a:lnTo>
                    <a:pt x="2643634" y="13596"/>
                  </a:lnTo>
                  <a:close/>
                  <a:moveTo>
                    <a:pt x="2685671" y="7500"/>
                  </a:moveTo>
                  <a:lnTo>
                    <a:pt x="2709674" y="7500"/>
                  </a:lnTo>
                  <a:lnTo>
                    <a:pt x="2709674" y="13469"/>
                  </a:lnTo>
                  <a:lnTo>
                    <a:pt x="2685671" y="13469"/>
                  </a:lnTo>
                  <a:close/>
                  <a:moveTo>
                    <a:pt x="2727708" y="7373"/>
                  </a:moveTo>
                  <a:lnTo>
                    <a:pt x="2751711" y="7373"/>
                  </a:lnTo>
                  <a:lnTo>
                    <a:pt x="2751711" y="13342"/>
                  </a:lnTo>
                  <a:lnTo>
                    <a:pt x="2727708" y="13342"/>
                  </a:lnTo>
                  <a:close/>
                  <a:moveTo>
                    <a:pt x="2769745" y="7246"/>
                  </a:moveTo>
                  <a:lnTo>
                    <a:pt x="2793748" y="7246"/>
                  </a:lnTo>
                  <a:lnTo>
                    <a:pt x="2793748" y="13215"/>
                  </a:lnTo>
                  <a:lnTo>
                    <a:pt x="2769745" y="13215"/>
                  </a:lnTo>
                  <a:close/>
                  <a:moveTo>
                    <a:pt x="2811782" y="7119"/>
                  </a:moveTo>
                  <a:lnTo>
                    <a:pt x="2835785" y="7119"/>
                  </a:lnTo>
                  <a:lnTo>
                    <a:pt x="2835785" y="13088"/>
                  </a:lnTo>
                  <a:lnTo>
                    <a:pt x="2811782" y="13088"/>
                  </a:lnTo>
                  <a:close/>
                  <a:moveTo>
                    <a:pt x="2853819" y="6992"/>
                  </a:moveTo>
                  <a:lnTo>
                    <a:pt x="2877822" y="6992"/>
                  </a:lnTo>
                  <a:lnTo>
                    <a:pt x="2877822" y="12961"/>
                  </a:lnTo>
                  <a:lnTo>
                    <a:pt x="2853819" y="12961"/>
                  </a:lnTo>
                  <a:close/>
                  <a:moveTo>
                    <a:pt x="2895856" y="6865"/>
                  </a:moveTo>
                  <a:lnTo>
                    <a:pt x="2919859" y="6865"/>
                  </a:lnTo>
                  <a:lnTo>
                    <a:pt x="2919859" y="12834"/>
                  </a:lnTo>
                  <a:lnTo>
                    <a:pt x="2895856" y="12834"/>
                  </a:lnTo>
                  <a:close/>
                  <a:moveTo>
                    <a:pt x="2937893" y="6738"/>
                  </a:moveTo>
                  <a:lnTo>
                    <a:pt x="2961896" y="6738"/>
                  </a:lnTo>
                  <a:lnTo>
                    <a:pt x="2961896" y="12707"/>
                  </a:lnTo>
                  <a:lnTo>
                    <a:pt x="2937893" y="12707"/>
                  </a:lnTo>
                  <a:close/>
                  <a:moveTo>
                    <a:pt x="2979930" y="6610"/>
                  </a:moveTo>
                  <a:lnTo>
                    <a:pt x="3003933" y="6610"/>
                  </a:lnTo>
                  <a:lnTo>
                    <a:pt x="3003933" y="12579"/>
                  </a:lnTo>
                  <a:lnTo>
                    <a:pt x="2979930" y="12579"/>
                  </a:lnTo>
                  <a:close/>
                  <a:moveTo>
                    <a:pt x="3021967" y="6483"/>
                  </a:moveTo>
                  <a:lnTo>
                    <a:pt x="3045970" y="6483"/>
                  </a:lnTo>
                  <a:lnTo>
                    <a:pt x="3045970" y="12452"/>
                  </a:lnTo>
                  <a:lnTo>
                    <a:pt x="3021967" y="12452"/>
                  </a:lnTo>
                  <a:close/>
                  <a:moveTo>
                    <a:pt x="3064004" y="6356"/>
                  </a:moveTo>
                  <a:lnTo>
                    <a:pt x="3088007" y="6356"/>
                  </a:lnTo>
                  <a:lnTo>
                    <a:pt x="3088007" y="12325"/>
                  </a:lnTo>
                  <a:lnTo>
                    <a:pt x="3064004" y="12325"/>
                  </a:lnTo>
                  <a:close/>
                  <a:moveTo>
                    <a:pt x="3106040" y="6229"/>
                  </a:moveTo>
                  <a:lnTo>
                    <a:pt x="3130043" y="6229"/>
                  </a:lnTo>
                  <a:lnTo>
                    <a:pt x="3130043" y="12198"/>
                  </a:lnTo>
                  <a:lnTo>
                    <a:pt x="3106040" y="12198"/>
                  </a:lnTo>
                  <a:close/>
                  <a:moveTo>
                    <a:pt x="3148077" y="6102"/>
                  </a:moveTo>
                  <a:lnTo>
                    <a:pt x="3172081" y="6102"/>
                  </a:lnTo>
                  <a:lnTo>
                    <a:pt x="3172081" y="12071"/>
                  </a:lnTo>
                  <a:lnTo>
                    <a:pt x="3148078" y="12071"/>
                  </a:lnTo>
                  <a:close/>
                  <a:moveTo>
                    <a:pt x="3190114" y="5975"/>
                  </a:moveTo>
                  <a:lnTo>
                    <a:pt x="3214118" y="5975"/>
                  </a:lnTo>
                  <a:lnTo>
                    <a:pt x="3214118" y="11944"/>
                  </a:lnTo>
                  <a:lnTo>
                    <a:pt x="3190114" y="11944"/>
                  </a:lnTo>
                  <a:close/>
                  <a:moveTo>
                    <a:pt x="3232151" y="5848"/>
                  </a:moveTo>
                  <a:lnTo>
                    <a:pt x="3256155" y="5848"/>
                  </a:lnTo>
                  <a:lnTo>
                    <a:pt x="3256155" y="11817"/>
                  </a:lnTo>
                  <a:lnTo>
                    <a:pt x="3232151" y="11817"/>
                  </a:lnTo>
                  <a:close/>
                  <a:moveTo>
                    <a:pt x="3274188" y="5721"/>
                  </a:moveTo>
                  <a:lnTo>
                    <a:pt x="3298192" y="5721"/>
                  </a:lnTo>
                  <a:lnTo>
                    <a:pt x="3298192" y="11690"/>
                  </a:lnTo>
                  <a:lnTo>
                    <a:pt x="3274188" y="11690"/>
                  </a:lnTo>
                  <a:close/>
                  <a:moveTo>
                    <a:pt x="3316225" y="5593"/>
                  </a:moveTo>
                  <a:lnTo>
                    <a:pt x="3340229" y="5593"/>
                  </a:lnTo>
                  <a:lnTo>
                    <a:pt x="3340229" y="11562"/>
                  </a:lnTo>
                  <a:lnTo>
                    <a:pt x="3316225" y="11562"/>
                  </a:lnTo>
                  <a:close/>
                  <a:moveTo>
                    <a:pt x="3358262" y="5466"/>
                  </a:moveTo>
                  <a:lnTo>
                    <a:pt x="3382265" y="5466"/>
                  </a:lnTo>
                  <a:lnTo>
                    <a:pt x="3382265" y="11435"/>
                  </a:lnTo>
                  <a:lnTo>
                    <a:pt x="3358262" y="11435"/>
                  </a:lnTo>
                  <a:close/>
                  <a:moveTo>
                    <a:pt x="3400299" y="5339"/>
                  </a:moveTo>
                  <a:lnTo>
                    <a:pt x="3424302" y="5339"/>
                  </a:lnTo>
                  <a:lnTo>
                    <a:pt x="3424302" y="11308"/>
                  </a:lnTo>
                  <a:lnTo>
                    <a:pt x="3400299" y="11308"/>
                  </a:lnTo>
                  <a:close/>
                  <a:moveTo>
                    <a:pt x="3442336" y="5212"/>
                  </a:moveTo>
                  <a:lnTo>
                    <a:pt x="3466339" y="5212"/>
                  </a:lnTo>
                  <a:lnTo>
                    <a:pt x="3466339" y="11181"/>
                  </a:lnTo>
                  <a:lnTo>
                    <a:pt x="3442336" y="11181"/>
                  </a:lnTo>
                  <a:close/>
                  <a:moveTo>
                    <a:pt x="3484373" y="5085"/>
                  </a:moveTo>
                  <a:lnTo>
                    <a:pt x="3508376" y="5085"/>
                  </a:lnTo>
                  <a:lnTo>
                    <a:pt x="3508376" y="11054"/>
                  </a:lnTo>
                  <a:lnTo>
                    <a:pt x="3484373" y="11054"/>
                  </a:lnTo>
                  <a:close/>
                  <a:moveTo>
                    <a:pt x="3526410" y="4958"/>
                  </a:moveTo>
                  <a:lnTo>
                    <a:pt x="3550413" y="4958"/>
                  </a:lnTo>
                  <a:lnTo>
                    <a:pt x="3550413" y="10927"/>
                  </a:lnTo>
                  <a:lnTo>
                    <a:pt x="3526410" y="10927"/>
                  </a:lnTo>
                  <a:close/>
                  <a:moveTo>
                    <a:pt x="3568447" y="4831"/>
                  </a:moveTo>
                  <a:lnTo>
                    <a:pt x="3592450" y="4831"/>
                  </a:lnTo>
                  <a:lnTo>
                    <a:pt x="3592450" y="10800"/>
                  </a:lnTo>
                  <a:lnTo>
                    <a:pt x="3568447" y="10800"/>
                  </a:lnTo>
                  <a:close/>
                  <a:moveTo>
                    <a:pt x="3610484" y="4704"/>
                  </a:moveTo>
                  <a:lnTo>
                    <a:pt x="3634487" y="4704"/>
                  </a:lnTo>
                  <a:lnTo>
                    <a:pt x="3634487" y="10673"/>
                  </a:lnTo>
                  <a:lnTo>
                    <a:pt x="3610484" y="10673"/>
                  </a:lnTo>
                  <a:close/>
                  <a:moveTo>
                    <a:pt x="3652521" y="4576"/>
                  </a:moveTo>
                  <a:lnTo>
                    <a:pt x="3676524" y="4576"/>
                  </a:lnTo>
                  <a:lnTo>
                    <a:pt x="3676524" y="10546"/>
                  </a:lnTo>
                  <a:lnTo>
                    <a:pt x="3652521" y="10546"/>
                  </a:lnTo>
                  <a:close/>
                  <a:moveTo>
                    <a:pt x="3694558" y="4449"/>
                  </a:moveTo>
                  <a:lnTo>
                    <a:pt x="3718561" y="4449"/>
                  </a:lnTo>
                  <a:lnTo>
                    <a:pt x="3718561" y="10418"/>
                  </a:lnTo>
                  <a:lnTo>
                    <a:pt x="3694558" y="10418"/>
                  </a:lnTo>
                  <a:close/>
                  <a:moveTo>
                    <a:pt x="3736595" y="4322"/>
                  </a:moveTo>
                  <a:lnTo>
                    <a:pt x="3760598" y="4322"/>
                  </a:lnTo>
                  <a:lnTo>
                    <a:pt x="3760598" y="10291"/>
                  </a:lnTo>
                  <a:lnTo>
                    <a:pt x="3736595" y="10291"/>
                  </a:lnTo>
                  <a:close/>
                  <a:moveTo>
                    <a:pt x="3778632" y="4195"/>
                  </a:moveTo>
                  <a:lnTo>
                    <a:pt x="3802635" y="4195"/>
                  </a:lnTo>
                  <a:lnTo>
                    <a:pt x="3802635" y="10164"/>
                  </a:lnTo>
                  <a:lnTo>
                    <a:pt x="3778632" y="10164"/>
                  </a:lnTo>
                  <a:close/>
                  <a:moveTo>
                    <a:pt x="3820669" y="4068"/>
                  </a:moveTo>
                  <a:lnTo>
                    <a:pt x="3844672" y="4068"/>
                  </a:lnTo>
                  <a:lnTo>
                    <a:pt x="3844672" y="10037"/>
                  </a:lnTo>
                  <a:lnTo>
                    <a:pt x="3820669" y="10037"/>
                  </a:lnTo>
                  <a:close/>
                  <a:moveTo>
                    <a:pt x="3862706" y="3941"/>
                  </a:moveTo>
                  <a:lnTo>
                    <a:pt x="3886709" y="3941"/>
                  </a:lnTo>
                  <a:lnTo>
                    <a:pt x="3886709" y="9910"/>
                  </a:lnTo>
                  <a:lnTo>
                    <a:pt x="3862706" y="9910"/>
                  </a:lnTo>
                  <a:close/>
                  <a:moveTo>
                    <a:pt x="3904743" y="3814"/>
                  </a:moveTo>
                  <a:lnTo>
                    <a:pt x="3928746" y="3814"/>
                  </a:lnTo>
                  <a:lnTo>
                    <a:pt x="3928746" y="9783"/>
                  </a:lnTo>
                  <a:lnTo>
                    <a:pt x="3904743" y="9783"/>
                  </a:lnTo>
                  <a:close/>
                  <a:moveTo>
                    <a:pt x="3946780" y="3687"/>
                  </a:moveTo>
                  <a:lnTo>
                    <a:pt x="3970783" y="3687"/>
                  </a:lnTo>
                  <a:lnTo>
                    <a:pt x="3970783" y="9656"/>
                  </a:lnTo>
                  <a:lnTo>
                    <a:pt x="3946780" y="9656"/>
                  </a:lnTo>
                  <a:close/>
                  <a:moveTo>
                    <a:pt x="3988817" y="3559"/>
                  </a:moveTo>
                  <a:lnTo>
                    <a:pt x="4012820" y="3559"/>
                  </a:lnTo>
                  <a:lnTo>
                    <a:pt x="4012820" y="9529"/>
                  </a:lnTo>
                  <a:lnTo>
                    <a:pt x="3988817" y="9529"/>
                  </a:lnTo>
                  <a:close/>
                  <a:moveTo>
                    <a:pt x="4030854" y="3432"/>
                  </a:moveTo>
                  <a:lnTo>
                    <a:pt x="4054857" y="3432"/>
                  </a:lnTo>
                  <a:lnTo>
                    <a:pt x="4054857" y="9401"/>
                  </a:lnTo>
                  <a:lnTo>
                    <a:pt x="4030854" y="9401"/>
                  </a:lnTo>
                  <a:close/>
                  <a:moveTo>
                    <a:pt x="4072891" y="3305"/>
                  </a:moveTo>
                  <a:lnTo>
                    <a:pt x="4096894" y="3305"/>
                  </a:lnTo>
                  <a:lnTo>
                    <a:pt x="4096894" y="9274"/>
                  </a:lnTo>
                  <a:lnTo>
                    <a:pt x="4072891" y="9274"/>
                  </a:lnTo>
                  <a:close/>
                  <a:moveTo>
                    <a:pt x="4114928" y="3178"/>
                  </a:moveTo>
                  <a:lnTo>
                    <a:pt x="4138931" y="3178"/>
                  </a:lnTo>
                  <a:lnTo>
                    <a:pt x="4138931" y="9147"/>
                  </a:lnTo>
                  <a:lnTo>
                    <a:pt x="4114928" y="9147"/>
                  </a:lnTo>
                  <a:close/>
                  <a:moveTo>
                    <a:pt x="4156965" y="3051"/>
                  </a:moveTo>
                  <a:lnTo>
                    <a:pt x="4180968" y="3051"/>
                  </a:lnTo>
                  <a:lnTo>
                    <a:pt x="4180968" y="9020"/>
                  </a:lnTo>
                  <a:lnTo>
                    <a:pt x="4156965" y="9020"/>
                  </a:lnTo>
                  <a:close/>
                  <a:moveTo>
                    <a:pt x="4199002" y="2924"/>
                  </a:moveTo>
                  <a:lnTo>
                    <a:pt x="4223005" y="2924"/>
                  </a:lnTo>
                  <a:lnTo>
                    <a:pt x="4223005" y="8893"/>
                  </a:lnTo>
                  <a:lnTo>
                    <a:pt x="4199002" y="8893"/>
                  </a:lnTo>
                  <a:close/>
                  <a:moveTo>
                    <a:pt x="4241039" y="2797"/>
                  </a:moveTo>
                  <a:lnTo>
                    <a:pt x="4265042" y="2797"/>
                  </a:lnTo>
                  <a:lnTo>
                    <a:pt x="4265042" y="8766"/>
                  </a:lnTo>
                  <a:lnTo>
                    <a:pt x="4241039" y="8766"/>
                  </a:lnTo>
                  <a:close/>
                  <a:moveTo>
                    <a:pt x="4283076" y="2670"/>
                  </a:moveTo>
                  <a:lnTo>
                    <a:pt x="4307079" y="2670"/>
                  </a:lnTo>
                  <a:lnTo>
                    <a:pt x="4307079" y="8639"/>
                  </a:lnTo>
                  <a:lnTo>
                    <a:pt x="4283076" y="8639"/>
                  </a:lnTo>
                  <a:close/>
                  <a:moveTo>
                    <a:pt x="4325113" y="2543"/>
                  </a:moveTo>
                  <a:lnTo>
                    <a:pt x="4349116" y="2543"/>
                  </a:lnTo>
                  <a:lnTo>
                    <a:pt x="4349116" y="8512"/>
                  </a:lnTo>
                  <a:lnTo>
                    <a:pt x="4325113" y="8512"/>
                  </a:lnTo>
                  <a:close/>
                  <a:moveTo>
                    <a:pt x="4367150" y="2415"/>
                  </a:moveTo>
                  <a:lnTo>
                    <a:pt x="4391153" y="2415"/>
                  </a:lnTo>
                  <a:lnTo>
                    <a:pt x="4391153" y="8384"/>
                  </a:lnTo>
                  <a:lnTo>
                    <a:pt x="4367150" y="8384"/>
                  </a:lnTo>
                  <a:close/>
                  <a:moveTo>
                    <a:pt x="4409187" y="2288"/>
                  </a:moveTo>
                  <a:lnTo>
                    <a:pt x="4433190" y="2288"/>
                  </a:lnTo>
                  <a:lnTo>
                    <a:pt x="4433190" y="8257"/>
                  </a:lnTo>
                  <a:lnTo>
                    <a:pt x="4409187" y="8257"/>
                  </a:lnTo>
                  <a:close/>
                  <a:moveTo>
                    <a:pt x="4451223" y="2161"/>
                  </a:moveTo>
                  <a:lnTo>
                    <a:pt x="4475227" y="2161"/>
                  </a:lnTo>
                  <a:lnTo>
                    <a:pt x="4475227" y="8130"/>
                  </a:lnTo>
                  <a:lnTo>
                    <a:pt x="4451223" y="8130"/>
                  </a:lnTo>
                  <a:close/>
                  <a:moveTo>
                    <a:pt x="4493260" y="2034"/>
                  </a:moveTo>
                  <a:lnTo>
                    <a:pt x="4517264" y="2034"/>
                  </a:lnTo>
                  <a:lnTo>
                    <a:pt x="4517264" y="8003"/>
                  </a:lnTo>
                  <a:lnTo>
                    <a:pt x="4493260" y="8003"/>
                  </a:lnTo>
                  <a:close/>
                  <a:moveTo>
                    <a:pt x="4535297" y="1907"/>
                  </a:moveTo>
                  <a:lnTo>
                    <a:pt x="4559301" y="1907"/>
                  </a:lnTo>
                  <a:lnTo>
                    <a:pt x="4559301" y="7876"/>
                  </a:lnTo>
                  <a:lnTo>
                    <a:pt x="4535297" y="7876"/>
                  </a:lnTo>
                  <a:close/>
                  <a:moveTo>
                    <a:pt x="4577334" y="1780"/>
                  </a:moveTo>
                  <a:lnTo>
                    <a:pt x="4601338" y="1780"/>
                  </a:lnTo>
                  <a:lnTo>
                    <a:pt x="4601338" y="7749"/>
                  </a:lnTo>
                  <a:lnTo>
                    <a:pt x="4577334" y="7749"/>
                  </a:lnTo>
                  <a:close/>
                  <a:moveTo>
                    <a:pt x="4619371" y="1653"/>
                  </a:moveTo>
                  <a:lnTo>
                    <a:pt x="4643375" y="1653"/>
                  </a:lnTo>
                  <a:lnTo>
                    <a:pt x="4643375" y="7622"/>
                  </a:lnTo>
                  <a:lnTo>
                    <a:pt x="4619371" y="7622"/>
                  </a:lnTo>
                  <a:close/>
                  <a:moveTo>
                    <a:pt x="4661408" y="1526"/>
                  </a:moveTo>
                  <a:lnTo>
                    <a:pt x="4685412" y="1526"/>
                  </a:lnTo>
                  <a:lnTo>
                    <a:pt x="4685412" y="7495"/>
                  </a:lnTo>
                  <a:lnTo>
                    <a:pt x="4661408" y="7495"/>
                  </a:lnTo>
                  <a:close/>
                  <a:moveTo>
                    <a:pt x="4703445" y="1398"/>
                  </a:moveTo>
                  <a:lnTo>
                    <a:pt x="4727448" y="1398"/>
                  </a:lnTo>
                  <a:lnTo>
                    <a:pt x="4727448" y="7367"/>
                  </a:lnTo>
                  <a:lnTo>
                    <a:pt x="4703445" y="7367"/>
                  </a:lnTo>
                  <a:close/>
                  <a:moveTo>
                    <a:pt x="4745482" y="1271"/>
                  </a:moveTo>
                  <a:lnTo>
                    <a:pt x="4769485" y="1271"/>
                  </a:lnTo>
                  <a:lnTo>
                    <a:pt x="4769485" y="7240"/>
                  </a:lnTo>
                  <a:lnTo>
                    <a:pt x="4745482" y="7240"/>
                  </a:lnTo>
                  <a:close/>
                  <a:moveTo>
                    <a:pt x="4787519" y="1144"/>
                  </a:moveTo>
                  <a:lnTo>
                    <a:pt x="4811522" y="1144"/>
                  </a:lnTo>
                  <a:lnTo>
                    <a:pt x="4811522" y="7113"/>
                  </a:lnTo>
                  <a:lnTo>
                    <a:pt x="4787519" y="7113"/>
                  </a:lnTo>
                  <a:close/>
                  <a:moveTo>
                    <a:pt x="4829556" y="1017"/>
                  </a:moveTo>
                  <a:lnTo>
                    <a:pt x="4853559" y="1017"/>
                  </a:lnTo>
                  <a:lnTo>
                    <a:pt x="4853559" y="6986"/>
                  </a:lnTo>
                  <a:lnTo>
                    <a:pt x="4829556" y="6986"/>
                  </a:lnTo>
                  <a:close/>
                  <a:moveTo>
                    <a:pt x="4871593" y="890"/>
                  </a:moveTo>
                  <a:lnTo>
                    <a:pt x="4895596" y="890"/>
                  </a:lnTo>
                  <a:lnTo>
                    <a:pt x="4895596" y="6859"/>
                  </a:lnTo>
                  <a:lnTo>
                    <a:pt x="4871593" y="6859"/>
                  </a:lnTo>
                  <a:close/>
                  <a:moveTo>
                    <a:pt x="4913630" y="763"/>
                  </a:moveTo>
                  <a:lnTo>
                    <a:pt x="4937633" y="763"/>
                  </a:lnTo>
                  <a:lnTo>
                    <a:pt x="4937633" y="6732"/>
                  </a:lnTo>
                  <a:lnTo>
                    <a:pt x="4913630" y="6732"/>
                  </a:lnTo>
                  <a:close/>
                  <a:moveTo>
                    <a:pt x="4955667" y="636"/>
                  </a:moveTo>
                  <a:lnTo>
                    <a:pt x="4979670" y="636"/>
                  </a:lnTo>
                  <a:lnTo>
                    <a:pt x="4979670" y="6605"/>
                  </a:lnTo>
                  <a:lnTo>
                    <a:pt x="4955667" y="6605"/>
                  </a:lnTo>
                  <a:close/>
                  <a:moveTo>
                    <a:pt x="4997704" y="509"/>
                  </a:moveTo>
                  <a:lnTo>
                    <a:pt x="5021707" y="509"/>
                  </a:lnTo>
                  <a:lnTo>
                    <a:pt x="5021707" y="6478"/>
                  </a:lnTo>
                  <a:lnTo>
                    <a:pt x="4997704" y="6478"/>
                  </a:lnTo>
                  <a:close/>
                  <a:moveTo>
                    <a:pt x="5039741" y="381"/>
                  </a:moveTo>
                  <a:lnTo>
                    <a:pt x="5063744" y="381"/>
                  </a:lnTo>
                  <a:lnTo>
                    <a:pt x="5063744" y="6350"/>
                  </a:lnTo>
                  <a:lnTo>
                    <a:pt x="5039741" y="6350"/>
                  </a:lnTo>
                  <a:close/>
                  <a:moveTo>
                    <a:pt x="5081778" y="254"/>
                  </a:moveTo>
                  <a:lnTo>
                    <a:pt x="5105781" y="254"/>
                  </a:lnTo>
                  <a:lnTo>
                    <a:pt x="5105781" y="6223"/>
                  </a:lnTo>
                  <a:lnTo>
                    <a:pt x="5081778" y="6223"/>
                  </a:lnTo>
                  <a:close/>
                  <a:moveTo>
                    <a:pt x="5123815" y="127"/>
                  </a:moveTo>
                  <a:lnTo>
                    <a:pt x="5147818" y="127"/>
                  </a:lnTo>
                  <a:lnTo>
                    <a:pt x="5147818" y="6096"/>
                  </a:lnTo>
                  <a:lnTo>
                    <a:pt x="5123815" y="6096"/>
                  </a:lnTo>
                  <a:close/>
                  <a:moveTo>
                    <a:pt x="5165852" y="0"/>
                  </a:moveTo>
                  <a:lnTo>
                    <a:pt x="5189855" y="0"/>
                  </a:lnTo>
                  <a:lnTo>
                    <a:pt x="5189855" y="5969"/>
                  </a:lnTo>
                  <a:lnTo>
                    <a:pt x="5165852" y="5969"/>
                  </a:lnTo>
                  <a:close/>
                  <a:moveTo>
                    <a:pt x="0" y="11430"/>
                  </a:moveTo>
                  <a:lnTo>
                    <a:pt x="24003" y="11430"/>
                  </a:lnTo>
                  <a:lnTo>
                    <a:pt x="24003" y="17399"/>
                  </a:lnTo>
                  <a:lnTo>
                    <a:pt x="0" y="17399"/>
                  </a:lnTo>
                  <a:close/>
                </a:path>
              </a:pathLst>
            </a:custGeom>
            <a:solidFill>
              <a:srgbClr val="000000"/>
            </a:solidFill>
          </p:spPr>
          <p:txBody>
            <a:bodyPr/>
            <a:lstStyle/>
            <a:p>
              <a:endParaRPr lang="en-US"/>
            </a:p>
          </p:txBody>
        </p:sp>
        <p:sp>
          <p:nvSpPr>
            <p:cNvPr id="44" name="Freeform 44"/>
            <p:cNvSpPr/>
            <p:nvPr/>
          </p:nvSpPr>
          <p:spPr>
            <a:xfrm>
              <a:off x="1323975" y="4142613"/>
              <a:ext cx="275971" cy="5969"/>
            </a:xfrm>
            <a:custGeom>
              <a:avLst/>
              <a:gdLst/>
              <a:ahLst/>
              <a:cxnLst/>
              <a:rect l="l" t="t" r="r" b="b"/>
              <a:pathLst>
                <a:path w="275971" h="5969">
                  <a:moveTo>
                    <a:pt x="41783" y="0"/>
                  </a:moveTo>
                  <a:lnTo>
                    <a:pt x="65786" y="0"/>
                  </a:lnTo>
                  <a:lnTo>
                    <a:pt x="65786" y="5969"/>
                  </a:lnTo>
                  <a:lnTo>
                    <a:pt x="41783" y="5969"/>
                  </a:lnTo>
                  <a:close/>
                  <a:moveTo>
                    <a:pt x="83820" y="0"/>
                  </a:moveTo>
                  <a:lnTo>
                    <a:pt x="107823" y="0"/>
                  </a:lnTo>
                  <a:lnTo>
                    <a:pt x="107823" y="5969"/>
                  </a:lnTo>
                  <a:lnTo>
                    <a:pt x="83820" y="5969"/>
                  </a:lnTo>
                  <a:close/>
                  <a:moveTo>
                    <a:pt x="125857" y="0"/>
                  </a:moveTo>
                  <a:lnTo>
                    <a:pt x="149860" y="0"/>
                  </a:lnTo>
                  <a:lnTo>
                    <a:pt x="149860" y="5969"/>
                  </a:lnTo>
                  <a:lnTo>
                    <a:pt x="125857" y="5969"/>
                  </a:lnTo>
                  <a:close/>
                  <a:moveTo>
                    <a:pt x="167894" y="0"/>
                  </a:moveTo>
                  <a:lnTo>
                    <a:pt x="191897" y="0"/>
                  </a:lnTo>
                  <a:lnTo>
                    <a:pt x="191897" y="5969"/>
                  </a:lnTo>
                  <a:lnTo>
                    <a:pt x="167894" y="5969"/>
                  </a:lnTo>
                  <a:close/>
                  <a:moveTo>
                    <a:pt x="209931" y="0"/>
                  </a:moveTo>
                  <a:lnTo>
                    <a:pt x="233934" y="0"/>
                  </a:lnTo>
                  <a:lnTo>
                    <a:pt x="233934" y="5969"/>
                  </a:lnTo>
                  <a:lnTo>
                    <a:pt x="209931" y="5969"/>
                  </a:lnTo>
                  <a:close/>
                  <a:moveTo>
                    <a:pt x="251968" y="0"/>
                  </a:moveTo>
                  <a:lnTo>
                    <a:pt x="275971" y="0"/>
                  </a:lnTo>
                  <a:lnTo>
                    <a:pt x="275971" y="5969"/>
                  </a:lnTo>
                  <a:lnTo>
                    <a:pt x="251968" y="5969"/>
                  </a:lnTo>
                  <a:close/>
                  <a:moveTo>
                    <a:pt x="0" y="0"/>
                  </a:moveTo>
                  <a:lnTo>
                    <a:pt x="24003" y="0"/>
                  </a:lnTo>
                  <a:lnTo>
                    <a:pt x="24003" y="5969"/>
                  </a:lnTo>
                  <a:lnTo>
                    <a:pt x="0" y="5969"/>
                  </a:lnTo>
                  <a:close/>
                </a:path>
              </a:pathLst>
            </a:custGeom>
            <a:solidFill>
              <a:srgbClr val="000000"/>
            </a:solidFill>
          </p:spPr>
          <p:txBody>
            <a:bodyPr/>
            <a:lstStyle/>
            <a:p>
              <a:endParaRPr lang="en-US"/>
            </a:p>
          </p:txBody>
        </p:sp>
        <p:sp>
          <p:nvSpPr>
            <p:cNvPr id="45" name="Freeform 45"/>
            <p:cNvSpPr/>
            <p:nvPr/>
          </p:nvSpPr>
          <p:spPr>
            <a:xfrm>
              <a:off x="1323975" y="4484624"/>
              <a:ext cx="275971" cy="5969"/>
            </a:xfrm>
            <a:custGeom>
              <a:avLst/>
              <a:gdLst/>
              <a:ahLst/>
              <a:cxnLst/>
              <a:rect l="l" t="t" r="r" b="b"/>
              <a:pathLst>
                <a:path w="275971" h="5969">
                  <a:moveTo>
                    <a:pt x="41783" y="0"/>
                  </a:moveTo>
                  <a:lnTo>
                    <a:pt x="65786" y="0"/>
                  </a:lnTo>
                  <a:lnTo>
                    <a:pt x="65786" y="5969"/>
                  </a:lnTo>
                  <a:lnTo>
                    <a:pt x="41783" y="5969"/>
                  </a:lnTo>
                  <a:close/>
                  <a:moveTo>
                    <a:pt x="83820" y="0"/>
                  </a:moveTo>
                  <a:lnTo>
                    <a:pt x="107823" y="0"/>
                  </a:lnTo>
                  <a:lnTo>
                    <a:pt x="107823" y="5969"/>
                  </a:lnTo>
                  <a:lnTo>
                    <a:pt x="83820" y="5969"/>
                  </a:lnTo>
                  <a:close/>
                  <a:moveTo>
                    <a:pt x="125857" y="0"/>
                  </a:moveTo>
                  <a:lnTo>
                    <a:pt x="149860" y="0"/>
                  </a:lnTo>
                  <a:lnTo>
                    <a:pt x="149860" y="5969"/>
                  </a:lnTo>
                  <a:lnTo>
                    <a:pt x="125857" y="5969"/>
                  </a:lnTo>
                  <a:close/>
                  <a:moveTo>
                    <a:pt x="167894" y="0"/>
                  </a:moveTo>
                  <a:lnTo>
                    <a:pt x="191897" y="0"/>
                  </a:lnTo>
                  <a:lnTo>
                    <a:pt x="191897" y="5969"/>
                  </a:lnTo>
                  <a:lnTo>
                    <a:pt x="167894" y="5969"/>
                  </a:lnTo>
                  <a:close/>
                  <a:moveTo>
                    <a:pt x="209931" y="0"/>
                  </a:moveTo>
                  <a:lnTo>
                    <a:pt x="233934" y="0"/>
                  </a:lnTo>
                  <a:lnTo>
                    <a:pt x="233934" y="5969"/>
                  </a:lnTo>
                  <a:lnTo>
                    <a:pt x="209931" y="5969"/>
                  </a:lnTo>
                  <a:close/>
                  <a:moveTo>
                    <a:pt x="251968" y="0"/>
                  </a:moveTo>
                  <a:lnTo>
                    <a:pt x="275971" y="0"/>
                  </a:lnTo>
                  <a:lnTo>
                    <a:pt x="275971" y="5969"/>
                  </a:lnTo>
                  <a:lnTo>
                    <a:pt x="251968" y="5969"/>
                  </a:lnTo>
                  <a:close/>
                  <a:moveTo>
                    <a:pt x="0" y="0"/>
                  </a:moveTo>
                  <a:lnTo>
                    <a:pt x="24003" y="0"/>
                  </a:lnTo>
                  <a:lnTo>
                    <a:pt x="24003" y="5969"/>
                  </a:lnTo>
                  <a:lnTo>
                    <a:pt x="0" y="5969"/>
                  </a:lnTo>
                  <a:close/>
                </a:path>
              </a:pathLst>
            </a:custGeom>
            <a:solidFill>
              <a:srgbClr val="000000"/>
            </a:solidFill>
          </p:spPr>
          <p:txBody>
            <a:bodyPr/>
            <a:lstStyle/>
            <a:p>
              <a:endParaRPr lang="en-US"/>
            </a:p>
          </p:txBody>
        </p:sp>
        <p:sp>
          <p:nvSpPr>
            <p:cNvPr id="46" name="Freeform 46"/>
            <p:cNvSpPr/>
            <p:nvPr/>
          </p:nvSpPr>
          <p:spPr>
            <a:xfrm>
              <a:off x="4537837" y="63500"/>
              <a:ext cx="8001" cy="93091"/>
            </a:xfrm>
            <a:custGeom>
              <a:avLst/>
              <a:gdLst/>
              <a:ahLst/>
              <a:cxnLst/>
              <a:rect l="l" t="t" r="r" b="b"/>
              <a:pathLst>
                <a:path w="8001" h="93091">
                  <a:moveTo>
                    <a:pt x="8001" y="0"/>
                  </a:moveTo>
                  <a:lnTo>
                    <a:pt x="8001" y="93091"/>
                  </a:lnTo>
                  <a:lnTo>
                    <a:pt x="0" y="93091"/>
                  </a:lnTo>
                  <a:lnTo>
                    <a:pt x="0" y="0"/>
                  </a:lnTo>
                  <a:close/>
                </a:path>
              </a:pathLst>
            </a:custGeom>
            <a:solidFill>
              <a:srgbClr val="000000"/>
            </a:solidFill>
          </p:spPr>
          <p:txBody>
            <a:bodyPr/>
            <a:lstStyle/>
            <a:p>
              <a:endParaRPr lang="en-US"/>
            </a:p>
          </p:txBody>
        </p:sp>
        <p:sp>
          <p:nvSpPr>
            <p:cNvPr id="47" name="Freeform 47"/>
            <p:cNvSpPr/>
            <p:nvPr/>
          </p:nvSpPr>
          <p:spPr>
            <a:xfrm>
              <a:off x="2458593" y="146558"/>
              <a:ext cx="3960114" cy="14351"/>
            </a:xfrm>
            <a:custGeom>
              <a:avLst/>
              <a:gdLst/>
              <a:ahLst/>
              <a:cxnLst/>
              <a:rect l="l" t="t" r="r" b="b"/>
              <a:pathLst>
                <a:path w="3960114" h="14351">
                  <a:moveTo>
                    <a:pt x="0" y="0"/>
                  </a:moveTo>
                  <a:lnTo>
                    <a:pt x="3960114" y="6350"/>
                  </a:lnTo>
                  <a:lnTo>
                    <a:pt x="3960114" y="14351"/>
                  </a:lnTo>
                  <a:lnTo>
                    <a:pt x="0" y="8001"/>
                  </a:lnTo>
                  <a:close/>
                </a:path>
              </a:pathLst>
            </a:custGeom>
            <a:solidFill>
              <a:srgbClr val="000000"/>
            </a:solidFill>
          </p:spPr>
          <p:txBody>
            <a:bodyPr/>
            <a:lstStyle/>
            <a:p>
              <a:endParaRPr lang="en-US"/>
            </a:p>
          </p:txBody>
        </p:sp>
        <p:sp>
          <p:nvSpPr>
            <p:cNvPr id="48" name="Freeform 48"/>
            <p:cNvSpPr/>
            <p:nvPr/>
          </p:nvSpPr>
          <p:spPr>
            <a:xfrm>
              <a:off x="6421120" y="157861"/>
              <a:ext cx="8001" cy="100838"/>
            </a:xfrm>
            <a:custGeom>
              <a:avLst/>
              <a:gdLst/>
              <a:ahLst/>
              <a:cxnLst/>
              <a:rect l="l" t="t" r="r" b="b"/>
              <a:pathLst>
                <a:path w="8001" h="100838">
                  <a:moveTo>
                    <a:pt x="8001" y="0"/>
                  </a:moveTo>
                  <a:lnTo>
                    <a:pt x="8001" y="100838"/>
                  </a:lnTo>
                  <a:lnTo>
                    <a:pt x="0" y="100838"/>
                  </a:lnTo>
                  <a:lnTo>
                    <a:pt x="0" y="0"/>
                  </a:lnTo>
                  <a:close/>
                </a:path>
              </a:pathLst>
            </a:custGeom>
            <a:solidFill>
              <a:srgbClr val="000000"/>
            </a:solidFill>
          </p:spPr>
          <p:txBody>
            <a:bodyPr/>
            <a:lstStyle/>
            <a:p>
              <a:endParaRPr lang="en-US"/>
            </a:p>
          </p:txBody>
        </p:sp>
        <p:sp>
          <p:nvSpPr>
            <p:cNvPr id="49" name="Freeform 49"/>
            <p:cNvSpPr/>
            <p:nvPr/>
          </p:nvSpPr>
          <p:spPr>
            <a:xfrm>
              <a:off x="4537837" y="156591"/>
              <a:ext cx="8001" cy="92583"/>
            </a:xfrm>
            <a:custGeom>
              <a:avLst/>
              <a:gdLst/>
              <a:ahLst/>
              <a:cxnLst/>
              <a:rect l="l" t="t" r="r" b="b"/>
              <a:pathLst>
                <a:path w="8001" h="92583">
                  <a:moveTo>
                    <a:pt x="8001" y="0"/>
                  </a:moveTo>
                  <a:lnTo>
                    <a:pt x="8001" y="92583"/>
                  </a:lnTo>
                  <a:lnTo>
                    <a:pt x="0" y="92583"/>
                  </a:lnTo>
                  <a:lnTo>
                    <a:pt x="0" y="0"/>
                  </a:lnTo>
                  <a:close/>
                </a:path>
              </a:pathLst>
            </a:custGeom>
            <a:solidFill>
              <a:srgbClr val="000000"/>
            </a:solidFill>
          </p:spPr>
          <p:txBody>
            <a:bodyPr/>
            <a:lstStyle/>
            <a:p>
              <a:endParaRPr lang="en-US"/>
            </a:p>
          </p:txBody>
        </p:sp>
        <p:sp>
          <p:nvSpPr>
            <p:cNvPr id="50" name="Freeform 50"/>
            <p:cNvSpPr/>
            <p:nvPr/>
          </p:nvSpPr>
          <p:spPr>
            <a:xfrm>
              <a:off x="2448052" y="150876"/>
              <a:ext cx="8001" cy="92583"/>
            </a:xfrm>
            <a:custGeom>
              <a:avLst/>
              <a:gdLst/>
              <a:ahLst/>
              <a:cxnLst/>
              <a:rect l="l" t="t" r="r" b="b"/>
              <a:pathLst>
                <a:path w="8001" h="92583">
                  <a:moveTo>
                    <a:pt x="8001" y="0"/>
                  </a:moveTo>
                  <a:lnTo>
                    <a:pt x="8001" y="92583"/>
                  </a:lnTo>
                  <a:lnTo>
                    <a:pt x="0" y="92583"/>
                  </a:lnTo>
                  <a:lnTo>
                    <a:pt x="0" y="0"/>
                  </a:lnTo>
                  <a:close/>
                </a:path>
              </a:pathLst>
            </a:custGeom>
            <a:solidFill>
              <a:srgbClr val="000000"/>
            </a:solidFill>
          </p:spPr>
          <p:txBody>
            <a:bodyPr/>
            <a:lstStyle/>
            <a:p>
              <a:endParaRPr lang="en-US"/>
            </a:p>
          </p:txBody>
        </p:sp>
        <p:sp>
          <p:nvSpPr>
            <p:cNvPr id="51" name="Freeform 51"/>
            <p:cNvSpPr/>
            <p:nvPr/>
          </p:nvSpPr>
          <p:spPr>
            <a:xfrm>
              <a:off x="73025" y="656590"/>
              <a:ext cx="523748" cy="5969"/>
            </a:xfrm>
            <a:custGeom>
              <a:avLst/>
              <a:gdLst/>
              <a:ahLst/>
              <a:cxnLst/>
              <a:rect l="l" t="t" r="r" b="b"/>
              <a:pathLst>
                <a:path w="523748" h="5969">
                  <a:moveTo>
                    <a:pt x="42037" y="0"/>
                  </a:moveTo>
                  <a:lnTo>
                    <a:pt x="66040" y="0"/>
                  </a:lnTo>
                  <a:lnTo>
                    <a:pt x="66040" y="5969"/>
                  </a:lnTo>
                  <a:lnTo>
                    <a:pt x="42037" y="5969"/>
                  </a:lnTo>
                  <a:close/>
                  <a:moveTo>
                    <a:pt x="84074" y="0"/>
                  </a:moveTo>
                  <a:lnTo>
                    <a:pt x="108077" y="0"/>
                  </a:lnTo>
                  <a:lnTo>
                    <a:pt x="108077" y="5969"/>
                  </a:lnTo>
                  <a:lnTo>
                    <a:pt x="83947" y="5969"/>
                  </a:lnTo>
                  <a:close/>
                  <a:moveTo>
                    <a:pt x="126111" y="0"/>
                  </a:moveTo>
                  <a:lnTo>
                    <a:pt x="150114" y="0"/>
                  </a:lnTo>
                  <a:lnTo>
                    <a:pt x="150114" y="5969"/>
                  </a:lnTo>
                  <a:lnTo>
                    <a:pt x="125984" y="5969"/>
                  </a:lnTo>
                  <a:close/>
                  <a:moveTo>
                    <a:pt x="168148" y="0"/>
                  </a:moveTo>
                  <a:lnTo>
                    <a:pt x="192151" y="0"/>
                  </a:lnTo>
                  <a:lnTo>
                    <a:pt x="192151" y="5969"/>
                  </a:lnTo>
                  <a:lnTo>
                    <a:pt x="168021" y="5969"/>
                  </a:lnTo>
                  <a:close/>
                  <a:moveTo>
                    <a:pt x="210185" y="0"/>
                  </a:moveTo>
                  <a:lnTo>
                    <a:pt x="234188" y="0"/>
                  </a:lnTo>
                  <a:lnTo>
                    <a:pt x="234188" y="5969"/>
                  </a:lnTo>
                  <a:lnTo>
                    <a:pt x="209931" y="5969"/>
                  </a:lnTo>
                  <a:close/>
                  <a:moveTo>
                    <a:pt x="252222" y="0"/>
                  </a:moveTo>
                  <a:lnTo>
                    <a:pt x="276225" y="0"/>
                  </a:lnTo>
                  <a:lnTo>
                    <a:pt x="276225" y="5969"/>
                  </a:lnTo>
                  <a:lnTo>
                    <a:pt x="251968" y="5969"/>
                  </a:lnTo>
                  <a:close/>
                  <a:moveTo>
                    <a:pt x="294259" y="0"/>
                  </a:moveTo>
                  <a:lnTo>
                    <a:pt x="318262" y="0"/>
                  </a:lnTo>
                  <a:lnTo>
                    <a:pt x="318262" y="5969"/>
                  </a:lnTo>
                  <a:lnTo>
                    <a:pt x="294005" y="5969"/>
                  </a:lnTo>
                  <a:close/>
                  <a:moveTo>
                    <a:pt x="336296" y="0"/>
                  </a:moveTo>
                  <a:lnTo>
                    <a:pt x="360045" y="0"/>
                  </a:lnTo>
                  <a:lnTo>
                    <a:pt x="360045" y="5969"/>
                  </a:lnTo>
                  <a:lnTo>
                    <a:pt x="336042" y="5969"/>
                  </a:lnTo>
                  <a:close/>
                  <a:moveTo>
                    <a:pt x="378333" y="0"/>
                  </a:moveTo>
                  <a:lnTo>
                    <a:pt x="401955" y="0"/>
                  </a:lnTo>
                  <a:lnTo>
                    <a:pt x="401955" y="5969"/>
                  </a:lnTo>
                  <a:lnTo>
                    <a:pt x="377952" y="5969"/>
                  </a:lnTo>
                  <a:close/>
                  <a:moveTo>
                    <a:pt x="420370" y="0"/>
                  </a:moveTo>
                  <a:lnTo>
                    <a:pt x="444373" y="0"/>
                  </a:lnTo>
                  <a:lnTo>
                    <a:pt x="444373" y="5969"/>
                  </a:lnTo>
                  <a:lnTo>
                    <a:pt x="419989" y="5969"/>
                  </a:lnTo>
                  <a:close/>
                  <a:moveTo>
                    <a:pt x="462407" y="0"/>
                  </a:moveTo>
                  <a:lnTo>
                    <a:pt x="486410" y="0"/>
                  </a:lnTo>
                  <a:lnTo>
                    <a:pt x="486410" y="5969"/>
                  </a:lnTo>
                  <a:lnTo>
                    <a:pt x="462026" y="5969"/>
                  </a:lnTo>
                  <a:close/>
                  <a:moveTo>
                    <a:pt x="504444" y="0"/>
                  </a:moveTo>
                  <a:lnTo>
                    <a:pt x="523748" y="0"/>
                  </a:lnTo>
                  <a:lnTo>
                    <a:pt x="523748" y="5969"/>
                  </a:lnTo>
                  <a:lnTo>
                    <a:pt x="503936" y="5969"/>
                  </a:lnTo>
                  <a:close/>
                  <a:moveTo>
                    <a:pt x="508" y="0"/>
                  </a:moveTo>
                  <a:lnTo>
                    <a:pt x="24003" y="0"/>
                  </a:lnTo>
                  <a:lnTo>
                    <a:pt x="24003" y="5969"/>
                  </a:lnTo>
                  <a:lnTo>
                    <a:pt x="0" y="5969"/>
                  </a:lnTo>
                  <a:close/>
                </a:path>
              </a:pathLst>
            </a:custGeom>
            <a:solidFill>
              <a:srgbClr val="000000"/>
            </a:solidFill>
          </p:spPr>
          <p:txBody>
            <a:bodyPr/>
            <a:lstStyle/>
            <a:p>
              <a:endParaRPr lang="en-US"/>
            </a:p>
          </p:txBody>
        </p:sp>
        <p:sp>
          <p:nvSpPr>
            <p:cNvPr id="52" name="Freeform 52"/>
            <p:cNvSpPr/>
            <p:nvPr/>
          </p:nvSpPr>
          <p:spPr>
            <a:xfrm>
              <a:off x="1673987" y="684530"/>
              <a:ext cx="801878" cy="13716"/>
            </a:xfrm>
            <a:custGeom>
              <a:avLst/>
              <a:gdLst/>
              <a:ahLst/>
              <a:cxnLst/>
              <a:rect l="l" t="t" r="r" b="b"/>
              <a:pathLst>
                <a:path w="801878" h="13716">
                  <a:moveTo>
                    <a:pt x="0" y="5715"/>
                  </a:moveTo>
                  <a:lnTo>
                    <a:pt x="801878" y="0"/>
                  </a:lnTo>
                  <a:lnTo>
                    <a:pt x="801878" y="8001"/>
                  </a:lnTo>
                  <a:lnTo>
                    <a:pt x="0" y="13716"/>
                  </a:lnTo>
                  <a:close/>
                </a:path>
              </a:pathLst>
            </a:custGeom>
            <a:solidFill>
              <a:srgbClr val="000000"/>
            </a:solidFill>
          </p:spPr>
          <p:txBody>
            <a:bodyPr/>
            <a:lstStyle/>
            <a:p>
              <a:endParaRPr lang="en-US"/>
            </a:p>
          </p:txBody>
        </p:sp>
        <p:sp>
          <p:nvSpPr>
            <p:cNvPr id="53" name="Freeform 53"/>
            <p:cNvSpPr/>
            <p:nvPr/>
          </p:nvSpPr>
          <p:spPr>
            <a:xfrm>
              <a:off x="6421120" y="608965"/>
              <a:ext cx="8001" cy="84074"/>
            </a:xfrm>
            <a:custGeom>
              <a:avLst/>
              <a:gdLst/>
              <a:ahLst/>
              <a:cxnLst/>
              <a:rect l="l" t="t" r="r" b="b"/>
              <a:pathLst>
                <a:path w="8001" h="84074">
                  <a:moveTo>
                    <a:pt x="8001" y="0"/>
                  </a:moveTo>
                  <a:lnTo>
                    <a:pt x="8001" y="84074"/>
                  </a:lnTo>
                  <a:lnTo>
                    <a:pt x="0" y="84074"/>
                  </a:lnTo>
                  <a:lnTo>
                    <a:pt x="0" y="0"/>
                  </a:lnTo>
                  <a:close/>
                </a:path>
              </a:pathLst>
            </a:custGeom>
            <a:solidFill>
              <a:srgbClr val="000000"/>
            </a:solidFill>
          </p:spPr>
          <p:txBody>
            <a:bodyPr/>
            <a:lstStyle/>
            <a:p>
              <a:endParaRPr lang="en-US"/>
            </a:p>
          </p:txBody>
        </p:sp>
        <p:sp>
          <p:nvSpPr>
            <p:cNvPr id="54" name="Freeform 54"/>
            <p:cNvSpPr/>
            <p:nvPr/>
          </p:nvSpPr>
          <p:spPr>
            <a:xfrm>
              <a:off x="4537837" y="608457"/>
              <a:ext cx="8001" cy="75184"/>
            </a:xfrm>
            <a:custGeom>
              <a:avLst/>
              <a:gdLst/>
              <a:ahLst/>
              <a:cxnLst/>
              <a:rect l="l" t="t" r="r" b="b"/>
              <a:pathLst>
                <a:path w="8001" h="75184">
                  <a:moveTo>
                    <a:pt x="8001" y="0"/>
                  </a:moveTo>
                  <a:lnTo>
                    <a:pt x="8001" y="75184"/>
                  </a:lnTo>
                  <a:lnTo>
                    <a:pt x="0" y="75184"/>
                  </a:lnTo>
                  <a:lnTo>
                    <a:pt x="0" y="0"/>
                  </a:lnTo>
                  <a:close/>
                </a:path>
              </a:pathLst>
            </a:custGeom>
            <a:solidFill>
              <a:srgbClr val="000000"/>
            </a:solidFill>
          </p:spPr>
          <p:txBody>
            <a:bodyPr/>
            <a:lstStyle/>
            <a:p>
              <a:endParaRPr lang="en-US"/>
            </a:p>
          </p:txBody>
        </p:sp>
        <p:sp>
          <p:nvSpPr>
            <p:cNvPr id="55" name="Freeform 55"/>
            <p:cNvSpPr/>
            <p:nvPr/>
          </p:nvSpPr>
          <p:spPr>
            <a:xfrm>
              <a:off x="2467229" y="619252"/>
              <a:ext cx="8001" cy="69215"/>
            </a:xfrm>
            <a:custGeom>
              <a:avLst/>
              <a:gdLst/>
              <a:ahLst/>
              <a:cxnLst/>
              <a:rect l="l" t="t" r="r" b="b"/>
              <a:pathLst>
                <a:path w="8001" h="69215">
                  <a:moveTo>
                    <a:pt x="8001" y="0"/>
                  </a:moveTo>
                  <a:lnTo>
                    <a:pt x="8001" y="69215"/>
                  </a:lnTo>
                  <a:lnTo>
                    <a:pt x="0" y="69215"/>
                  </a:lnTo>
                  <a:lnTo>
                    <a:pt x="0" y="0"/>
                  </a:lnTo>
                  <a:close/>
                </a:path>
              </a:pathLst>
            </a:custGeom>
            <a:solidFill>
              <a:srgbClr val="000000"/>
            </a:solidFill>
          </p:spPr>
          <p:txBody>
            <a:bodyPr/>
            <a:lstStyle/>
            <a:p>
              <a:endParaRPr lang="en-US"/>
            </a:p>
          </p:txBody>
        </p:sp>
        <p:sp>
          <p:nvSpPr>
            <p:cNvPr id="56" name="Freeform 56"/>
            <p:cNvSpPr/>
            <p:nvPr/>
          </p:nvSpPr>
          <p:spPr>
            <a:xfrm>
              <a:off x="3658743" y="684530"/>
              <a:ext cx="882142" cy="13716"/>
            </a:xfrm>
            <a:custGeom>
              <a:avLst/>
              <a:gdLst/>
              <a:ahLst/>
              <a:cxnLst/>
              <a:rect l="l" t="t" r="r" b="b"/>
              <a:pathLst>
                <a:path w="882142" h="13716">
                  <a:moveTo>
                    <a:pt x="0" y="5715"/>
                  </a:moveTo>
                  <a:lnTo>
                    <a:pt x="882142" y="0"/>
                  </a:lnTo>
                  <a:lnTo>
                    <a:pt x="882142" y="8001"/>
                  </a:lnTo>
                  <a:lnTo>
                    <a:pt x="0" y="13716"/>
                  </a:lnTo>
                  <a:close/>
                </a:path>
              </a:pathLst>
            </a:custGeom>
            <a:solidFill>
              <a:srgbClr val="000000"/>
            </a:solidFill>
          </p:spPr>
          <p:txBody>
            <a:bodyPr/>
            <a:lstStyle/>
            <a:p>
              <a:endParaRPr lang="en-US"/>
            </a:p>
          </p:txBody>
        </p:sp>
        <p:sp>
          <p:nvSpPr>
            <p:cNvPr id="57" name="Freeform 57"/>
            <p:cNvSpPr/>
            <p:nvPr/>
          </p:nvSpPr>
          <p:spPr>
            <a:xfrm>
              <a:off x="5626862" y="684530"/>
              <a:ext cx="802767" cy="13716"/>
            </a:xfrm>
            <a:custGeom>
              <a:avLst/>
              <a:gdLst/>
              <a:ahLst/>
              <a:cxnLst/>
              <a:rect l="l" t="t" r="r" b="b"/>
              <a:pathLst>
                <a:path w="802767" h="13716">
                  <a:moveTo>
                    <a:pt x="0" y="5715"/>
                  </a:moveTo>
                  <a:lnTo>
                    <a:pt x="802767" y="0"/>
                  </a:lnTo>
                  <a:lnTo>
                    <a:pt x="802767" y="8001"/>
                  </a:lnTo>
                  <a:lnTo>
                    <a:pt x="0" y="13716"/>
                  </a:lnTo>
                  <a:close/>
                </a:path>
              </a:pathLst>
            </a:custGeom>
            <a:solidFill>
              <a:srgbClr val="000000"/>
            </a:solidFill>
          </p:spPr>
          <p:txBody>
            <a:bodyPr/>
            <a:lstStyle/>
            <a:p>
              <a:endParaRPr lang="en-US"/>
            </a:p>
          </p:txBody>
        </p:sp>
        <p:sp>
          <p:nvSpPr>
            <p:cNvPr id="58" name="Freeform 58"/>
            <p:cNvSpPr/>
            <p:nvPr/>
          </p:nvSpPr>
          <p:spPr>
            <a:xfrm>
              <a:off x="642874" y="63500"/>
              <a:ext cx="8001" cy="636524"/>
            </a:xfrm>
            <a:custGeom>
              <a:avLst/>
              <a:gdLst/>
              <a:ahLst/>
              <a:cxnLst/>
              <a:rect l="l" t="t" r="r" b="b"/>
              <a:pathLst>
                <a:path w="8001" h="636524">
                  <a:moveTo>
                    <a:pt x="8001" y="0"/>
                  </a:moveTo>
                  <a:lnTo>
                    <a:pt x="8001" y="636524"/>
                  </a:lnTo>
                  <a:lnTo>
                    <a:pt x="0" y="636524"/>
                  </a:lnTo>
                  <a:lnTo>
                    <a:pt x="0" y="0"/>
                  </a:lnTo>
                  <a:close/>
                </a:path>
              </a:pathLst>
            </a:custGeom>
            <a:solidFill>
              <a:srgbClr val="000000"/>
            </a:solidFill>
          </p:spPr>
          <p:txBody>
            <a:bodyPr/>
            <a:lstStyle/>
            <a:p>
              <a:endParaRPr lang="en-US"/>
            </a:p>
          </p:txBody>
        </p:sp>
        <p:sp>
          <p:nvSpPr>
            <p:cNvPr id="59" name="Freeform 59"/>
            <p:cNvSpPr/>
            <p:nvPr/>
          </p:nvSpPr>
          <p:spPr>
            <a:xfrm>
              <a:off x="120396" y="690245"/>
              <a:ext cx="533273" cy="8001"/>
            </a:xfrm>
            <a:custGeom>
              <a:avLst/>
              <a:gdLst/>
              <a:ahLst/>
              <a:cxnLst/>
              <a:rect l="l" t="t" r="r" b="b"/>
              <a:pathLst>
                <a:path w="533273" h="8001">
                  <a:moveTo>
                    <a:pt x="0" y="0"/>
                  </a:moveTo>
                  <a:lnTo>
                    <a:pt x="533273" y="0"/>
                  </a:lnTo>
                  <a:lnTo>
                    <a:pt x="533273" y="8001"/>
                  </a:lnTo>
                  <a:lnTo>
                    <a:pt x="0" y="8001"/>
                  </a:lnTo>
                  <a:close/>
                </a:path>
              </a:pathLst>
            </a:custGeom>
            <a:solidFill>
              <a:srgbClr val="000000"/>
            </a:solidFill>
          </p:spPr>
          <p:txBody>
            <a:bodyPr/>
            <a:lstStyle/>
            <a:p>
              <a:endParaRPr lang="en-US"/>
            </a:p>
          </p:txBody>
        </p:sp>
        <p:sp>
          <p:nvSpPr>
            <p:cNvPr id="60" name="Freeform 60"/>
            <p:cNvSpPr/>
            <p:nvPr/>
          </p:nvSpPr>
          <p:spPr>
            <a:xfrm>
              <a:off x="593090" y="69215"/>
              <a:ext cx="5969" cy="570484"/>
            </a:xfrm>
            <a:custGeom>
              <a:avLst/>
              <a:gdLst/>
              <a:ahLst/>
              <a:cxnLst/>
              <a:rect l="l" t="t" r="r" b="b"/>
              <a:pathLst>
                <a:path w="5969" h="570484">
                  <a:moveTo>
                    <a:pt x="5969" y="42037"/>
                  </a:moveTo>
                  <a:lnTo>
                    <a:pt x="5969" y="66040"/>
                  </a:lnTo>
                  <a:lnTo>
                    <a:pt x="0" y="66040"/>
                  </a:lnTo>
                  <a:lnTo>
                    <a:pt x="0" y="42037"/>
                  </a:lnTo>
                  <a:close/>
                  <a:moveTo>
                    <a:pt x="5969" y="84074"/>
                  </a:moveTo>
                  <a:lnTo>
                    <a:pt x="5969" y="108077"/>
                  </a:lnTo>
                  <a:lnTo>
                    <a:pt x="0" y="108077"/>
                  </a:lnTo>
                  <a:lnTo>
                    <a:pt x="0" y="84074"/>
                  </a:lnTo>
                  <a:close/>
                  <a:moveTo>
                    <a:pt x="5969" y="126111"/>
                  </a:moveTo>
                  <a:lnTo>
                    <a:pt x="5969" y="150114"/>
                  </a:lnTo>
                  <a:lnTo>
                    <a:pt x="0" y="150114"/>
                  </a:lnTo>
                  <a:lnTo>
                    <a:pt x="0" y="125984"/>
                  </a:lnTo>
                  <a:close/>
                  <a:moveTo>
                    <a:pt x="5969" y="168148"/>
                  </a:moveTo>
                  <a:lnTo>
                    <a:pt x="5969" y="192151"/>
                  </a:lnTo>
                  <a:lnTo>
                    <a:pt x="0" y="192151"/>
                  </a:lnTo>
                  <a:lnTo>
                    <a:pt x="0" y="168021"/>
                  </a:lnTo>
                  <a:close/>
                  <a:moveTo>
                    <a:pt x="5969" y="210185"/>
                  </a:moveTo>
                  <a:lnTo>
                    <a:pt x="5969" y="234188"/>
                  </a:lnTo>
                  <a:lnTo>
                    <a:pt x="0" y="234188"/>
                  </a:lnTo>
                  <a:lnTo>
                    <a:pt x="0" y="210058"/>
                  </a:lnTo>
                  <a:close/>
                  <a:moveTo>
                    <a:pt x="5969" y="252222"/>
                  </a:moveTo>
                  <a:lnTo>
                    <a:pt x="5969" y="276225"/>
                  </a:lnTo>
                  <a:lnTo>
                    <a:pt x="0" y="276225"/>
                  </a:lnTo>
                  <a:lnTo>
                    <a:pt x="0" y="252095"/>
                  </a:lnTo>
                  <a:close/>
                  <a:moveTo>
                    <a:pt x="5969" y="294259"/>
                  </a:moveTo>
                  <a:lnTo>
                    <a:pt x="5969" y="318262"/>
                  </a:lnTo>
                  <a:lnTo>
                    <a:pt x="0" y="318262"/>
                  </a:lnTo>
                  <a:lnTo>
                    <a:pt x="0" y="294005"/>
                  </a:lnTo>
                  <a:close/>
                  <a:moveTo>
                    <a:pt x="5969" y="336296"/>
                  </a:moveTo>
                  <a:lnTo>
                    <a:pt x="5969" y="360045"/>
                  </a:lnTo>
                  <a:lnTo>
                    <a:pt x="0" y="360045"/>
                  </a:lnTo>
                  <a:lnTo>
                    <a:pt x="0" y="336042"/>
                  </a:lnTo>
                  <a:close/>
                  <a:moveTo>
                    <a:pt x="5969" y="378333"/>
                  </a:moveTo>
                  <a:lnTo>
                    <a:pt x="5969" y="402336"/>
                  </a:lnTo>
                  <a:lnTo>
                    <a:pt x="0" y="402336"/>
                  </a:lnTo>
                  <a:lnTo>
                    <a:pt x="0" y="378079"/>
                  </a:lnTo>
                  <a:close/>
                  <a:moveTo>
                    <a:pt x="5969" y="420370"/>
                  </a:moveTo>
                  <a:lnTo>
                    <a:pt x="5969" y="444373"/>
                  </a:lnTo>
                  <a:lnTo>
                    <a:pt x="0" y="444373"/>
                  </a:lnTo>
                  <a:lnTo>
                    <a:pt x="0" y="419989"/>
                  </a:lnTo>
                  <a:close/>
                  <a:moveTo>
                    <a:pt x="5969" y="462407"/>
                  </a:moveTo>
                  <a:lnTo>
                    <a:pt x="5969" y="486410"/>
                  </a:lnTo>
                  <a:lnTo>
                    <a:pt x="0" y="486410"/>
                  </a:lnTo>
                  <a:lnTo>
                    <a:pt x="0" y="462026"/>
                  </a:lnTo>
                  <a:close/>
                  <a:moveTo>
                    <a:pt x="5969" y="504444"/>
                  </a:moveTo>
                  <a:lnTo>
                    <a:pt x="5969" y="528447"/>
                  </a:lnTo>
                  <a:lnTo>
                    <a:pt x="0" y="528447"/>
                  </a:lnTo>
                  <a:lnTo>
                    <a:pt x="0" y="504063"/>
                  </a:lnTo>
                  <a:close/>
                  <a:moveTo>
                    <a:pt x="5969" y="546481"/>
                  </a:moveTo>
                  <a:lnTo>
                    <a:pt x="5969" y="570484"/>
                  </a:lnTo>
                  <a:lnTo>
                    <a:pt x="0" y="570484"/>
                  </a:lnTo>
                  <a:lnTo>
                    <a:pt x="0" y="545973"/>
                  </a:lnTo>
                  <a:close/>
                  <a:moveTo>
                    <a:pt x="5969" y="508"/>
                  </a:moveTo>
                  <a:lnTo>
                    <a:pt x="5969" y="24003"/>
                  </a:lnTo>
                  <a:lnTo>
                    <a:pt x="0" y="24003"/>
                  </a:lnTo>
                  <a:lnTo>
                    <a:pt x="0" y="0"/>
                  </a:lnTo>
                  <a:close/>
                </a:path>
              </a:pathLst>
            </a:custGeom>
            <a:solidFill>
              <a:srgbClr val="000000"/>
            </a:solidFill>
          </p:spPr>
          <p:txBody>
            <a:bodyPr/>
            <a:lstStyle/>
            <a:p>
              <a:endParaRPr lang="en-US"/>
            </a:p>
          </p:txBody>
        </p:sp>
        <p:sp>
          <p:nvSpPr>
            <p:cNvPr id="61" name="Freeform 61"/>
            <p:cNvSpPr/>
            <p:nvPr/>
          </p:nvSpPr>
          <p:spPr>
            <a:xfrm>
              <a:off x="1288160" y="3780281"/>
              <a:ext cx="12700" cy="946531"/>
            </a:xfrm>
            <a:custGeom>
              <a:avLst/>
              <a:gdLst/>
              <a:ahLst/>
              <a:cxnLst/>
              <a:rect l="l" t="t" r="r" b="b"/>
              <a:pathLst>
                <a:path w="12700" h="946531">
                  <a:moveTo>
                    <a:pt x="7240" y="41149"/>
                  </a:moveTo>
                  <a:lnTo>
                    <a:pt x="7367" y="65152"/>
                  </a:lnTo>
                  <a:lnTo>
                    <a:pt x="1398" y="65152"/>
                  </a:lnTo>
                  <a:lnTo>
                    <a:pt x="1271" y="41149"/>
                  </a:lnTo>
                  <a:close/>
                  <a:moveTo>
                    <a:pt x="7494" y="83186"/>
                  </a:moveTo>
                  <a:lnTo>
                    <a:pt x="7621" y="107189"/>
                  </a:lnTo>
                  <a:lnTo>
                    <a:pt x="1652" y="107189"/>
                  </a:lnTo>
                  <a:lnTo>
                    <a:pt x="1525" y="83186"/>
                  </a:lnTo>
                  <a:close/>
                  <a:moveTo>
                    <a:pt x="7748" y="125223"/>
                  </a:moveTo>
                  <a:lnTo>
                    <a:pt x="7875" y="149226"/>
                  </a:lnTo>
                  <a:lnTo>
                    <a:pt x="1906" y="149226"/>
                  </a:lnTo>
                  <a:lnTo>
                    <a:pt x="1779" y="125223"/>
                  </a:lnTo>
                  <a:close/>
                  <a:moveTo>
                    <a:pt x="8002" y="167260"/>
                  </a:moveTo>
                  <a:lnTo>
                    <a:pt x="8129" y="191263"/>
                  </a:lnTo>
                  <a:lnTo>
                    <a:pt x="2160" y="191263"/>
                  </a:lnTo>
                  <a:lnTo>
                    <a:pt x="2033" y="167260"/>
                  </a:lnTo>
                  <a:close/>
                  <a:moveTo>
                    <a:pt x="8256" y="209297"/>
                  </a:moveTo>
                  <a:lnTo>
                    <a:pt x="8383" y="233300"/>
                  </a:lnTo>
                  <a:lnTo>
                    <a:pt x="2414" y="233300"/>
                  </a:lnTo>
                  <a:lnTo>
                    <a:pt x="2287" y="209297"/>
                  </a:lnTo>
                  <a:close/>
                  <a:moveTo>
                    <a:pt x="8510" y="251334"/>
                  </a:moveTo>
                  <a:lnTo>
                    <a:pt x="8637" y="275337"/>
                  </a:lnTo>
                  <a:lnTo>
                    <a:pt x="2668" y="275337"/>
                  </a:lnTo>
                  <a:lnTo>
                    <a:pt x="2541" y="251334"/>
                  </a:lnTo>
                  <a:close/>
                  <a:moveTo>
                    <a:pt x="8764" y="293371"/>
                  </a:moveTo>
                  <a:lnTo>
                    <a:pt x="8891" y="317374"/>
                  </a:lnTo>
                  <a:lnTo>
                    <a:pt x="2922" y="317374"/>
                  </a:lnTo>
                  <a:lnTo>
                    <a:pt x="2795" y="293371"/>
                  </a:lnTo>
                  <a:close/>
                  <a:moveTo>
                    <a:pt x="9018" y="335408"/>
                  </a:moveTo>
                  <a:lnTo>
                    <a:pt x="9145" y="359411"/>
                  </a:lnTo>
                  <a:lnTo>
                    <a:pt x="3176" y="359411"/>
                  </a:lnTo>
                  <a:lnTo>
                    <a:pt x="3049" y="335408"/>
                  </a:lnTo>
                  <a:close/>
                  <a:moveTo>
                    <a:pt x="9272" y="377445"/>
                  </a:moveTo>
                  <a:lnTo>
                    <a:pt x="9399" y="401448"/>
                  </a:lnTo>
                  <a:lnTo>
                    <a:pt x="3430" y="401448"/>
                  </a:lnTo>
                  <a:lnTo>
                    <a:pt x="3303" y="377445"/>
                  </a:lnTo>
                  <a:close/>
                  <a:moveTo>
                    <a:pt x="9526" y="419482"/>
                  </a:moveTo>
                  <a:lnTo>
                    <a:pt x="9653" y="443485"/>
                  </a:lnTo>
                  <a:lnTo>
                    <a:pt x="3684" y="443485"/>
                  </a:lnTo>
                  <a:lnTo>
                    <a:pt x="3557" y="419482"/>
                  </a:lnTo>
                  <a:close/>
                  <a:moveTo>
                    <a:pt x="9780" y="461519"/>
                  </a:moveTo>
                  <a:lnTo>
                    <a:pt x="9907" y="485522"/>
                  </a:lnTo>
                  <a:lnTo>
                    <a:pt x="3938" y="485522"/>
                  </a:lnTo>
                  <a:lnTo>
                    <a:pt x="3811" y="461519"/>
                  </a:lnTo>
                  <a:close/>
                  <a:moveTo>
                    <a:pt x="10034" y="503556"/>
                  </a:moveTo>
                  <a:lnTo>
                    <a:pt x="10161" y="527559"/>
                  </a:lnTo>
                  <a:lnTo>
                    <a:pt x="4192" y="527559"/>
                  </a:lnTo>
                  <a:lnTo>
                    <a:pt x="4065" y="503556"/>
                  </a:lnTo>
                  <a:close/>
                  <a:moveTo>
                    <a:pt x="10287" y="545593"/>
                  </a:moveTo>
                  <a:lnTo>
                    <a:pt x="10415" y="569596"/>
                  </a:lnTo>
                  <a:lnTo>
                    <a:pt x="4446" y="569596"/>
                  </a:lnTo>
                  <a:lnTo>
                    <a:pt x="4318" y="545593"/>
                  </a:lnTo>
                  <a:close/>
                  <a:moveTo>
                    <a:pt x="10541" y="587630"/>
                  </a:moveTo>
                  <a:lnTo>
                    <a:pt x="10668" y="611633"/>
                  </a:lnTo>
                  <a:lnTo>
                    <a:pt x="4699" y="611633"/>
                  </a:lnTo>
                  <a:lnTo>
                    <a:pt x="4572" y="587630"/>
                  </a:lnTo>
                  <a:close/>
                  <a:moveTo>
                    <a:pt x="10795" y="629666"/>
                  </a:moveTo>
                  <a:lnTo>
                    <a:pt x="10922" y="653670"/>
                  </a:lnTo>
                  <a:lnTo>
                    <a:pt x="4953" y="653670"/>
                  </a:lnTo>
                  <a:lnTo>
                    <a:pt x="4826" y="629666"/>
                  </a:lnTo>
                  <a:close/>
                  <a:moveTo>
                    <a:pt x="11049" y="671703"/>
                  </a:moveTo>
                  <a:lnTo>
                    <a:pt x="11176" y="695707"/>
                  </a:lnTo>
                  <a:lnTo>
                    <a:pt x="5207" y="695707"/>
                  </a:lnTo>
                  <a:lnTo>
                    <a:pt x="5080" y="671703"/>
                  </a:lnTo>
                  <a:close/>
                  <a:moveTo>
                    <a:pt x="11303" y="713740"/>
                  </a:moveTo>
                  <a:lnTo>
                    <a:pt x="11430" y="737744"/>
                  </a:lnTo>
                  <a:lnTo>
                    <a:pt x="5461" y="737744"/>
                  </a:lnTo>
                  <a:lnTo>
                    <a:pt x="5334" y="713740"/>
                  </a:lnTo>
                  <a:close/>
                  <a:moveTo>
                    <a:pt x="11557" y="755777"/>
                  </a:moveTo>
                  <a:lnTo>
                    <a:pt x="11684" y="779781"/>
                  </a:lnTo>
                  <a:lnTo>
                    <a:pt x="5715" y="779781"/>
                  </a:lnTo>
                  <a:lnTo>
                    <a:pt x="5588" y="755777"/>
                  </a:lnTo>
                  <a:close/>
                  <a:moveTo>
                    <a:pt x="11811" y="797814"/>
                  </a:moveTo>
                  <a:lnTo>
                    <a:pt x="11938" y="821818"/>
                  </a:lnTo>
                  <a:lnTo>
                    <a:pt x="5969" y="821818"/>
                  </a:lnTo>
                  <a:lnTo>
                    <a:pt x="5842" y="797814"/>
                  </a:lnTo>
                  <a:close/>
                  <a:moveTo>
                    <a:pt x="12065" y="839851"/>
                  </a:moveTo>
                  <a:lnTo>
                    <a:pt x="12192" y="863855"/>
                  </a:lnTo>
                  <a:lnTo>
                    <a:pt x="6223" y="863855"/>
                  </a:lnTo>
                  <a:lnTo>
                    <a:pt x="6096" y="839851"/>
                  </a:lnTo>
                  <a:close/>
                  <a:moveTo>
                    <a:pt x="12319" y="881888"/>
                  </a:moveTo>
                  <a:lnTo>
                    <a:pt x="12446" y="905891"/>
                  </a:lnTo>
                  <a:lnTo>
                    <a:pt x="6477" y="905891"/>
                  </a:lnTo>
                  <a:lnTo>
                    <a:pt x="6350" y="881888"/>
                  </a:lnTo>
                  <a:close/>
                  <a:moveTo>
                    <a:pt x="12573" y="923925"/>
                  </a:moveTo>
                  <a:lnTo>
                    <a:pt x="12700" y="946531"/>
                  </a:lnTo>
                  <a:lnTo>
                    <a:pt x="6731" y="946531"/>
                  </a:lnTo>
                  <a:lnTo>
                    <a:pt x="6604" y="923925"/>
                  </a:lnTo>
                  <a:close/>
                  <a:moveTo>
                    <a:pt x="5969" y="0"/>
                  </a:moveTo>
                  <a:lnTo>
                    <a:pt x="6096" y="24003"/>
                  </a:lnTo>
                  <a:lnTo>
                    <a:pt x="127" y="24003"/>
                  </a:lnTo>
                  <a:lnTo>
                    <a:pt x="0" y="0"/>
                  </a:lnTo>
                  <a:close/>
                </a:path>
              </a:pathLst>
            </a:custGeom>
            <a:solidFill>
              <a:srgbClr val="000000"/>
            </a:solidFill>
          </p:spPr>
          <p:txBody>
            <a:bodyPr/>
            <a:lstStyle/>
            <a:p>
              <a:endParaRPr lang="en-US"/>
            </a:p>
          </p:txBody>
        </p:sp>
      </p:grpSp>
      <p:grpSp>
        <p:nvGrpSpPr>
          <p:cNvPr id="62" name="Group 62"/>
          <p:cNvGrpSpPr>
            <a:grpSpLocks noChangeAspect="1"/>
          </p:cNvGrpSpPr>
          <p:nvPr/>
        </p:nvGrpSpPr>
        <p:grpSpPr>
          <a:xfrm>
            <a:off x="14298203" y="2139775"/>
            <a:ext cx="1341590" cy="3794147"/>
            <a:chOff x="0" y="0"/>
            <a:chExt cx="789191" cy="2231923"/>
          </a:xfrm>
        </p:grpSpPr>
        <p:sp>
          <p:nvSpPr>
            <p:cNvPr id="63" name="Freeform 63"/>
            <p:cNvSpPr/>
            <p:nvPr/>
          </p:nvSpPr>
          <p:spPr>
            <a:xfrm>
              <a:off x="63500" y="671195"/>
              <a:ext cx="24003" cy="1489202"/>
            </a:xfrm>
            <a:custGeom>
              <a:avLst/>
              <a:gdLst/>
              <a:ahLst/>
              <a:cxnLst/>
              <a:rect l="l" t="t" r="r" b="b"/>
              <a:pathLst>
                <a:path w="24003" h="1489202">
                  <a:moveTo>
                    <a:pt x="8001" y="0"/>
                  </a:moveTo>
                  <a:lnTo>
                    <a:pt x="24003" y="1489075"/>
                  </a:lnTo>
                  <a:lnTo>
                    <a:pt x="16002" y="1489202"/>
                  </a:lnTo>
                  <a:lnTo>
                    <a:pt x="0" y="127"/>
                  </a:lnTo>
                  <a:close/>
                </a:path>
              </a:pathLst>
            </a:custGeom>
            <a:solidFill>
              <a:srgbClr val="000000"/>
            </a:solidFill>
          </p:spPr>
          <p:txBody>
            <a:bodyPr/>
            <a:lstStyle/>
            <a:p>
              <a:endParaRPr lang="en-US"/>
            </a:p>
          </p:txBody>
        </p:sp>
        <p:sp>
          <p:nvSpPr>
            <p:cNvPr id="64" name="Freeform 64"/>
            <p:cNvSpPr/>
            <p:nvPr/>
          </p:nvSpPr>
          <p:spPr>
            <a:xfrm>
              <a:off x="74168" y="1056132"/>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65" name="Freeform 65"/>
            <p:cNvSpPr/>
            <p:nvPr/>
          </p:nvSpPr>
          <p:spPr>
            <a:xfrm>
              <a:off x="74168" y="1422527"/>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66" name="Freeform 66"/>
            <p:cNvSpPr/>
            <p:nvPr/>
          </p:nvSpPr>
          <p:spPr>
            <a:xfrm>
              <a:off x="74168" y="1811655"/>
              <a:ext cx="70993" cy="8001"/>
            </a:xfrm>
            <a:custGeom>
              <a:avLst/>
              <a:gdLst/>
              <a:ahLst/>
              <a:cxnLst/>
              <a:rect l="l" t="t" r="r" b="b"/>
              <a:pathLst>
                <a:path w="70993" h="8001">
                  <a:moveTo>
                    <a:pt x="0" y="0"/>
                  </a:moveTo>
                  <a:lnTo>
                    <a:pt x="70993" y="0"/>
                  </a:lnTo>
                  <a:lnTo>
                    <a:pt x="70993" y="8001"/>
                  </a:lnTo>
                  <a:lnTo>
                    <a:pt x="0" y="8001"/>
                  </a:lnTo>
                  <a:close/>
                </a:path>
              </a:pathLst>
            </a:custGeom>
            <a:solidFill>
              <a:srgbClr val="000000"/>
            </a:solidFill>
          </p:spPr>
          <p:txBody>
            <a:bodyPr/>
            <a:lstStyle/>
            <a:p>
              <a:endParaRPr lang="en-US"/>
            </a:p>
          </p:txBody>
        </p:sp>
        <p:sp>
          <p:nvSpPr>
            <p:cNvPr id="67" name="Freeform 67"/>
            <p:cNvSpPr/>
            <p:nvPr/>
          </p:nvSpPr>
          <p:spPr>
            <a:xfrm>
              <a:off x="69596" y="667258"/>
              <a:ext cx="656082" cy="8001"/>
            </a:xfrm>
            <a:custGeom>
              <a:avLst/>
              <a:gdLst/>
              <a:ahLst/>
              <a:cxnLst/>
              <a:rect l="l" t="t" r="r" b="b"/>
              <a:pathLst>
                <a:path w="656082" h="8001">
                  <a:moveTo>
                    <a:pt x="0" y="0"/>
                  </a:moveTo>
                  <a:lnTo>
                    <a:pt x="656082" y="0"/>
                  </a:lnTo>
                  <a:lnTo>
                    <a:pt x="656082" y="8001"/>
                  </a:lnTo>
                  <a:lnTo>
                    <a:pt x="0" y="8001"/>
                  </a:lnTo>
                  <a:close/>
                </a:path>
              </a:pathLst>
            </a:custGeom>
            <a:solidFill>
              <a:srgbClr val="000000"/>
            </a:solidFill>
          </p:spPr>
          <p:txBody>
            <a:bodyPr/>
            <a:lstStyle/>
            <a:p>
              <a:endParaRPr lang="en-US"/>
            </a:p>
          </p:txBody>
        </p:sp>
        <p:sp>
          <p:nvSpPr>
            <p:cNvPr id="68" name="Freeform 68"/>
            <p:cNvSpPr/>
            <p:nvPr/>
          </p:nvSpPr>
          <p:spPr>
            <a:xfrm>
              <a:off x="709168" y="63500"/>
              <a:ext cx="13716" cy="601091"/>
            </a:xfrm>
            <a:custGeom>
              <a:avLst/>
              <a:gdLst/>
              <a:ahLst/>
              <a:cxnLst/>
              <a:rect l="l" t="t" r="r" b="b"/>
              <a:pathLst>
                <a:path w="13716" h="601091">
                  <a:moveTo>
                    <a:pt x="8001" y="0"/>
                  </a:moveTo>
                  <a:lnTo>
                    <a:pt x="13716" y="600964"/>
                  </a:lnTo>
                  <a:lnTo>
                    <a:pt x="5715" y="601091"/>
                  </a:lnTo>
                  <a:lnTo>
                    <a:pt x="0" y="127"/>
                  </a:lnTo>
                  <a:close/>
                </a:path>
              </a:pathLst>
            </a:custGeom>
            <a:solidFill>
              <a:srgbClr val="000000"/>
            </a:solidFill>
          </p:spPr>
          <p:txBody>
            <a:bodyPr/>
            <a:lstStyle/>
            <a:p>
              <a:endParaRPr lang="en-US"/>
            </a:p>
          </p:txBody>
        </p:sp>
        <p:sp>
          <p:nvSpPr>
            <p:cNvPr id="69" name="Freeform 69"/>
            <p:cNvSpPr/>
            <p:nvPr/>
          </p:nvSpPr>
          <p:spPr>
            <a:xfrm>
              <a:off x="80899" y="2160397"/>
              <a:ext cx="70104" cy="8001"/>
            </a:xfrm>
            <a:custGeom>
              <a:avLst/>
              <a:gdLst/>
              <a:ahLst/>
              <a:cxnLst/>
              <a:rect l="l" t="t" r="r" b="b"/>
              <a:pathLst>
                <a:path w="70104" h="8001">
                  <a:moveTo>
                    <a:pt x="0" y="0"/>
                  </a:moveTo>
                  <a:lnTo>
                    <a:pt x="70104" y="0"/>
                  </a:lnTo>
                  <a:lnTo>
                    <a:pt x="70104" y="8001"/>
                  </a:lnTo>
                  <a:lnTo>
                    <a:pt x="0" y="8001"/>
                  </a:lnTo>
                  <a:close/>
                </a:path>
              </a:pathLst>
            </a:custGeom>
            <a:solidFill>
              <a:srgbClr val="000000"/>
            </a:solidFill>
          </p:spPr>
          <p:txBody>
            <a:bodyPr/>
            <a:lstStyle/>
            <a:p>
              <a:endParaRPr lang="en-US"/>
            </a:p>
          </p:txBody>
        </p:sp>
      </p:grpSp>
      <p:sp>
        <p:nvSpPr>
          <p:cNvPr id="70" name="Freeform 70"/>
          <p:cNvSpPr/>
          <p:nvPr/>
        </p:nvSpPr>
        <p:spPr>
          <a:xfrm>
            <a:off x="1754424" y="1193626"/>
            <a:ext cx="14739515" cy="871795"/>
          </a:xfrm>
          <a:custGeom>
            <a:avLst/>
            <a:gdLst/>
            <a:ahLst/>
            <a:cxnLst/>
            <a:rect l="l" t="t" r="r" b="b"/>
            <a:pathLst>
              <a:path w="14739515" h="871795">
                <a:moveTo>
                  <a:pt x="0" y="0"/>
                </a:moveTo>
                <a:lnTo>
                  <a:pt x="14739514" y="0"/>
                </a:lnTo>
                <a:lnTo>
                  <a:pt x="14739514" y="871795"/>
                </a:lnTo>
                <a:lnTo>
                  <a:pt x="0" y="871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1" name="TextBox 71"/>
          <p:cNvSpPr txBox="1"/>
          <p:nvPr/>
        </p:nvSpPr>
        <p:spPr>
          <a:xfrm>
            <a:off x="1862376" y="1651492"/>
            <a:ext cx="1877546" cy="392717"/>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Programming Services Officer </a:t>
            </a:r>
            <a:r>
              <a:rPr lang="en-US" sz="1183">
                <a:solidFill>
                  <a:srgbClr val="000000"/>
                </a:solidFill>
                <a:latin typeface="Calibri (MS)"/>
                <a:ea typeface="Calibri (MS)"/>
                <a:cs typeface="Calibri (MS)"/>
                <a:sym typeface="Calibri (MS)"/>
              </a:rPr>
              <a:t>Kelley Connors</a:t>
            </a:r>
          </a:p>
        </p:txBody>
      </p:sp>
      <p:sp>
        <p:nvSpPr>
          <p:cNvPr id="72" name="TextBox 72"/>
          <p:cNvSpPr txBox="1"/>
          <p:nvPr/>
        </p:nvSpPr>
        <p:spPr>
          <a:xfrm>
            <a:off x="1958232" y="3643758"/>
            <a:ext cx="2106582" cy="1647440"/>
          </a:xfrm>
          <a:prstGeom prst="rect">
            <a:avLst/>
          </a:prstGeom>
        </p:spPr>
        <p:txBody>
          <a:bodyPr lIns="0" tIns="0" rIns="0" bIns="0" rtlCol="0" anchor="t">
            <a:spAutoFit/>
          </a:bodyPr>
          <a:lstStyle/>
          <a:p>
            <a:pPr algn="just">
              <a:lnSpc>
                <a:spcPts val="1549"/>
              </a:lnSpc>
            </a:pPr>
            <a:r>
              <a:rPr lang="en-US" sz="1183" b="1">
                <a:solidFill>
                  <a:srgbClr val="000000"/>
                </a:solidFill>
                <a:latin typeface="Calibri (MS) Bold"/>
                <a:ea typeface="Calibri (MS) Bold"/>
                <a:cs typeface="Calibri (MS) Bold"/>
                <a:sym typeface="Calibri (MS) Bold"/>
              </a:rPr>
              <a:t>Assistant Procurement Specialist (Grants/Delegated/APRA) </a:t>
            </a:r>
            <a:r>
              <a:rPr lang="en-US" sz="1183">
                <a:solidFill>
                  <a:srgbClr val="000000"/>
                </a:solidFill>
                <a:latin typeface="Calibri (MS)"/>
                <a:ea typeface="Calibri (MS)"/>
                <a:cs typeface="Calibri (MS)"/>
                <a:sym typeface="Calibri (MS)"/>
              </a:rPr>
              <a:t>Douglas Loiselle</a:t>
            </a:r>
          </a:p>
          <a:p>
            <a:pPr algn="just">
              <a:lnSpc>
                <a:spcPts val="2201"/>
              </a:lnSpc>
            </a:pPr>
            <a:r>
              <a:rPr lang="en-US" sz="1183" b="1">
                <a:solidFill>
                  <a:srgbClr val="000000"/>
                </a:solidFill>
                <a:latin typeface="Calibri (MS) Bold"/>
                <a:ea typeface="Calibri (MS) Bold"/>
                <a:cs typeface="Calibri (MS) Bold"/>
                <a:sym typeface="Calibri (MS) Bold"/>
              </a:rPr>
              <a:t>Assistant Procurement Specialist </a:t>
            </a:r>
          </a:p>
          <a:p>
            <a:pPr algn="just">
              <a:lnSpc>
                <a:spcPts val="898"/>
              </a:lnSpc>
            </a:pPr>
            <a:r>
              <a:rPr lang="en-US" sz="1183" b="1">
                <a:solidFill>
                  <a:srgbClr val="000000"/>
                </a:solidFill>
                <a:latin typeface="Calibri (MS) Bold"/>
                <a:ea typeface="Calibri (MS) Bold"/>
                <a:cs typeface="Calibri (MS) Bold"/>
                <a:sym typeface="Calibri (MS) Bold"/>
              </a:rPr>
              <a:t>(Records/APRA)</a:t>
            </a:r>
          </a:p>
          <a:p>
            <a:pPr algn="just">
              <a:lnSpc>
                <a:spcPts val="2203"/>
              </a:lnSpc>
            </a:pPr>
            <a:r>
              <a:rPr lang="en-US" sz="1183">
                <a:solidFill>
                  <a:srgbClr val="000000"/>
                </a:solidFill>
                <a:latin typeface="Calibri (MS)"/>
                <a:ea typeface="Calibri (MS)"/>
                <a:cs typeface="Calibri (MS)"/>
                <a:sym typeface="Calibri (MS)"/>
              </a:rPr>
              <a:t>Andrea Smith</a:t>
            </a:r>
          </a:p>
          <a:p>
            <a:pPr algn="just">
              <a:lnSpc>
                <a:spcPts val="1549"/>
              </a:lnSpc>
            </a:pPr>
            <a:r>
              <a:rPr lang="en-US" sz="1183" b="1">
                <a:solidFill>
                  <a:srgbClr val="000000"/>
                </a:solidFill>
                <a:latin typeface="Calibri (MS) Bold"/>
                <a:ea typeface="Calibri (MS) Bold"/>
                <a:cs typeface="Calibri (MS) Bold"/>
                <a:sym typeface="Calibri (MS) Bold"/>
              </a:rPr>
              <a:t>Assistant Procurement Specialist (Records/APRA) </a:t>
            </a:r>
            <a:r>
              <a:rPr lang="en-US" sz="1183">
                <a:solidFill>
                  <a:srgbClr val="000000"/>
                </a:solidFill>
                <a:latin typeface="Calibri (MS)"/>
                <a:ea typeface="Calibri (MS)"/>
                <a:cs typeface="Calibri (MS)"/>
                <a:sym typeface="Calibri (MS)"/>
              </a:rPr>
              <a:t>Dee Burton</a:t>
            </a:r>
          </a:p>
        </p:txBody>
      </p:sp>
      <p:sp>
        <p:nvSpPr>
          <p:cNvPr id="73" name="TextBox 73"/>
          <p:cNvSpPr txBox="1"/>
          <p:nvPr/>
        </p:nvSpPr>
        <p:spPr>
          <a:xfrm>
            <a:off x="4587817" y="7633472"/>
            <a:ext cx="1536590"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 </a:t>
            </a:r>
            <a:r>
              <a:rPr lang="en-US" sz="1183">
                <a:solidFill>
                  <a:srgbClr val="000000"/>
                </a:solidFill>
                <a:latin typeface="Calibri (MS)"/>
                <a:ea typeface="Calibri (MS)"/>
                <a:cs typeface="Calibri (MS)"/>
                <a:sym typeface="Calibri (MS)"/>
              </a:rPr>
              <a:t>Matthew Wood</a:t>
            </a:r>
          </a:p>
        </p:txBody>
      </p:sp>
      <p:sp>
        <p:nvSpPr>
          <p:cNvPr id="74" name="TextBox 74"/>
          <p:cNvSpPr txBox="1"/>
          <p:nvPr/>
        </p:nvSpPr>
        <p:spPr>
          <a:xfrm>
            <a:off x="4587817" y="6369199"/>
            <a:ext cx="1576228"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II </a:t>
            </a:r>
            <a:r>
              <a:rPr lang="en-US" sz="1183">
                <a:solidFill>
                  <a:srgbClr val="000000"/>
                </a:solidFill>
                <a:latin typeface="Calibri (MS)"/>
                <a:ea typeface="Calibri (MS)"/>
                <a:cs typeface="Calibri (MS)"/>
                <a:sym typeface="Calibri (MS)"/>
              </a:rPr>
              <a:t>Frederick Cavallaro</a:t>
            </a:r>
          </a:p>
        </p:txBody>
      </p:sp>
      <p:sp>
        <p:nvSpPr>
          <p:cNvPr id="75" name="TextBox 75"/>
          <p:cNvSpPr txBox="1"/>
          <p:nvPr/>
        </p:nvSpPr>
        <p:spPr>
          <a:xfrm>
            <a:off x="5344308" y="1651492"/>
            <a:ext cx="878352" cy="392717"/>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Chief of Staff </a:t>
            </a:r>
            <a:r>
              <a:rPr lang="en-US" sz="1183">
                <a:solidFill>
                  <a:srgbClr val="000000"/>
                </a:solidFill>
                <a:latin typeface="Calibri (MS)"/>
                <a:ea typeface="Calibri (MS)"/>
                <a:cs typeface="Calibri (MS)"/>
                <a:sym typeface="Calibri (MS)"/>
              </a:rPr>
              <a:t>Alicia Pomfret</a:t>
            </a:r>
          </a:p>
        </p:txBody>
      </p:sp>
      <p:sp>
        <p:nvSpPr>
          <p:cNvPr id="76" name="TextBox 76"/>
          <p:cNvSpPr txBox="1"/>
          <p:nvPr/>
        </p:nvSpPr>
        <p:spPr>
          <a:xfrm>
            <a:off x="4587817" y="5737062"/>
            <a:ext cx="18999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Senior Procurement Specialist </a:t>
            </a:r>
            <a:r>
              <a:rPr lang="en-US" sz="1183">
                <a:solidFill>
                  <a:srgbClr val="000000"/>
                </a:solidFill>
                <a:latin typeface="Calibri (MS)"/>
                <a:ea typeface="Calibri (MS)"/>
                <a:cs typeface="Calibri (MS)"/>
                <a:sym typeface="Calibri (MS)"/>
              </a:rPr>
              <a:t>Marisa DelFarno</a:t>
            </a:r>
          </a:p>
        </p:txBody>
      </p:sp>
      <p:sp>
        <p:nvSpPr>
          <p:cNvPr id="77" name="TextBox 77"/>
          <p:cNvSpPr txBox="1"/>
          <p:nvPr/>
        </p:nvSpPr>
        <p:spPr>
          <a:xfrm>
            <a:off x="4587817" y="7001335"/>
            <a:ext cx="1942427"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 (DOT) </a:t>
            </a:r>
            <a:r>
              <a:rPr lang="en-US" sz="1183">
                <a:solidFill>
                  <a:srgbClr val="000000"/>
                </a:solidFill>
                <a:latin typeface="Calibri (MS)"/>
                <a:ea typeface="Calibri (MS)"/>
                <a:cs typeface="Calibri (MS)"/>
                <a:sym typeface="Calibri (MS)"/>
              </a:rPr>
              <a:t>Colleen Brousseau</a:t>
            </a:r>
          </a:p>
        </p:txBody>
      </p:sp>
      <p:sp>
        <p:nvSpPr>
          <p:cNvPr id="78" name="TextBox 78"/>
          <p:cNvSpPr txBox="1"/>
          <p:nvPr/>
        </p:nvSpPr>
        <p:spPr>
          <a:xfrm>
            <a:off x="4587817" y="8265608"/>
            <a:ext cx="20722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Assistant Procurement Specialist </a:t>
            </a:r>
            <a:r>
              <a:rPr lang="en-US" sz="1183">
                <a:solidFill>
                  <a:srgbClr val="000000"/>
                </a:solidFill>
                <a:latin typeface="Calibri (MS)"/>
                <a:ea typeface="Calibri (MS)"/>
                <a:cs typeface="Calibri (MS)"/>
                <a:sym typeface="Calibri (MS)"/>
              </a:rPr>
              <a:t>Hannah Cariati</a:t>
            </a:r>
          </a:p>
        </p:txBody>
      </p:sp>
      <p:sp>
        <p:nvSpPr>
          <p:cNvPr id="79" name="TextBox 79"/>
          <p:cNvSpPr txBox="1"/>
          <p:nvPr/>
        </p:nvSpPr>
        <p:spPr>
          <a:xfrm>
            <a:off x="4587817" y="8897745"/>
            <a:ext cx="20722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Assistant Procurement Specialist </a:t>
            </a:r>
            <a:r>
              <a:rPr lang="en-US" sz="1183">
                <a:solidFill>
                  <a:srgbClr val="000000"/>
                </a:solidFill>
                <a:latin typeface="Calibri (MS)"/>
                <a:ea typeface="Calibri (MS)"/>
                <a:cs typeface="Calibri (MS)"/>
                <a:sym typeface="Calibri (MS)"/>
              </a:rPr>
              <a:t>Max Baker</a:t>
            </a:r>
          </a:p>
        </p:txBody>
      </p:sp>
      <p:sp>
        <p:nvSpPr>
          <p:cNvPr id="80" name="TextBox 80"/>
          <p:cNvSpPr txBox="1"/>
          <p:nvPr/>
        </p:nvSpPr>
        <p:spPr>
          <a:xfrm>
            <a:off x="4587817" y="5104926"/>
            <a:ext cx="2227909"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Chief Procurement Specialist (DOT) </a:t>
            </a:r>
            <a:r>
              <a:rPr lang="en-US" sz="1183">
                <a:solidFill>
                  <a:srgbClr val="000000"/>
                </a:solidFill>
                <a:latin typeface="Calibri (MS)"/>
                <a:ea typeface="Calibri (MS)"/>
                <a:cs typeface="Calibri (MS)"/>
                <a:sym typeface="Calibri (MS)"/>
              </a:rPr>
              <a:t>Michael [Scott] Stephens</a:t>
            </a:r>
          </a:p>
        </p:txBody>
      </p:sp>
      <p:sp>
        <p:nvSpPr>
          <p:cNvPr id="81" name="TextBox 81"/>
          <p:cNvSpPr txBox="1"/>
          <p:nvPr/>
        </p:nvSpPr>
        <p:spPr>
          <a:xfrm>
            <a:off x="4629268" y="2558245"/>
            <a:ext cx="2336525" cy="589612"/>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Administrator of Purchasing Systems (Construction) </a:t>
            </a:r>
            <a:r>
              <a:rPr lang="en-US" sz="1183">
                <a:solidFill>
                  <a:srgbClr val="000000"/>
                </a:solidFill>
                <a:latin typeface="Calibri (MS)"/>
                <a:ea typeface="Calibri (MS)"/>
                <a:cs typeface="Calibri (MS)"/>
                <a:sym typeface="Calibri (MS)"/>
              </a:rPr>
              <a:t>Thomas Bovis</a:t>
            </a:r>
          </a:p>
        </p:txBody>
      </p:sp>
      <p:sp>
        <p:nvSpPr>
          <p:cNvPr id="82" name="TextBox 82"/>
          <p:cNvSpPr txBox="1"/>
          <p:nvPr/>
        </p:nvSpPr>
        <p:spPr>
          <a:xfrm>
            <a:off x="4587817" y="9529881"/>
            <a:ext cx="2479063"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Assistant Procurement Specialist (DOT) </a:t>
            </a:r>
            <a:r>
              <a:rPr lang="en-US" sz="1183">
                <a:solidFill>
                  <a:srgbClr val="000000"/>
                </a:solidFill>
                <a:latin typeface="Calibri (MS)"/>
                <a:ea typeface="Calibri (MS)"/>
                <a:cs typeface="Calibri (MS)"/>
                <a:sym typeface="Calibri (MS)"/>
              </a:rPr>
              <a:t>Nizayah Dalomba Correia</a:t>
            </a:r>
          </a:p>
        </p:txBody>
      </p:sp>
      <p:sp>
        <p:nvSpPr>
          <p:cNvPr id="83" name="TextBox 83"/>
          <p:cNvSpPr txBox="1"/>
          <p:nvPr/>
        </p:nvSpPr>
        <p:spPr>
          <a:xfrm>
            <a:off x="4587817" y="3643758"/>
            <a:ext cx="2471258" cy="1221749"/>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DCAMM Contracts and Specifications, Assistant Administrator </a:t>
            </a:r>
            <a:r>
              <a:rPr lang="en-US" sz="1183">
                <a:solidFill>
                  <a:srgbClr val="000000"/>
                </a:solidFill>
                <a:latin typeface="Calibri (MS)"/>
                <a:ea typeface="Calibri (MS)"/>
                <a:cs typeface="Calibri (MS)"/>
                <a:sym typeface="Calibri (MS)"/>
              </a:rPr>
              <a:t>Gary Mosca</a:t>
            </a:r>
          </a:p>
          <a:p>
            <a:pPr algn="l">
              <a:lnSpc>
                <a:spcPts val="2201"/>
              </a:lnSpc>
            </a:pPr>
            <a:r>
              <a:rPr lang="en-US" sz="1183" b="1">
                <a:solidFill>
                  <a:srgbClr val="000000"/>
                </a:solidFill>
                <a:latin typeface="Calibri (MS) Bold"/>
                <a:ea typeface="Calibri (MS) Bold"/>
                <a:cs typeface="Calibri (MS) Bold"/>
                <a:sym typeface="Calibri (MS) Bold"/>
              </a:rPr>
              <a:t>Contracts and Specifications, Assistant </a:t>
            </a:r>
          </a:p>
          <a:p>
            <a:pPr algn="l">
              <a:lnSpc>
                <a:spcPts val="898"/>
              </a:lnSpc>
            </a:pPr>
            <a:r>
              <a:rPr lang="en-US" sz="1183" b="1">
                <a:solidFill>
                  <a:srgbClr val="000000"/>
                </a:solidFill>
                <a:latin typeface="Calibri (MS) Bold"/>
                <a:ea typeface="Calibri (MS) Bold"/>
                <a:cs typeface="Calibri (MS) Bold"/>
                <a:sym typeface="Calibri (MS) Bold"/>
              </a:rPr>
              <a:t>Administrator</a:t>
            </a:r>
          </a:p>
          <a:p>
            <a:pPr algn="l">
              <a:lnSpc>
                <a:spcPts val="2203"/>
              </a:lnSpc>
            </a:pPr>
            <a:r>
              <a:rPr lang="en-US" sz="1183">
                <a:solidFill>
                  <a:srgbClr val="000000"/>
                </a:solidFill>
                <a:latin typeface="Calibri (MS)"/>
                <a:ea typeface="Calibri (MS)"/>
                <a:cs typeface="Calibri (MS)"/>
                <a:sym typeface="Calibri (MS)"/>
              </a:rPr>
              <a:t>Katherine Missell</a:t>
            </a:r>
          </a:p>
        </p:txBody>
      </p:sp>
      <p:sp>
        <p:nvSpPr>
          <p:cNvPr id="84" name="TextBox 84"/>
          <p:cNvSpPr txBox="1"/>
          <p:nvPr/>
        </p:nvSpPr>
        <p:spPr>
          <a:xfrm>
            <a:off x="7942803" y="4472790"/>
            <a:ext cx="1576228"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II </a:t>
            </a:r>
            <a:r>
              <a:rPr lang="en-US" sz="1183">
                <a:solidFill>
                  <a:srgbClr val="000000"/>
                </a:solidFill>
                <a:latin typeface="Calibri (MS)"/>
                <a:ea typeface="Calibri (MS)"/>
                <a:cs typeface="Calibri (MS)"/>
                <a:sym typeface="Calibri (MS)"/>
              </a:rPr>
              <a:t>Clarisa Encarnacion</a:t>
            </a:r>
          </a:p>
        </p:txBody>
      </p:sp>
      <p:sp>
        <p:nvSpPr>
          <p:cNvPr id="85" name="TextBox 85"/>
          <p:cNvSpPr txBox="1"/>
          <p:nvPr/>
        </p:nvSpPr>
        <p:spPr>
          <a:xfrm>
            <a:off x="7942803" y="5104926"/>
            <a:ext cx="1576228"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II </a:t>
            </a:r>
            <a:r>
              <a:rPr lang="en-US" sz="1183">
                <a:solidFill>
                  <a:srgbClr val="000000"/>
                </a:solidFill>
                <a:latin typeface="Calibri (MS)"/>
                <a:ea typeface="Calibri (MS)"/>
                <a:cs typeface="Calibri (MS)"/>
                <a:sym typeface="Calibri (MS)"/>
              </a:rPr>
              <a:t>Luke Lawrence</a:t>
            </a:r>
          </a:p>
        </p:txBody>
      </p:sp>
      <p:sp>
        <p:nvSpPr>
          <p:cNvPr id="86" name="TextBox 86"/>
          <p:cNvSpPr txBox="1"/>
          <p:nvPr/>
        </p:nvSpPr>
        <p:spPr>
          <a:xfrm>
            <a:off x="7942803" y="3840653"/>
            <a:ext cx="1820566"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Chief Procurement Specialist </a:t>
            </a:r>
            <a:r>
              <a:rPr lang="en-US" sz="1183">
                <a:solidFill>
                  <a:srgbClr val="000000"/>
                </a:solidFill>
                <a:latin typeface="Calibri (MS)"/>
                <a:ea typeface="Calibri (MS)"/>
                <a:cs typeface="Calibri (MS)"/>
                <a:sym typeface="Calibri (MS)"/>
              </a:rPr>
              <a:t>Robert DeAngelis</a:t>
            </a:r>
          </a:p>
        </p:txBody>
      </p:sp>
      <p:sp>
        <p:nvSpPr>
          <p:cNvPr id="87" name="TextBox 87"/>
          <p:cNvSpPr txBox="1"/>
          <p:nvPr/>
        </p:nvSpPr>
        <p:spPr>
          <a:xfrm>
            <a:off x="7942803" y="5737062"/>
            <a:ext cx="20722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Assistant Procurement Specialist </a:t>
            </a:r>
            <a:r>
              <a:rPr lang="en-US" sz="1183">
                <a:solidFill>
                  <a:srgbClr val="000000"/>
                </a:solidFill>
                <a:latin typeface="Calibri (MS)"/>
                <a:ea typeface="Calibri (MS)"/>
                <a:cs typeface="Calibri (MS)"/>
                <a:sym typeface="Calibri (MS)"/>
              </a:rPr>
              <a:t>Jonathan Valdez</a:t>
            </a:r>
          </a:p>
        </p:txBody>
      </p:sp>
      <p:sp>
        <p:nvSpPr>
          <p:cNvPr id="88" name="TextBox 88"/>
          <p:cNvSpPr txBox="1"/>
          <p:nvPr/>
        </p:nvSpPr>
        <p:spPr>
          <a:xfrm>
            <a:off x="8639708" y="902773"/>
            <a:ext cx="1472292" cy="392717"/>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State Purchasing Agent </a:t>
            </a:r>
            <a:r>
              <a:rPr lang="en-US" sz="1183">
                <a:solidFill>
                  <a:srgbClr val="000000"/>
                </a:solidFill>
                <a:latin typeface="Calibri (MS)"/>
                <a:ea typeface="Calibri (MS)"/>
                <a:cs typeface="Calibri (MS)"/>
                <a:sym typeface="Calibri (MS)"/>
              </a:rPr>
              <a:t>Jay Hauser</a:t>
            </a:r>
          </a:p>
        </p:txBody>
      </p:sp>
      <p:sp>
        <p:nvSpPr>
          <p:cNvPr id="89" name="TextBox 89"/>
          <p:cNvSpPr txBox="1"/>
          <p:nvPr/>
        </p:nvSpPr>
        <p:spPr>
          <a:xfrm>
            <a:off x="8616391" y="53016"/>
            <a:ext cx="1518407" cy="589612"/>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DOA Director Chief Purchasing Officer </a:t>
            </a:r>
            <a:r>
              <a:rPr lang="en-US" sz="1183">
                <a:solidFill>
                  <a:srgbClr val="000000"/>
                </a:solidFill>
                <a:latin typeface="Calibri (MS)"/>
                <a:ea typeface="Calibri (MS)"/>
                <a:cs typeface="Calibri (MS)"/>
                <a:sym typeface="Calibri (MS)"/>
              </a:rPr>
              <a:t>Jonathan Womer</a:t>
            </a:r>
          </a:p>
        </p:txBody>
      </p:sp>
      <p:sp>
        <p:nvSpPr>
          <p:cNvPr id="90" name="TextBox 90"/>
          <p:cNvSpPr txBox="1"/>
          <p:nvPr/>
        </p:nvSpPr>
        <p:spPr>
          <a:xfrm>
            <a:off x="8574940" y="1651492"/>
            <a:ext cx="1604338" cy="589548"/>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Deputy Purchasing Agent (Commodities) </a:t>
            </a:r>
            <a:r>
              <a:rPr lang="en-US" sz="1183">
                <a:solidFill>
                  <a:srgbClr val="000000"/>
                </a:solidFill>
                <a:latin typeface="Calibri (MS)"/>
                <a:ea typeface="Calibri (MS)"/>
                <a:cs typeface="Calibri (MS)"/>
                <a:sym typeface="Calibri (MS)"/>
              </a:rPr>
              <a:t>Amanda Rivers</a:t>
            </a:r>
          </a:p>
        </p:txBody>
      </p:sp>
      <p:sp>
        <p:nvSpPr>
          <p:cNvPr id="91" name="TextBox 91"/>
          <p:cNvSpPr txBox="1"/>
          <p:nvPr/>
        </p:nvSpPr>
        <p:spPr>
          <a:xfrm>
            <a:off x="7984255" y="2558245"/>
            <a:ext cx="2336525" cy="589612"/>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Administrator of Purchasing Systems (Health &amp; Human Services) </a:t>
            </a:r>
            <a:r>
              <a:rPr lang="en-US" sz="1183">
                <a:solidFill>
                  <a:srgbClr val="000000"/>
                </a:solidFill>
                <a:latin typeface="Calibri (MS)"/>
                <a:ea typeface="Calibri (MS)"/>
                <a:cs typeface="Calibri (MS)"/>
                <a:sym typeface="Calibri (MS)"/>
              </a:rPr>
              <a:t>David Francis</a:t>
            </a:r>
          </a:p>
        </p:txBody>
      </p:sp>
      <p:sp>
        <p:nvSpPr>
          <p:cNvPr id="92" name="TextBox 92"/>
          <p:cNvSpPr txBox="1"/>
          <p:nvPr/>
        </p:nvSpPr>
        <p:spPr>
          <a:xfrm>
            <a:off x="11297790" y="5737062"/>
            <a:ext cx="1536590"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 </a:t>
            </a:r>
            <a:r>
              <a:rPr lang="en-US" sz="1183">
                <a:solidFill>
                  <a:srgbClr val="000000"/>
                </a:solidFill>
                <a:latin typeface="Calibri (MS)"/>
                <a:ea typeface="Calibri (MS)"/>
                <a:cs typeface="Calibri (MS)"/>
                <a:sym typeface="Calibri (MS)"/>
              </a:rPr>
              <a:t>Bridgette Dubois</a:t>
            </a:r>
          </a:p>
        </p:txBody>
      </p:sp>
      <p:sp>
        <p:nvSpPr>
          <p:cNvPr id="93" name="TextBox 93"/>
          <p:cNvSpPr txBox="1"/>
          <p:nvPr/>
        </p:nvSpPr>
        <p:spPr>
          <a:xfrm>
            <a:off x="11297790" y="6369199"/>
            <a:ext cx="1536590"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Procurement Specialist I </a:t>
            </a:r>
            <a:r>
              <a:rPr lang="en-US" sz="1183">
                <a:solidFill>
                  <a:srgbClr val="000000"/>
                </a:solidFill>
                <a:latin typeface="Calibri (MS)"/>
                <a:ea typeface="Calibri (MS)"/>
                <a:cs typeface="Calibri (MS)"/>
                <a:sym typeface="Calibri (MS)"/>
              </a:rPr>
              <a:t>Austin Goodness</a:t>
            </a:r>
          </a:p>
        </p:txBody>
      </p:sp>
      <p:sp>
        <p:nvSpPr>
          <p:cNvPr id="94" name="TextBox 94"/>
          <p:cNvSpPr txBox="1"/>
          <p:nvPr/>
        </p:nvSpPr>
        <p:spPr>
          <a:xfrm>
            <a:off x="11297790" y="3840653"/>
            <a:ext cx="1820566"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Chief Procurement Specialist </a:t>
            </a:r>
            <a:r>
              <a:rPr lang="en-US" sz="1183">
                <a:solidFill>
                  <a:srgbClr val="000000"/>
                </a:solidFill>
                <a:latin typeface="Calibri (MS)"/>
                <a:ea typeface="Calibri (MS)"/>
                <a:cs typeface="Calibri (MS)"/>
                <a:sym typeface="Calibri (MS)"/>
              </a:rPr>
              <a:t>Gail Walsh</a:t>
            </a:r>
          </a:p>
        </p:txBody>
      </p:sp>
      <p:sp>
        <p:nvSpPr>
          <p:cNvPr id="95" name="TextBox 95"/>
          <p:cNvSpPr txBox="1"/>
          <p:nvPr/>
        </p:nvSpPr>
        <p:spPr>
          <a:xfrm>
            <a:off x="11297790" y="4472790"/>
            <a:ext cx="18999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Senior Procurement Specialist </a:t>
            </a:r>
            <a:r>
              <a:rPr lang="en-US" sz="1183">
                <a:solidFill>
                  <a:srgbClr val="000000"/>
                </a:solidFill>
                <a:latin typeface="Calibri (MS)"/>
                <a:ea typeface="Calibri (MS)"/>
                <a:cs typeface="Calibri (MS)"/>
                <a:sym typeface="Calibri (MS)"/>
              </a:rPr>
              <a:t>Gerald Teixeira</a:t>
            </a:r>
          </a:p>
        </p:txBody>
      </p:sp>
      <p:sp>
        <p:nvSpPr>
          <p:cNvPr id="96" name="TextBox 96"/>
          <p:cNvSpPr txBox="1"/>
          <p:nvPr/>
        </p:nvSpPr>
        <p:spPr>
          <a:xfrm>
            <a:off x="11297790" y="5104926"/>
            <a:ext cx="18999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Senior Procurement Specialist </a:t>
            </a:r>
            <a:r>
              <a:rPr lang="en-US" sz="1183">
                <a:solidFill>
                  <a:srgbClr val="000000"/>
                </a:solidFill>
                <a:latin typeface="Calibri (MS)"/>
                <a:ea typeface="Calibri (MS)"/>
                <a:cs typeface="Calibri (MS)"/>
                <a:sym typeface="Calibri (MS)"/>
              </a:rPr>
              <a:t>Jonathan Nadeau</a:t>
            </a:r>
          </a:p>
        </p:txBody>
      </p:sp>
      <p:sp>
        <p:nvSpPr>
          <p:cNvPr id="97" name="TextBox 97"/>
          <p:cNvSpPr txBox="1"/>
          <p:nvPr/>
        </p:nvSpPr>
        <p:spPr>
          <a:xfrm>
            <a:off x="11297790" y="7001335"/>
            <a:ext cx="2072255" cy="392717"/>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Assistant Procurement Specialist </a:t>
            </a:r>
            <a:r>
              <a:rPr lang="en-US" sz="1183">
                <a:solidFill>
                  <a:srgbClr val="000000"/>
                </a:solidFill>
                <a:latin typeface="Calibri (MS)"/>
                <a:ea typeface="Calibri (MS)"/>
                <a:cs typeface="Calibri (MS)"/>
                <a:sym typeface="Calibri (MS)"/>
              </a:rPr>
              <a:t>Diane Silva</a:t>
            </a:r>
          </a:p>
        </p:txBody>
      </p:sp>
      <p:sp>
        <p:nvSpPr>
          <p:cNvPr id="98" name="TextBox 98"/>
          <p:cNvSpPr txBox="1"/>
          <p:nvPr/>
        </p:nvSpPr>
        <p:spPr>
          <a:xfrm>
            <a:off x="11339241" y="2558245"/>
            <a:ext cx="2336525" cy="589612"/>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Administrator of Purchasing Systems (Goods &amp; Services) </a:t>
            </a:r>
            <a:r>
              <a:rPr lang="en-US" sz="1183">
                <a:solidFill>
                  <a:srgbClr val="000000"/>
                </a:solidFill>
                <a:latin typeface="Calibri (MS)"/>
                <a:ea typeface="Calibri (MS)"/>
                <a:cs typeface="Calibri (MS)"/>
                <a:sym typeface="Calibri (MS)"/>
              </a:rPr>
              <a:t>Maxwell Righter</a:t>
            </a:r>
          </a:p>
        </p:txBody>
      </p:sp>
      <p:sp>
        <p:nvSpPr>
          <p:cNvPr id="99" name="TextBox 99"/>
          <p:cNvSpPr txBox="1"/>
          <p:nvPr/>
        </p:nvSpPr>
        <p:spPr>
          <a:xfrm>
            <a:off x="14813401" y="1651492"/>
            <a:ext cx="1604322" cy="589548"/>
          </a:xfrm>
          <a:prstGeom prst="rect">
            <a:avLst/>
          </a:prstGeom>
        </p:spPr>
        <p:txBody>
          <a:bodyPr lIns="0" tIns="0" rIns="0" bIns="0" rtlCol="0" anchor="t">
            <a:spAutoFit/>
          </a:bodyPr>
          <a:lstStyle/>
          <a:p>
            <a:pPr algn="ctr">
              <a:lnSpc>
                <a:spcPts val="1549"/>
              </a:lnSpc>
            </a:pPr>
            <a:r>
              <a:rPr lang="en-US" sz="1183" b="1">
                <a:solidFill>
                  <a:srgbClr val="000000"/>
                </a:solidFill>
                <a:latin typeface="Calibri (MS) Bold"/>
                <a:ea typeface="Calibri (MS) Bold"/>
                <a:cs typeface="Calibri (MS) Bold"/>
                <a:sym typeface="Calibri (MS) Bold"/>
              </a:rPr>
              <a:t>Deputy Purchasing Agent (System Operations) </a:t>
            </a:r>
            <a:r>
              <a:rPr lang="en-US" sz="1183">
                <a:solidFill>
                  <a:srgbClr val="000000"/>
                </a:solidFill>
                <a:latin typeface="Calibri (MS)"/>
                <a:ea typeface="Calibri (MS)"/>
                <a:cs typeface="Calibri (MS)"/>
                <a:sym typeface="Calibri (MS)"/>
              </a:rPr>
              <a:t>Meredith Skelly</a:t>
            </a:r>
          </a:p>
        </p:txBody>
      </p:sp>
      <p:sp>
        <p:nvSpPr>
          <p:cNvPr id="100" name="TextBox 100"/>
          <p:cNvSpPr txBox="1"/>
          <p:nvPr/>
        </p:nvSpPr>
        <p:spPr>
          <a:xfrm>
            <a:off x="14652776" y="3643758"/>
            <a:ext cx="2106582" cy="2486022"/>
          </a:xfrm>
          <a:prstGeom prst="rect">
            <a:avLst/>
          </a:prstGeom>
        </p:spPr>
        <p:txBody>
          <a:bodyPr lIns="0" tIns="0" rIns="0" bIns="0" rtlCol="0" anchor="t">
            <a:spAutoFit/>
          </a:bodyPr>
          <a:lstStyle/>
          <a:p>
            <a:pPr algn="l">
              <a:lnSpc>
                <a:spcPts val="1549"/>
              </a:lnSpc>
            </a:pPr>
            <a:r>
              <a:rPr lang="en-US" sz="1183" b="1">
                <a:solidFill>
                  <a:srgbClr val="000000"/>
                </a:solidFill>
                <a:latin typeface="Calibri (MS) Bold"/>
                <a:ea typeface="Calibri (MS) Bold"/>
                <a:cs typeface="Calibri (MS) Bold"/>
                <a:sym typeface="Calibri (MS) Bold"/>
              </a:rPr>
              <a:t>Programming Services Officer (Testing) </a:t>
            </a:r>
            <a:r>
              <a:rPr lang="en-US" sz="1183">
                <a:solidFill>
                  <a:srgbClr val="000000"/>
                </a:solidFill>
                <a:latin typeface="Calibri (MS)"/>
                <a:ea typeface="Calibri (MS)"/>
                <a:cs typeface="Calibri (MS)"/>
                <a:sym typeface="Calibri (MS)"/>
              </a:rPr>
              <a:t>Donna Brennan</a:t>
            </a:r>
          </a:p>
          <a:p>
            <a:pPr algn="l">
              <a:lnSpc>
                <a:spcPts val="2201"/>
              </a:lnSpc>
            </a:pPr>
            <a:r>
              <a:rPr lang="en-US" sz="1183" b="1">
                <a:solidFill>
                  <a:srgbClr val="000000"/>
                </a:solidFill>
                <a:latin typeface="Calibri (MS) Bold"/>
                <a:ea typeface="Calibri (MS) Bold"/>
                <a:cs typeface="Calibri (MS) Bold"/>
                <a:sym typeface="Calibri (MS) Bold"/>
              </a:rPr>
              <a:t>Programming Services Officer</a:t>
            </a:r>
          </a:p>
          <a:p>
            <a:pPr algn="l">
              <a:lnSpc>
                <a:spcPts val="898"/>
              </a:lnSpc>
            </a:pPr>
            <a:r>
              <a:rPr lang="en-US" sz="1183" b="1" spc="1">
                <a:solidFill>
                  <a:srgbClr val="000000"/>
                </a:solidFill>
                <a:latin typeface="Calibri (MS) Bold"/>
                <a:ea typeface="Calibri (MS) Bold"/>
                <a:cs typeface="Calibri (MS) Bold"/>
                <a:sym typeface="Calibri (MS) Bold"/>
              </a:rPr>
              <a:t>(Training)</a:t>
            </a:r>
          </a:p>
          <a:p>
            <a:pPr algn="l">
              <a:lnSpc>
                <a:spcPts val="2203"/>
              </a:lnSpc>
            </a:pPr>
            <a:r>
              <a:rPr lang="en-US" sz="1183">
                <a:solidFill>
                  <a:srgbClr val="000000"/>
                </a:solidFill>
                <a:latin typeface="Calibri (MS)"/>
                <a:ea typeface="Calibri (MS)"/>
                <a:cs typeface="Calibri (MS)"/>
                <a:sym typeface="Calibri (MS)"/>
              </a:rPr>
              <a:t>Giovonah Vittorioso</a:t>
            </a:r>
          </a:p>
          <a:p>
            <a:pPr algn="l">
              <a:lnSpc>
                <a:spcPts val="1549"/>
              </a:lnSpc>
            </a:pPr>
            <a:r>
              <a:rPr lang="en-US" sz="1183" b="1">
                <a:solidFill>
                  <a:srgbClr val="000000"/>
                </a:solidFill>
                <a:latin typeface="Calibri (MS) Bold"/>
                <a:ea typeface="Calibri (MS) Bold"/>
                <a:cs typeface="Calibri (MS) Bold"/>
                <a:sym typeface="Calibri (MS) Bold"/>
              </a:rPr>
              <a:t>Assistant Procurement Specialist (Supplier Coordinator) </a:t>
            </a:r>
            <a:r>
              <a:rPr lang="en-US" sz="1183">
                <a:solidFill>
                  <a:srgbClr val="000000"/>
                </a:solidFill>
                <a:latin typeface="Calibri (MS)"/>
                <a:ea typeface="Calibri (MS)"/>
                <a:cs typeface="Calibri (MS)"/>
                <a:sym typeface="Calibri (MS)"/>
              </a:rPr>
              <a:t>Donald Paquin</a:t>
            </a:r>
          </a:p>
          <a:p>
            <a:pPr algn="l">
              <a:lnSpc>
                <a:spcPts val="2201"/>
              </a:lnSpc>
            </a:pPr>
            <a:r>
              <a:rPr lang="en-US" sz="1183" b="1">
                <a:solidFill>
                  <a:srgbClr val="000000"/>
                </a:solidFill>
                <a:latin typeface="Calibri (MS) Bold"/>
                <a:ea typeface="Calibri (MS) Bold"/>
                <a:cs typeface="Calibri (MS) Bold"/>
                <a:sym typeface="Calibri (MS) Bold"/>
              </a:rPr>
              <a:t>Assistant Procurement Specialist </a:t>
            </a:r>
          </a:p>
          <a:p>
            <a:pPr algn="l">
              <a:lnSpc>
                <a:spcPts val="898"/>
              </a:lnSpc>
            </a:pPr>
            <a:r>
              <a:rPr lang="en-US" sz="1183" b="1">
                <a:solidFill>
                  <a:srgbClr val="000000"/>
                </a:solidFill>
                <a:latin typeface="Calibri (MS) Bold"/>
                <a:ea typeface="Calibri (MS) Bold"/>
                <a:cs typeface="Calibri (MS) Bold"/>
                <a:sym typeface="Calibri (MS) Bold"/>
              </a:rPr>
              <a:t>(Supplier Coordinator)</a:t>
            </a:r>
          </a:p>
          <a:p>
            <a:pPr algn="l">
              <a:lnSpc>
                <a:spcPts val="2203"/>
              </a:lnSpc>
            </a:pPr>
            <a:r>
              <a:rPr lang="en-US" sz="1183">
                <a:solidFill>
                  <a:srgbClr val="000000"/>
                </a:solidFill>
                <a:latin typeface="Calibri (MS)"/>
                <a:ea typeface="Calibri (MS)"/>
                <a:cs typeface="Calibri (MS)"/>
                <a:sym typeface="Calibri (MS)"/>
              </a:rPr>
              <a:t>Amanda Menard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39114" y="3508864"/>
            <a:ext cx="5541952" cy="4799020"/>
            <a:chOff x="0" y="0"/>
            <a:chExt cx="7029450" cy="6087110"/>
          </a:xfrm>
        </p:grpSpPr>
        <p:sp>
          <p:nvSpPr>
            <p:cNvPr id="7" name="Freeform 7"/>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5271770" y="6088380"/>
                  </a:lnTo>
                  <a:lnTo>
                    <a:pt x="7029450" y="3044190"/>
                  </a:lnTo>
                  <a:lnTo>
                    <a:pt x="7029450" y="1757680"/>
                  </a:lnTo>
                  <a:cubicBezTo>
                    <a:pt x="7029450" y="787400"/>
                    <a:pt x="6242050" y="0"/>
                    <a:pt x="5271770" y="0"/>
                  </a:cubicBezTo>
                  <a:close/>
                </a:path>
              </a:pathLst>
            </a:custGeom>
            <a:blipFill>
              <a:blip r:embed="rId4"/>
              <a:stretch>
                <a:fillRect l="-25728" r="-25728"/>
              </a:stretch>
            </a:blipFill>
          </p:spPr>
          <p:txBody>
            <a:bodyPr/>
            <a:lstStyle/>
            <a:p>
              <a:endParaRPr lang="en-US"/>
            </a:p>
          </p:txBody>
        </p:sp>
      </p:grpSp>
      <p:sp>
        <p:nvSpPr>
          <p:cNvPr id="9" name="TextBox 9"/>
          <p:cNvSpPr txBox="1"/>
          <p:nvPr/>
        </p:nvSpPr>
        <p:spPr>
          <a:xfrm>
            <a:off x="16710989" y="9610567"/>
            <a:ext cx="548311" cy="273685"/>
          </a:xfrm>
          <a:prstGeom prst="rect">
            <a:avLst/>
          </a:prstGeom>
        </p:spPr>
        <p:txBody>
          <a:bodyPr lIns="0" tIns="0" rIns="0" bIns="0" rtlCol="0" anchor="t">
            <a:spAutoFit/>
          </a:bodyPr>
          <a:lstStyle/>
          <a:p>
            <a:pPr marL="0" lvl="0" indent="0" algn="r">
              <a:lnSpc>
                <a:spcPts val="2210"/>
              </a:lnSpc>
              <a:spcBef>
                <a:spcPct val="0"/>
              </a:spcBef>
            </a:pPr>
            <a:r>
              <a:rPr lang="en-US" sz="1700" b="1">
                <a:solidFill>
                  <a:srgbClr val="293556"/>
                </a:solidFill>
                <a:latin typeface="Montserrat Classic Bold"/>
                <a:ea typeface="Montserrat Classic Bold"/>
                <a:cs typeface="Montserrat Classic Bold"/>
                <a:sym typeface="Montserrat Classic Bold"/>
              </a:rPr>
              <a:t>06</a:t>
            </a:r>
          </a:p>
        </p:txBody>
      </p:sp>
      <p:grpSp>
        <p:nvGrpSpPr>
          <p:cNvPr id="10" name="Group 10"/>
          <p:cNvGrpSpPr/>
          <p:nvPr/>
        </p:nvGrpSpPr>
        <p:grpSpPr>
          <a:xfrm>
            <a:off x="3219370" y="491192"/>
            <a:ext cx="11849259" cy="2346676"/>
            <a:chOff x="0" y="0"/>
            <a:chExt cx="15799012" cy="3128902"/>
          </a:xfrm>
        </p:grpSpPr>
        <p:sp>
          <p:nvSpPr>
            <p:cNvPr id="11" name="TextBox 11"/>
            <p:cNvSpPr txBox="1"/>
            <p:nvPr/>
          </p:nvSpPr>
          <p:spPr>
            <a:xfrm>
              <a:off x="0" y="2311233"/>
              <a:ext cx="15799012" cy="817669"/>
            </a:xfrm>
            <a:prstGeom prst="rect">
              <a:avLst/>
            </a:prstGeom>
          </p:spPr>
          <p:txBody>
            <a:bodyPr lIns="0" tIns="0" rIns="0" bIns="0" rtlCol="0" anchor="t">
              <a:spAutoFit/>
            </a:bodyPr>
            <a:lstStyle/>
            <a:p>
              <a:pPr algn="ctr">
                <a:lnSpc>
                  <a:spcPts val="5179"/>
                </a:lnSpc>
              </a:pPr>
              <a:r>
                <a:rPr lang="en-US" sz="3699" b="1">
                  <a:solidFill>
                    <a:srgbClr val="293556"/>
                  </a:solidFill>
                  <a:latin typeface="Montserrat Classic Bold"/>
                  <a:ea typeface="Montserrat Classic Bold"/>
                  <a:cs typeface="Montserrat Classic Bold"/>
                  <a:sym typeface="Montserrat Classic Bold"/>
                </a:rPr>
                <a:t>Benefits of Agency Partnerships </a:t>
              </a:r>
            </a:p>
          </p:txBody>
        </p:sp>
        <p:sp>
          <p:nvSpPr>
            <p:cNvPr id="12" name="TextBox 12"/>
            <p:cNvSpPr txBox="1"/>
            <p:nvPr/>
          </p:nvSpPr>
          <p:spPr>
            <a:xfrm>
              <a:off x="0" y="47625"/>
              <a:ext cx="15799012" cy="2077508"/>
            </a:xfrm>
            <a:prstGeom prst="rect">
              <a:avLst/>
            </a:prstGeom>
          </p:spPr>
          <p:txBody>
            <a:bodyPr lIns="0" tIns="0" rIns="0" bIns="0" rtlCol="0" anchor="t">
              <a:spAutoFit/>
            </a:bodyPr>
            <a:lstStyle/>
            <a:p>
              <a:pPr marL="0" lvl="0" indent="0" algn="ctr">
                <a:lnSpc>
                  <a:spcPts val="6049"/>
                </a:lnSpc>
                <a:spcBef>
                  <a:spcPct val="0"/>
                </a:spcBef>
              </a:pPr>
              <a:r>
                <a:rPr lang="en-US" sz="5499" b="1" dirty="0">
                  <a:solidFill>
                    <a:srgbClr val="293556"/>
                  </a:solidFill>
                  <a:latin typeface="Montserrat Classic Bold"/>
                  <a:ea typeface="Montserrat Classic Bold"/>
                  <a:cs typeface="Montserrat Classic Bold"/>
                  <a:sym typeface="Montserrat Classic Bold"/>
                </a:rPr>
                <a:t>WORKING WITH THE DIVISION OF PURCHASES:</a:t>
              </a:r>
            </a:p>
          </p:txBody>
        </p:sp>
      </p:grpSp>
      <p:sp>
        <p:nvSpPr>
          <p:cNvPr id="13" name="TextBox 13"/>
          <p:cNvSpPr txBox="1"/>
          <p:nvPr/>
        </p:nvSpPr>
        <p:spPr>
          <a:xfrm>
            <a:off x="5726996" y="3471057"/>
            <a:ext cx="12336427" cy="5094047"/>
          </a:xfrm>
          <a:prstGeom prst="rect">
            <a:avLst/>
          </a:prstGeom>
        </p:spPr>
        <p:txBody>
          <a:bodyPr lIns="0" tIns="0" rIns="0" bIns="0" rtlCol="0" anchor="t">
            <a:spAutoFit/>
          </a:bodyPr>
          <a:lstStyle/>
          <a:p>
            <a:pPr algn="ctr">
              <a:lnSpc>
                <a:spcPts val="3141"/>
              </a:lnSpc>
            </a:pPr>
            <a:r>
              <a:rPr lang="en-US" sz="2856">
                <a:solidFill>
                  <a:srgbClr val="293556"/>
                </a:solidFill>
                <a:latin typeface="Montserrat Classic"/>
                <a:ea typeface="Montserrat Classic"/>
                <a:cs typeface="Montserrat Classic"/>
                <a:sym typeface="Montserrat Classic"/>
              </a:rPr>
              <a:t>An upfront investment in strategy and needs assessment, and Purchases partnership, can lead to a more effective and timely procurement process.</a:t>
            </a:r>
          </a:p>
          <a:p>
            <a:pPr algn="l">
              <a:lnSpc>
                <a:spcPts val="3141"/>
              </a:lnSpc>
            </a:pPr>
            <a:endParaRPr lang="en-US" sz="2856">
              <a:solidFill>
                <a:srgbClr val="293556"/>
              </a:solidFill>
              <a:latin typeface="Montserrat Classic"/>
              <a:ea typeface="Montserrat Classic"/>
              <a:cs typeface="Montserrat Classic"/>
              <a:sym typeface="Montserrat Classic"/>
            </a:endParaRPr>
          </a:p>
          <a:p>
            <a:pPr algn="l">
              <a:lnSpc>
                <a:spcPts val="3141"/>
              </a:lnSpc>
            </a:pPr>
            <a:r>
              <a:rPr lang="en-US" sz="2856">
                <a:solidFill>
                  <a:srgbClr val="293556"/>
                </a:solidFill>
                <a:latin typeface="Montserrat Classic"/>
                <a:ea typeface="Montserrat Classic"/>
                <a:cs typeface="Montserrat Classic"/>
                <a:sym typeface="Montserrat Classic"/>
              </a:rPr>
              <a:t>For best outcomes:</a:t>
            </a:r>
          </a:p>
          <a:p>
            <a:pPr marL="616627" lvl="1" indent="-308313" algn="l">
              <a:lnSpc>
                <a:spcPts val="3141"/>
              </a:lnSpc>
              <a:buFont typeface="Arial"/>
              <a:buChar char="•"/>
            </a:pPr>
            <a:r>
              <a:rPr lang="en-US" sz="2856">
                <a:solidFill>
                  <a:srgbClr val="293556"/>
                </a:solidFill>
                <a:latin typeface="Montserrat Classic"/>
                <a:ea typeface="Montserrat Classic"/>
                <a:cs typeface="Montserrat Classic"/>
                <a:sym typeface="Montserrat Classic"/>
              </a:rPr>
              <a:t>Upfront needs assessment</a:t>
            </a:r>
          </a:p>
          <a:p>
            <a:pPr marL="616627" lvl="1" indent="-308313" algn="l">
              <a:lnSpc>
                <a:spcPts val="3141"/>
              </a:lnSpc>
              <a:buFont typeface="Arial"/>
              <a:buChar char="•"/>
            </a:pPr>
            <a:r>
              <a:rPr lang="en-US" sz="2856">
                <a:solidFill>
                  <a:srgbClr val="293556"/>
                </a:solidFill>
                <a:latin typeface="Montserrat Classic"/>
                <a:ea typeface="Montserrat Classic"/>
                <a:cs typeface="Montserrat Classic"/>
                <a:sym typeface="Montserrat Classic"/>
              </a:rPr>
              <a:t>Open dialogue with agency stakeholders</a:t>
            </a:r>
          </a:p>
          <a:p>
            <a:pPr algn="l">
              <a:lnSpc>
                <a:spcPts val="3141"/>
              </a:lnSpc>
            </a:pPr>
            <a:endParaRPr lang="en-US" sz="2856">
              <a:solidFill>
                <a:srgbClr val="293556"/>
              </a:solidFill>
              <a:latin typeface="Montserrat Classic"/>
              <a:ea typeface="Montserrat Classic"/>
              <a:cs typeface="Montserrat Classic"/>
              <a:sym typeface="Montserrat Classic"/>
            </a:endParaRPr>
          </a:p>
          <a:p>
            <a:pPr algn="l">
              <a:lnSpc>
                <a:spcPts val="3141"/>
              </a:lnSpc>
            </a:pPr>
            <a:r>
              <a:rPr lang="en-US" sz="2856">
                <a:solidFill>
                  <a:srgbClr val="293556"/>
                </a:solidFill>
                <a:latin typeface="Montserrat Classic"/>
                <a:ea typeface="Montserrat Classic"/>
                <a:cs typeface="Montserrat Classic"/>
                <a:sym typeface="Montserrat Classic"/>
              </a:rPr>
              <a:t>Cooperative procurement planning reduces delays caused by:</a:t>
            </a:r>
          </a:p>
          <a:p>
            <a:pPr marL="616627" lvl="1" indent="-308313" algn="l">
              <a:lnSpc>
                <a:spcPts val="3141"/>
              </a:lnSpc>
              <a:buFont typeface="Arial"/>
              <a:buChar char="•"/>
            </a:pPr>
            <a:r>
              <a:rPr lang="en-US" sz="2856">
                <a:solidFill>
                  <a:srgbClr val="293556"/>
                </a:solidFill>
                <a:latin typeface="Montserrat Classic"/>
                <a:ea typeface="Montserrat Classic"/>
                <a:cs typeface="Montserrat Classic"/>
                <a:sym typeface="Montserrat Classic"/>
              </a:rPr>
              <a:t>Bid protests/legal challenges</a:t>
            </a:r>
          </a:p>
          <a:p>
            <a:pPr marL="616627" lvl="1" indent="-308313" algn="l">
              <a:lnSpc>
                <a:spcPts val="3141"/>
              </a:lnSpc>
              <a:buFont typeface="Arial"/>
              <a:buChar char="•"/>
            </a:pPr>
            <a:r>
              <a:rPr lang="en-US" sz="2856">
                <a:solidFill>
                  <a:srgbClr val="293556"/>
                </a:solidFill>
                <a:latin typeface="Montserrat Classic"/>
                <a:ea typeface="Montserrat Classic"/>
                <a:cs typeface="Montserrat Classic"/>
                <a:sym typeface="Montserrat Classic"/>
              </a:rPr>
              <a:t>Unclear agency objectives and strategy</a:t>
            </a:r>
          </a:p>
          <a:p>
            <a:pPr marL="616627" lvl="1" indent="-308313" algn="l">
              <a:lnSpc>
                <a:spcPts val="3141"/>
              </a:lnSpc>
              <a:buFont typeface="Arial"/>
              <a:buChar char="•"/>
            </a:pPr>
            <a:r>
              <a:rPr lang="en-US" sz="2856">
                <a:solidFill>
                  <a:srgbClr val="293556"/>
                </a:solidFill>
                <a:latin typeface="Montserrat Classic"/>
                <a:ea typeface="Montserrat Classic"/>
                <a:cs typeface="Montserrat Classic"/>
                <a:sym typeface="Montserrat Classic"/>
              </a:rPr>
              <a:t>Poor or overly ambitious timeline management at agency level</a:t>
            </a:r>
          </a:p>
          <a:p>
            <a:pPr marL="616627" lvl="1" indent="-308313" algn="l">
              <a:lnSpc>
                <a:spcPts val="3141"/>
              </a:lnSpc>
              <a:buFont typeface="Arial"/>
              <a:buChar char="•"/>
            </a:pPr>
            <a:r>
              <a:rPr lang="en-US" sz="2856">
                <a:solidFill>
                  <a:srgbClr val="293556"/>
                </a:solidFill>
                <a:latin typeface="Montserrat Classic"/>
                <a:ea typeface="Montserrat Classic"/>
                <a:cs typeface="Montserrat Classic"/>
                <a:sym typeface="Montserrat Classic"/>
              </a:rPr>
              <a:t>Insufficient funding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36393"/>
            <a:ext cx="15728030" cy="1050607"/>
            <a:chOff x="0" y="0"/>
            <a:chExt cx="4142362" cy="276703"/>
          </a:xfrm>
        </p:grpSpPr>
        <p:sp>
          <p:nvSpPr>
            <p:cNvPr id="3" name="Freeform 3"/>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4" name="TextBox 4"/>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6" name="Table 6"/>
          <p:cNvGraphicFramePr>
            <a:graphicFrameLocks noGrp="1"/>
          </p:cNvGraphicFramePr>
          <p:nvPr>
            <p:extLst>
              <p:ext uri="{D42A27DB-BD31-4B8C-83A1-F6EECF244321}">
                <p14:modId xmlns:p14="http://schemas.microsoft.com/office/powerpoint/2010/main" val="379732132"/>
              </p:ext>
            </p:extLst>
          </p:nvPr>
        </p:nvGraphicFramePr>
        <p:xfrm>
          <a:off x="9677989" y="3258849"/>
          <a:ext cx="7666058" cy="4916448"/>
        </p:xfrm>
        <a:graphic>
          <a:graphicData uri="http://schemas.openxmlformats.org/drawingml/2006/table">
            <a:tbl>
              <a:tblPr/>
              <a:tblGrid>
                <a:gridCol w="7666058">
                  <a:extLst>
                    <a:ext uri="{9D8B030D-6E8A-4147-A177-3AD203B41FA5}">
                      <a16:colId xmlns:a16="http://schemas.microsoft.com/office/drawing/2014/main" val="20000"/>
                    </a:ext>
                  </a:extLst>
                </a:gridCol>
              </a:tblGrid>
              <a:tr h="1229112">
                <a:tc>
                  <a:txBody>
                    <a:bodyPr/>
                    <a:lstStyle/>
                    <a:p>
                      <a:pPr marL="647697" lvl="1" indent="-323848" algn="l">
                        <a:lnSpc>
                          <a:spcPts val="4199"/>
                        </a:lnSpc>
                        <a:buFont typeface="Arial"/>
                        <a:buChar char="•"/>
                        <a:defRPr/>
                      </a:pPr>
                      <a:r>
                        <a:rPr lang="en-US" sz="2999" b="1" dirty="0">
                          <a:solidFill>
                            <a:srgbClr val="293556"/>
                          </a:solidFill>
                          <a:latin typeface="Montserrat Classic Bold"/>
                          <a:ea typeface="Montserrat Classic Bold"/>
                          <a:cs typeface="Montserrat Classic Bold"/>
                          <a:sym typeface="Montserrat Classic Bold"/>
                        </a:rPr>
                        <a:t>Full &amp; Open Competition</a:t>
                      </a:r>
                      <a:endParaRPr lang="en-US" sz="1100" dirty="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DA715"/>
                    </a:solidFill>
                  </a:tcPr>
                </a:tc>
                <a:extLst>
                  <a:ext uri="{0D108BD9-81ED-4DB2-BD59-A6C34878D82A}">
                    <a16:rowId xmlns:a16="http://schemas.microsoft.com/office/drawing/2014/main" val="10000"/>
                  </a:ext>
                </a:extLst>
              </a:tr>
              <a:tr h="1229112">
                <a:tc>
                  <a:txBody>
                    <a:bodyPr/>
                    <a:lstStyle/>
                    <a:p>
                      <a:pPr marL="647697" lvl="1" indent="-323848" algn="l">
                        <a:lnSpc>
                          <a:spcPts val="4199"/>
                        </a:lnSpc>
                        <a:buFont typeface="Arial"/>
                        <a:buChar char="•"/>
                        <a:defRPr/>
                      </a:pPr>
                      <a:r>
                        <a:rPr lang="en-US" sz="2999" b="1" dirty="0">
                          <a:solidFill>
                            <a:srgbClr val="293556"/>
                          </a:solidFill>
                          <a:latin typeface="Montserrat Classic Bold"/>
                          <a:ea typeface="Montserrat Classic Bold"/>
                          <a:cs typeface="Montserrat Classic Bold"/>
                          <a:sym typeface="Montserrat Classic Bold"/>
                        </a:rPr>
                        <a:t>Transparency</a:t>
                      </a:r>
                      <a:endParaRPr lang="en-US" sz="1100" dirty="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DA715"/>
                    </a:solidFill>
                  </a:tcPr>
                </a:tc>
                <a:extLst>
                  <a:ext uri="{0D108BD9-81ED-4DB2-BD59-A6C34878D82A}">
                    <a16:rowId xmlns:a16="http://schemas.microsoft.com/office/drawing/2014/main" val="10001"/>
                  </a:ext>
                </a:extLst>
              </a:tr>
              <a:tr h="1229112">
                <a:tc>
                  <a:txBody>
                    <a:bodyPr/>
                    <a:lstStyle/>
                    <a:p>
                      <a:pPr marL="647697" lvl="1" indent="-323848" algn="l">
                        <a:lnSpc>
                          <a:spcPts val="4199"/>
                        </a:lnSpc>
                        <a:buFont typeface="Arial"/>
                        <a:buChar char="•"/>
                        <a:defRPr/>
                      </a:pPr>
                      <a:r>
                        <a:rPr lang="en-US" sz="2999" b="1" dirty="0">
                          <a:solidFill>
                            <a:srgbClr val="293556"/>
                          </a:solidFill>
                          <a:latin typeface="Montserrat Classic Bold"/>
                          <a:ea typeface="Montserrat Classic Bold"/>
                          <a:cs typeface="Montserrat Classic Bold"/>
                          <a:sym typeface="Montserrat Classic Bold"/>
                        </a:rPr>
                        <a:t>Established Procedures</a:t>
                      </a:r>
                      <a:endParaRPr lang="en-US" sz="1100" dirty="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DA715"/>
                    </a:solidFill>
                  </a:tcPr>
                </a:tc>
                <a:extLst>
                  <a:ext uri="{0D108BD9-81ED-4DB2-BD59-A6C34878D82A}">
                    <a16:rowId xmlns:a16="http://schemas.microsoft.com/office/drawing/2014/main" val="10002"/>
                  </a:ext>
                </a:extLst>
              </a:tr>
              <a:tr h="1229112">
                <a:tc>
                  <a:txBody>
                    <a:bodyPr/>
                    <a:lstStyle/>
                    <a:p>
                      <a:pPr marL="647697" lvl="1" indent="-323848" algn="l">
                        <a:lnSpc>
                          <a:spcPts val="4199"/>
                        </a:lnSpc>
                        <a:buFont typeface="Arial"/>
                        <a:buChar char="•"/>
                        <a:defRPr/>
                      </a:pPr>
                      <a:r>
                        <a:rPr lang="en-US" sz="2999" b="1" dirty="0">
                          <a:solidFill>
                            <a:srgbClr val="293556"/>
                          </a:solidFill>
                          <a:latin typeface="Montserrat Classic Bold"/>
                          <a:ea typeface="Montserrat Classic Bold"/>
                          <a:cs typeface="Montserrat Classic Bold"/>
                          <a:sym typeface="Montserrat Classic Bold"/>
                        </a:rPr>
                        <a:t>Support of Socioeconomic Goals</a:t>
                      </a:r>
                      <a:endParaRPr lang="en-US" sz="1100" dirty="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76200" cap="flat" cmpd="sng" algn="ctr">
                      <a:solidFill>
                        <a:schemeClr val="bg1"/>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DA715"/>
                    </a:solidFill>
                  </a:tcPr>
                </a:tc>
                <a:extLst>
                  <a:ext uri="{0D108BD9-81ED-4DB2-BD59-A6C34878D82A}">
                    <a16:rowId xmlns:a16="http://schemas.microsoft.com/office/drawing/2014/main" val="10003"/>
                  </a:ext>
                </a:extLst>
              </a:tr>
            </a:tbl>
          </a:graphicData>
        </a:graphic>
      </p:graphicFrame>
      <p:sp>
        <p:nvSpPr>
          <p:cNvPr id="7" name="TextBox 7"/>
          <p:cNvSpPr txBox="1"/>
          <p:nvPr/>
        </p:nvSpPr>
        <p:spPr>
          <a:xfrm>
            <a:off x="1028700" y="1076325"/>
            <a:ext cx="12631312" cy="784225"/>
          </a:xfrm>
          <a:prstGeom prst="rect">
            <a:avLst/>
          </a:prstGeom>
        </p:spPr>
        <p:txBody>
          <a:bodyPr lIns="0" tIns="0" rIns="0" bIns="0" rtlCol="0" anchor="t">
            <a:spAutoFit/>
          </a:bodyPr>
          <a:lstStyle/>
          <a:p>
            <a:pPr marL="0" lvl="0" indent="0" algn="l">
              <a:lnSpc>
                <a:spcPts val="6049"/>
              </a:lnSpc>
              <a:spcBef>
                <a:spcPct val="0"/>
              </a:spcBef>
            </a:pPr>
            <a:r>
              <a:rPr lang="en-US" sz="5499" b="1">
                <a:solidFill>
                  <a:srgbClr val="293556"/>
                </a:solidFill>
                <a:latin typeface="Montserrat Classic Bold"/>
                <a:ea typeface="Montserrat Classic Bold"/>
                <a:cs typeface="Montserrat Classic Bold"/>
                <a:sym typeface="Montserrat Classic Bold"/>
              </a:rPr>
              <a:t>PUBLIC PROCUREMENT CONCEPTS</a:t>
            </a:r>
          </a:p>
        </p:txBody>
      </p:sp>
      <p:sp>
        <p:nvSpPr>
          <p:cNvPr id="8" name="Freeform 8"/>
          <p:cNvSpPr/>
          <p:nvPr/>
        </p:nvSpPr>
        <p:spPr>
          <a:xfrm flipH="1">
            <a:off x="12877959" y="-4827441"/>
            <a:ext cx="7666059" cy="6631969"/>
          </a:xfrm>
          <a:custGeom>
            <a:avLst/>
            <a:gdLst/>
            <a:ahLst/>
            <a:cxnLst/>
            <a:rect l="l" t="t" r="r" b="b"/>
            <a:pathLst>
              <a:path w="7666059" h="6631969">
                <a:moveTo>
                  <a:pt x="7666060" y="0"/>
                </a:moveTo>
                <a:lnTo>
                  <a:pt x="0" y="0"/>
                </a:lnTo>
                <a:lnTo>
                  <a:pt x="0" y="6631969"/>
                </a:lnTo>
                <a:lnTo>
                  <a:pt x="7666060" y="6631969"/>
                </a:lnTo>
                <a:lnTo>
                  <a:pt x="76660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34247" y="3295543"/>
            <a:ext cx="8346201" cy="4505858"/>
          </a:xfrm>
          <a:custGeom>
            <a:avLst/>
            <a:gdLst/>
            <a:ahLst/>
            <a:cxnLst/>
            <a:rect l="l" t="t" r="r" b="b"/>
            <a:pathLst>
              <a:path w="8346201" h="4505858">
                <a:moveTo>
                  <a:pt x="0" y="0"/>
                </a:moveTo>
                <a:lnTo>
                  <a:pt x="8346201" y="0"/>
                </a:lnTo>
                <a:lnTo>
                  <a:pt x="8346201" y="4505857"/>
                </a:lnTo>
                <a:lnTo>
                  <a:pt x="0" y="450585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07</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516810"/>
            <a:chOff x="0" y="0"/>
            <a:chExt cx="4816593" cy="662864"/>
          </a:xfrm>
        </p:grpSpPr>
        <p:sp>
          <p:nvSpPr>
            <p:cNvPr id="3" name="Freeform 3"/>
            <p:cNvSpPr/>
            <p:nvPr/>
          </p:nvSpPr>
          <p:spPr>
            <a:xfrm>
              <a:off x="0" y="0"/>
              <a:ext cx="4816592" cy="662864"/>
            </a:xfrm>
            <a:custGeom>
              <a:avLst/>
              <a:gdLst/>
              <a:ahLst/>
              <a:cxnLst/>
              <a:rect l="l" t="t" r="r" b="b"/>
              <a:pathLst>
                <a:path w="4816592" h="662864">
                  <a:moveTo>
                    <a:pt x="0" y="0"/>
                  </a:moveTo>
                  <a:lnTo>
                    <a:pt x="4816592" y="0"/>
                  </a:lnTo>
                  <a:lnTo>
                    <a:pt x="4816592" y="662864"/>
                  </a:lnTo>
                  <a:lnTo>
                    <a:pt x="0" y="662864"/>
                  </a:lnTo>
                  <a:close/>
                </a:path>
              </a:pathLst>
            </a:custGeom>
            <a:solidFill>
              <a:srgbClr val="293556"/>
            </a:solidFill>
          </p:spPr>
          <p:txBody>
            <a:bodyPr/>
            <a:lstStyle/>
            <a:p>
              <a:endParaRPr lang="en-US"/>
            </a:p>
          </p:txBody>
        </p:sp>
        <p:sp>
          <p:nvSpPr>
            <p:cNvPr id="4" name="TextBox 4"/>
            <p:cNvSpPr txBox="1"/>
            <p:nvPr/>
          </p:nvSpPr>
          <p:spPr>
            <a:xfrm>
              <a:off x="0" y="-38100"/>
              <a:ext cx="4816593" cy="700964"/>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461094" y="2956569"/>
            <a:ext cx="6256421" cy="5468596"/>
          </a:xfrm>
          <a:custGeom>
            <a:avLst/>
            <a:gdLst/>
            <a:ahLst/>
            <a:cxnLst/>
            <a:rect l="l" t="t" r="r" b="b"/>
            <a:pathLst>
              <a:path w="6256421" h="5468596">
                <a:moveTo>
                  <a:pt x="0" y="0"/>
                </a:moveTo>
                <a:lnTo>
                  <a:pt x="6256421" y="0"/>
                </a:lnTo>
                <a:lnTo>
                  <a:pt x="6256421" y="5468596"/>
                </a:lnTo>
                <a:lnTo>
                  <a:pt x="0" y="5468596"/>
                </a:lnTo>
                <a:lnTo>
                  <a:pt x="0" y="0"/>
                </a:lnTo>
                <a:close/>
              </a:path>
            </a:pathLst>
          </a:custGeom>
          <a:blipFill>
            <a:blip r:embed="rId4"/>
            <a:stretch>
              <a:fillRect l="-4010" r="-4512" b="-84825"/>
            </a:stretch>
          </a:blipFill>
        </p:spPr>
        <p:txBody>
          <a:bodyPr/>
          <a:lstStyle/>
          <a:p>
            <a:endParaRPr lang="en-US"/>
          </a:p>
        </p:txBody>
      </p:sp>
      <p:sp>
        <p:nvSpPr>
          <p:cNvPr id="7" name="TextBox 7"/>
          <p:cNvSpPr txBox="1"/>
          <p:nvPr/>
        </p:nvSpPr>
        <p:spPr>
          <a:xfrm>
            <a:off x="838200" y="640867"/>
            <a:ext cx="16687800" cy="1036951"/>
          </a:xfrm>
          <a:prstGeom prst="rect">
            <a:avLst/>
          </a:prstGeom>
        </p:spPr>
        <p:txBody>
          <a:bodyPr wrap="square" lIns="0" tIns="0" rIns="0" bIns="0" rtlCol="0" anchor="t">
            <a:spAutoFit/>
          </a:bodyPr>
          <a:lstStyle/>
          <a:p>
            <a:pPr algn="ctr">
              <a:lnSpc>
                <a:spcPts val="9099"/>
              </a:lnSpc>
            </a:pPr>
            <a:r>
              <a:rPr lang="en-US" sz="6499" b="1" dirty="0">
                <a:solidFill>
                  <a:srgbClr val="FDA715"/>
                </a:solidFill>
                <a:latin typeface="Montserrat Classic Bold"/>
                <a:ea typeface="Montserrat Classic Bold"/>
                <a:cs typeface="Montserrat Classic Bold"/>
                <a:sym typeface="Montserrat Classic Bold"/>
              </a:rPr>
              <a:t>MASTER PRICE AGREEMENTS [“MPAs”]</a:t>
            </a:r>
          </a:p>
        </p:txBody>
      </p:sp>
      <p:sp>
        <p:nvSpPr>
          <p:cNvPr id="8" name="TextBox 8"/>
          <p:cNvSpPr txBox="1"/>
          <p:nvPr/>
        </p:nvSpPr>
        <p:spPr>
          <a:xfrm>
            <a:off x="0" y="2707310"/>
            <a:ext cx="11461094" cy="7302577"/>
          </a:xfrm>
          <a:prstGeom prst="rect">
            <a:avLst/>
          </a:prstGeom>
        </p:spPr>
        <p:txBody>
          <a:bodyPr lIns="0" tIns="0" rIns="0" bIns="0" rtlCol="0" anchor="t">
            <a:spAutoFit/>
          </a:bodyPr>
          <a:lstStyle/>
          <a:p>
            <a:pPr marL="634079" lvl="1" indent="-317039" algn="l">
              <a:lnSpc>
                <a:spcPts val="4111"/>
              </a:lnSpc>
              <a:buFont typeface="Arial"/>
              <a:buChar char="•"/>
            </a:pPr>
            <a:r>
              <a:rPr lang="en-US" sz="2936" dirty="0">
                <a:solidFill>
                  <a:srgbClr val="293556"/>
                </a:solidFill>
                <a:latin typeface="Montserrat Classic"/>
                <a:ea typeface="Montserrat Classic"/>
                <a:cs typeface="Montserrat Classic"/>
                <a:sym typeface="Montserrat Classic"/>
              </a:rPr>
              <a:t>Solicited by Purchases for Statewide use based on universal needs for goods/services.</a:t>
            </a:r>
          </a:p>
          <a:p>
            <a:pPr algn="l">
              <a:lnSpc>
                <a:spcPts val="4111"/>
              </a:lnSpc>
            </a:pPr>
            <a:endParaRPr lang="en-US" sz="2936" dirty="0">
              <a:solidFill>
                <a:srgbClr val="293556"/>
              </a:solidFill>
              <a:latin typeface="Montserrat Classic"/>
              <a:ea typeface="Montserrat Classic"/>
              <a:cs typeface="Montserrat Classic"/>
              <a:sym typeface="Montserrat Classic"/>
            </a:endParaRPr>
          </a:p>
          <a:p>
            <a:pPr marL="634079" lvl="1" indent="-317039" algn="l">
              <a:lnSpc>
                <a:spcPts val="4111"/>
              </a:lnSpc>
              <a:buFont typeface="Arial"/>
              <a:buChar char="•"/>
            </a:pPr>
            <a:r>
              <a:rPr lang="en-US" sz="2936" dirty="0">
                <a:solidFill>
                  <a:srgbClr val="293556"/>
                </a:solidFill>
                <a:latin typeface="Montserrat Classic"/>
                <a:ea typeface="Montserrat Classic"/>
                <a:cs typeface="Montserrat Classic"/>
                <a:sym typeface="Montserrat Classic"/>
              </a:rPr>
              <a:t>Create your own release/direct Purchase Order or multi-year Purchase Agreements.</a:t>
            </a:r>
          </a:p>
          <a:p>
            <a:pPr algn="l">
              <a:lnSpc>
                <a:spcPts val="4111"/>
              </a:lnSpc>
            </a:pPr>
            <a:endParaRPr lang="en-US" sz="2936" dirty="0">
              <a:solidFill>
                <a:srgbClr val="293556"/>
              </a:solidFill>
              <a:latin typeface="Montserrat Classic"/>
              <a:ea typeface="Montserrat Classic"/>
              <a:cs typeface="Montserrat Classic"/>
              <a:sym typeface="Montserrat Classic"/>
            </a:endParaRPr>
          </a:p>
          <a:p>
            <a:pPr marL="634079" lvl="1" indent="-317039" algn="l">
              <a:lnSpc>
                <a:spcPts val="4111"/>
              </a:lnSpc>
              <a:buFont typeface="Arial"/>
              <a:buChar char="•"/>
            </a:pPr>
            <a:r>
              <a:rPr lang="en-US" sz="2936" dirty="0">
                <a:solidFill>
                  <a:srgbClr val="293556"/>
                </a:solidFill>
                <a:latin typeface="Montserrat Classic"/>
                <a:ea typeface="Montserrat Classic"/>
                <a:cs typeface="Montserrat Classic"/>
                <a:sym typeface="Montserrat Classic"/>
              </a:rPr>
              <a:t>Multistate cooperative agreements (NASPO, Sourcewell, US Commodities, Omnia Partners, etc.).</a:t>
            </a:r>
          </a:p>
          <a:p>
            <a:pPr algn="l">
              <a:lnSpc>
                <a:spcPts val="4111"/>
              </a:lnSpc>
            </a:pPr>
            <a:endParaRPr lang="en-US" sz="2936" dirty="0">
              <a:solidFill>
                <a:srgbClr val="293556"/>
              </a:solidFill>
              <a:latin typeface="Montserrat Classic"/>
              <a:ea typeface="Montserrat Classic"/>
              <a:cs typeface="Montserrat Classic"/>
              <a:sym typeface="Montserrat Classic"/>
            </a:endParaRPr>
          </a:p>
          <a:p>
            <a:pPr marL="634079" lvl="1" indent="-317039" algn="l">
              <a:lnSpc>
                <a:spcPts val="4111"/>
              </a:lnSpc>
              <a:buFont typeface="Arial"/>
              <a:buChar char="•"/>
            </a:pPr>
            <a:r>
              <a:rPr lang="en-US" sz="2936" dirty="0">
                <a:solidFill>
                  <a:srgbClr val="293556"/>
                </a:solidFill>
                <a:latin typeface="Montserrat Classic"/>
                <a:ea typeface="Montserrat Classic"/>
                <a:cs typeface="Montserrat Classic"/>
                <a:sym typeface="Montserrat Classic"/>
              </a:rPr>
              <a:t>MPAs are listed on Purchases’ </a:t>
            </a:r>
            <a:r>
              <a:rPr lang="en-US" sz="2936" u="sng" dirty="0">
                <a:solidFill>
                  <a:srgbClr val="293556"/>
                </a:solidFill>
                <a:latin typeface="Montserrat Classic"/>
                <a:ea typeface="Montserrat Classic"/>
                <a:cs typeface="Montserrat Classic"/>
                <a:sym typeface="Montserrat Classic"/>
                <a:hlinkClick r:id="rId5" tooltip="https://ridop.ri.gov/ocean-state-procures-osp/contract-board"/>
              </a:rPr>
              <a:t>Master Price Agreements Contract Board.</a:t>
            </a:r>
          </a:p>
          <a:p>
            <a:pPr algn="l">
              <a:lnSpc>
                <a:spcPts val="4111"/>
              </a:lnSpc>
            </a:pPr>
            <a:endParaRPr lang="en-US" sz="2936" u="sng" dirty="0">
              <a:solidFill>
                <a:srgbClr val="293556"/>
              </a:solidFill>
              <a:latin typeface="Montserrat Classic"/>
              <a:ea typeface="Montserrat Classic"/>
              <a:cs typeface="Montserrat Classic"/>
              <a:sym typeface="Montserrat Classic"/>
              <a:hlinkClick r:id="rId5" tooltip="https://ridop.ri.gov/ocean-state-procures-osp/contract-board"/>
            </a:endParaRPr>
          </a:p>
          <a:p>
            <a:pPr marL="634079" lvl="1" indent="-317039" algn="l">
              <a:lnSpc>
                <a:spcPts val="4111"/>
              </a:lnSpc>
              <a:buFont typeface="Arial"/>
              <a:buChar char="•"/>
            </a:pPr>
            <a:r>
              <a:rPr lang="en-US" sz="2936" dirty="0">
                <a:solidFill>
                  <a:srgbClr val="293556"/>
                </a:solidFill>
                <a:latin typeface="Montserrat Classic"/>
                <a:ea typeface="Montserrat Classic"/>
                <a:cs typeface="Montserrat Classic"/>
                <a:sym typeface="Montserrat Classic"/>
              </a:rPr>
              <a:t>If you have a suggestion for a new MPA, please work with the Division of Purchases directly.</a:t>
            </a:r>
          </a:p>
        </p:txBody>
      </p:sp>
      <p:sp>
        <p:nvSpPr>
          <p:cNvPr id="9" name="TextBox 9"/>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08</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178"/>
            <a:ext cx="7683500" cy="10287000"/>
            <a:chOff x="0" y="0"/>
            <a:chExt cx="2023638" cy="2709333"/>
          </a:xfrm>
        </p:grpSpPr>
        <p:sp>
          <p:nvSpPr>
            <p:cNvPr id="3" name="Freeform 3"/>
            <p:cNvSpPr/>
            <p:nvPr/>
          </p:nvSpPr>
          <p:spPr>
            <a:xfrm>
              <a:off x="0" y="0"/>
              <a:ext cx="2023638" cy="2709333"/>
            </a:xfrm>
            <a:custGeom>
              <a:avLst/>
              <a:gdLst/>
              <a:ahLst/>
              <a:cxnLst/>
              <a:rect l="l" t="t" r="r" b="b"/>
              <a:pathLst>
                <a:path w="2023638" h="2709333">
                  <a:moveTo>
                    <a:pt x="0" y="0"/>
                  </a:moveTo>
                  <a:lnTo>
                    <a:pt x="2023638" y="0"/>
                  </a:lnTo>
                  <a:lnTo>
                    <a:pt x="2023638" y="2709333"/>
                  </a:lnTo>
                  <a:lnTo>
                    <a:pt x="0" y="2709333"/>
                  </a:lnTo>
                  <a:close/>
                </a:path>
              </a:pathLst>
            </a:custGeom>
            <a:solidFill>
              <a:srgbClr val="293556"/>
            </a:solidFill>
          </p:spPr>
          <p:txBody>
            <a:bodyPr/>
            <a:lstStyle/>
            <a:p>
              <a:endParaRPr lang="en-US"/>
            </a:p>
          </p:txBody>
        </p:sp>
        <p:sp>
          <p:nvSpPr>
            <p:cNvPr id="4" name="TextBox 4"/>
            <p:cNvSpPr txBox="1"/>
            <p:nvPr/>
          </p:nvSpPr>
          <p:spPr>
            <a:xfrm>
              <a:off x="0" y="-57150"/>
              <a:ext cx="2023638" cy="2766483"/>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673205" y="2671021"/>
            <a:ext cx="6635507" cy="4062077"/>
          </a:xfrm>
          <a:prstGeom prst="rect">
            <a:avLst/>
          </a:prstGeom>
        </p:spPr>
        <p:txBody>
          <a:bodyPr lIns="0" tIns="0" rIns="0" bIns="0" rtlCol="0" anchor="t">
            <a:spAutoFit/>
          </a:bodyPr>
          <a:lstStyle/>
          <a:p>
            <a:pPr marL="0" lvl="0" indent="0" algn="l">
              <a:lnSpc>
                <a:spcPts val="7890"/>
              </a:lnSpc>
              <a:spcBef>
                <a:spcPct val="0"/>
              </a:spcBef>
            </a:pPr>
            <a:r>
              <a:rPr lang="en-US" sz="8134" b="1" u="none" dirty="0">
                <a:solidFill>
                  <a:srgbClr val="FFFFFF"/>
                </a:solidFill>
                <a:latin typeface="Montserrat Classic Bold"/>
                <a:ea typeface="Montserrat Classic Bold"/>
                <a:cs typeface="Montserrat Classic Bold"/>
                <a:sym typeface="Montserrat Classic Bold"/>
              </a:rPr>
              <a:t>SMALL PURCHASES DELEGATED AUTHORITY</a:t>
            </a:r>
          </a:p>
        </p:txBody>
      </p:sp>
      <p:sp>
        <p:nvSpPr>
          <p:cNvPr id="6" name="AutoShape 6"/>
          <p:cNvSpPr/>
          <p:nvPr/>
        </p:nvSpPr>
        <p:spPr>
          <a:xfrm>
            <a:off x="7707312" y="44"/>
            <a:ext cx="19050" cy="10287000"/>
          </a:xfrm>
          <a:prstGeom prst="line">
            <a:avLst/>
          </a:prstGeom>
          <a:ln w="47625" cap="flat">
            <a:solidFill>
              <a:srgbClr val="FDA715"/>
            </a:solidFill>
            <a:prstDash val="solid"/>
            <a:headEnd type="none" w="sm" len="sm"/>
            <a:tailEnd type="none" w="sm" len="sm"/>
          </a:ln>
        </p:spPr>
        <p:txBody>
          <a:bodyPr/>
          <a:lstStyle/>
          <a:p>
            <a:endParaRPr lang="en-US"/>
          </a:p>
        </p:txBody>
      </p:sp>
      <p:grpSp>
        <p:nvGrpSpPr>
          <p:cNvPr id="7" name="Group 7"/>
          <p:cNvGrpSpPr/>
          <p:nvPr/>
        </p:nvGrpSpPr>
        <p:grpSpPr>
          <a:xfrm>
            <a:off x="0" y="9236393"/>
            <a:ext cx="15728030" cy="1050607"/>
            <a:chOff x="0" y="0"/>
            <a:chExt cx="4142362" cy="276703"/>
          </a:xfrm>
        </p:grpSpPr>
        <p:sp>
          <p:nvSpPr>
            <p:cNvPr id="8" name="Freeform 8"/>
            <p:cNvSpPr/>
            <p:nvPr/>
          </p:nvSpPr>
          <p:spPr>
            <a:xfrm>
              <a:off x="0" y="0"/>
              <a:ext cx="4142362" cy="276703"/>
            </a:xfrm>
            <a:custGeom>
              <a:avLst/>
              <a:gdLst/>
              <a:ahLst/>
              <a:cxnLst/>
              <a:rect l="l" t="t" r="r" b="b"/>
              <a:pathLst>
                <a:path w="4142362" h="276703">
                  <a:moveTo>
                    <a:pt x="0" y="0"/>
                  </a:moveTo>
                  <a:lnTo>
                    <a:pt x="4142362" y="0"/>
                  </a:lnTo>
                  <a:lnTo>
                    <a:pt x="4142362" y="276703"/>
                  </a:lnTo>
                  <a:lnTo>
                    <a:pt x="0" y="276703"/>
                  </a:lnTo>
                  <a:close/>
                </a:path>
              </a:pathLst>
            </a:custGeom>
            <a:solidFill>
              <a:srgbClr val="293556"/>
            </a:solidFill>
          </p:spPr>
          <p:txBody>
            <a:bodyPr/>
            <a:lstStyle/>
            <a:p>
              <a:endParaRPr lang="en-US"/>
            </a:p>
          </p:txBody>
        </p:sp>
        <p:sp>
          <p:nvSpPr>
            <p:cNvPr id="9" name="TextBox 9"/>
            <p:cNvSpPr txBox="1"/>
            <p:nvPr/>
          </p:nvSpPr>
          <p:spPr>
            <a:xfrm>
              <a:off x="0" y="-38100"/>
              <a:ext cx="4142362" cy="314803"/>
            </a:xfrm>
            <a:prstGeom prst="rect">
              <a:avLst/>
            </a:prstGeom>
          </p:spPr>
          <p:txBody>
            <a:bodyPr lIns="50800" tIns="50800" rIns="50800" bIns="50800" rtlCol="0" anchor="ctr"/>
            <a:lstStyle/>
            <a:p>
              <a:pPr algn="ctr">
                <a:lnSpc>
                  <a:spcPts val="2100"/>
                </a:lnSpc>
              </a:pPr>
              <a:endParaRPr/>
            </a:p>
          </p:txBody>
        </p:sp>
      </p:grpSp>
      <p:sp>
        <p:nvSpPr>
          <p:cNvPr id="10" name="Freeform 10"/>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6710989" y="9610567"/>
            <a:ext cx="548311" cy="253916"/>
          </a:xfrm>
          <a:prstGeom prst="rect">
            <a:avLst/>
          </a:prstGeom>
        </p:spPr>
        <p:txBody>
          <a:bodyPr lIns="0" tIns="0" rIns="0" bIns="0" rtlCol="0" anchor="t">
            <a:spAutoFit/>
          </a:bodyPr>
          <a:lstStyle/>
          <a:p>
            <a:pPr marL="0" lvl="0" indent="0" algn="r">
              <a:lnSpc>
                <a:spcPts val="2210"/>
              </a:lnSpc>
              <a:spcBef>
                <a:spcPct val="0"/>
              </a:spcBef>
            </a:pPr>
            <a:r>
              <a:rPr lang="en-US" sz="1700" b="1" dirty="0">
                <a:solidFill>
                  <a:srgbClr val="293556"/>
                </a:solidFill>
                <a:latin typeface="Montserrat Classic Bold"/>
                <a:ea typeface="Montserrat Classic Bold"/>
                <a:cs typeface="Montserrat Classic Bold"/>
                <a:sym typeface="Montserrat Classic Bold"/>
              </a:rPr>
              <a:t>09</a:t>
            </a:r>
          </a:p>
        </p:txBody>
      </p:sp>
      <p:grpSp>
        <p:nvGrpSpPr>
          <p:cNvPr id="12" name="Group 12"/>
          <p:cNvGrpSpPr/>
          <p:nvPr/>
        </p:nvGrpSpPr>
        <p:grpSpPr>
          <a:xfrm>
            <a:off x="8229600" y="2009014"/>
            <a:ext cx="9721935" cy="5386090"/>
            <a:chOff x="-262865" y="1704343"/>
            <a:chExt cx="12962579" cy="7181457"/>
          </a:xfrm>
        </p:grpSpPr>
        <p:sp>
          <p:nvSpPr>
            <p:cNvPr id="14" name="TextBox 14"/>
            <p:cNvSpPr txBox="1"/>
            <p:nvPr/>
          </p:nvSpPr>
          <p:spPr>
            <a:xfrm>
              <a:off x="0" y="4103681"/>
              <a:ext cx="11995999" cy="718146"/>
            </a:xfrm>
            <a:prstGeom prst="rect">
              <a:avLst/>
            </a:prstGeom>
          </p:spPr>
          <p:txBody>
            <a:bodyPr lIns="0" tIns="0" rIns="0" bIns="0" rtlCol="0" anchor="t">
              <a:spAutoFit/>
            </a:bodyPr>
            <a:lstStyle/>
            <a:p>
              <a:pPr marL="644531" lvl="1" indent="-322266" algn="l">
                <a:lnSpc>
                  <a:spcPts val="4179"/>
                </a:lnSpc>
                <a:buFont typeface="Arial"/>
                <a:buChar char="•"/>
              </a:pPr>
              <a:endParaRPr lang="en-US" sz="3600" u="none" dirty="0">
                <a:solidFill>
                  <a:srgbClr val="293556"/>
                </a:solidFill>
                <a:latin typeface="Montserrat Classic"/>
                <a:ea typeface="Montserrat Classic"/>
                <a:cs typeface="Montserrat Classic"/>
                <a:sym typeface="Montserrat Classic"/>
              </a:endParaRPr>
            </a:p>
          </p:txBody>
        </p:sp>
        <p:sp>
          <p:nvSpPr>
            <p:cNvPr id="17" name="TextBox 17"/>
            <p:cNvSpPr txBox="1"/>
            <p:nvPr/>
          </p:nvSpPr>
          <p:spPr>
            <a:xfrm>
              <a:off x="-262865" y="1704343"/>
              <a:ext cx="12962579" cy="7181457"/>
            </a:xfrm>
            <a:prstGeom prst="rect">
              <a:avLst/>
            </a:prstGeom>
          </p:spPr>
          <p:txBody>
            <a:bodyPr lIns="0" tIns="0" rIns="0" bIns="0" rtlCol="0" anchor="t">
              <a:spAutoFit/>
            </a:bodyPr>
            <a:lstStyle/>
            <a:p>
              <a:pPr marL="779971" lvl="1" indent="-457200" algn="l">
                <a:lnSpc>
                  <a:spcPts val="4186"/>
                </a:lnSpc>
                <a:buFont typeface="Arial" panose="020B0604020202020204" pitchFamily="34" charset="0"/>
                <a:buChar char="•"/>
              </a:pPr>
              <a:r>
                <a:rPr lang="en-US" sz="3600" dirty="0">
                  <a:solidFill>
                    <a:srgbClr val="293556"/>
                  </a:solidFill>
                  <a:latin typeface="Montserrat Classic"/>
                  <a:ea typeface="Montserrat Classic"/>
                  <a:cs typeface="Montserrat Classic"/>
                  <a:sym typeface="Montserrat Classic"/>
                </a:rPr>
                <a:t>Useful in instances where there is no eligible MPA for goods/services.</a:t>
              </a:r>
            </a:p>
            <a:p>
              <a:pPr marL="779971" lvl="1" indent="-457200" algn="l">
                <a:lnSpc>
                  <a:spcPts val="4186"/>
                </a:lnSpc>
                <a:buFont typeface="Arial" panose="020B0604020202020204" pitchFamily="34" charset="0"/>
                <a:buChar char="•"/>
              </a:pPr>
              <a:endParaRPr lang="en-US" sz="3600" dirty="0">
                <a:solidFill>
                  <a:srgbClr val="293556"/>
                </a:solidFill>
                <a:latin typeface="Montserrat Classic"/>
                <a:ea typeface="Montserrat Classic"/>
                <a:cs typeface="Montserrat Classic"/>
                <a:sym typeface="Montserrat Classic"/>
              </a:endParaRPr>
            </a:p>
            <a:p>
              <a:pPr marL="779971" lvl="1" indent="-457200" algn="l">
                <a:lnSpc>
                  <a:spcPts val="4186"/>
                </a:lnSpc>
                <a:buFont typeface="Arial" panose="020B0604020202020204" pitchFamily="34" charset="0"/>
                <a:buChar char="•"/>
              </a:pPr>
              <a:r>
                <a:rPr lang="en-US" sz="3600" dirty="0">
                  <a:solidFill>
                    <a:srgbClr val="293556"/>
                  </a:solidFill>
                  <a:latin typeface="Montserrat Classic"/>
                  <a:ea typeface="Montserrat Classic"/>
                  <a:cs typeface="Montserrat Classic"/>
                  <a:sym typeface="Montserrat Classic"/>
                </a:rPr>
                <a:t>Agencies must obtain a minimum of three quotes and award based on lowest cost.</a:t>
              </a:r>
            </a:p>
            <a:p>
              <a:pPr marL="322771" lvl="1" algn="l">
                <a:lnSpc>
                  <a:spcPts val="4186"/>
                </a:lnSpc>
              </a:pPr>
              <a:endParaRPr lang="en-US" sz="3600" dirty="0">
                <a:solidFill>
                  <a:srgbClr val="293556"/>
                </a:solidFill>
                <a:latin typeface="Montserrat Classic"/>
                <a:ea typeface="Montserrat Classic"/>
                <a:cs typeface="Montserrat Classic"/>
                <a:sym typeface="Montserrat Classic"/>
              </a:endParaRPr>
            </a:p>
            <a:p>
              <a:pPr marL="779971" lvl="1" indent="-457200">
                <a:lnSpc>
                  <a:spcPts val="4186"/>
                </a:lnSpc>
                <a:buFont typeface="Arial" panose="020B0604020202020204" pitchFamily="34" charset="0"/>
                <a:buChar char="•"/>
              </a:pPr>
              <a:r>
                <a:rPr lang="en-US" sz="3600" dirty="0">
                  <a:solidFill>
                    <a:srgbClr val="293556"/>
                  </a:solidFill>
                  <a:latin typeface="Montserrat Classic"/>
                  <a:ea typeface="Montserrat Classic"/>
                  <a:cs typeface="Montserrat Classic"/>
                  <a:sym typeface="Montserrat Classic"/>
                </a:rPr>
                <a:t>$</a:t>
              </a:r>
              <a:r>
                <a:rPr lang="en-US" sz="3600" u="none" dirty="0">
                  <a:solidFill>
                    <a:srgbClr val="293556"/>
                  </a:solidFill>
                  <a:latin typeface="Montserrat Classic"/>
                  <a:ea typeface="Montserrat Classic"/>
                  <a:cs typeface="Montserrat Classic"/>
                  <a:sym typeface="Montserrat Classic"/>
                </a:rPr>
                <a:t>500.00 - $10,000.00 for goods and services</a:t>
              </a:r>
              <a:r>
                <a:rPr lang="en-US" sz="3600" dirty="0">
                  <a:solidFill>
                    <a:srgbClr val="293556"/>
                  </a:solidFill>
                  <a:latin typeface="Montserrat Classic"/>
                  <a:ea typeface="Montserrat Classic"/>
                  <a:cs typeface="Montserrat Classic"/>
                  <a:sym typeface="Montserrat Classic"/>
                </a:rPr>
                <a:t>; $500.00 - $25,000.00 for construction.</a:t>
              </a:r>
              <a:endParaRPr lang="en-US" sz="3600" u="none" dirty="0">
                <a:solidFill>
                  <a:srgbClr val="293556"/>
                </a:solidFill>
                <a:latin typeface="Montserrat Classic"/>
                <a:ea typeface="Montserrat Classic"/>
                <a:cs typeface="Montserrat Classic"/>
                <a:sym typeface="Montserrat Classic"/>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3050</Words>
  <Application>Microsoft Office PowerPoint</Application>
  <PresentationFormat>Custom</PresentationFormat>
  <Paragraphs>435</Paragraphs>
  <Slides>44</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Montserrat Classic Bold</vt:lpstr>
      <vt:lpstr>Calibri (MS)</vt:lpstr>
      <vt:lpstr>Calibri (MS) Bold</vt:lpstr>
      <vt:lpstr>Arial</vt:lpstr>
      <vt:lpstr>Courier New</vt:lpstr>
      <vt:lpstr>Montserrat Italics</vt:lpstr>
      <vt:lpstr>Montserrat Classic</vt:lpstr>
      <vt:lpstr>Montserrat Semi-Bold Italics</vt:lpstr>
      <vt:lpstr>Montserrat Bold Italics</vt:lpstr>
      <vt:lpstr>Calibri</vt:lpstr>
      <vt:lpstr>Montserrat Medium Italics</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Purchases 101 (For Presenting)</dc:title>
  <dc:creator>Vittorioso, Giovonah (DOA)</dc:creator>
  <cp:lastModifiedBy>Pomfret, Alicia (DOA)</cp:lastModifiedBy>
  <cp:revision>5</cp:revision>
  <dcterms:created xsi:type="dcterms:W3CDTF">2006-08-16T00:00:00Z</dcterms:created>
  <dcterms:modified xsi:type="dcterms:W3CDTF">2025-06-10T14:43:35Z</dcterms:modified>
  <dc:identifier>DAGLCmbHZiA</dc:identifier>
</cp:coreProperties>
</file>