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Lst>
  <p:sldSz cx="18288000" cy="10287000"/>
  <p:notesSz cx="6858000" cy="9144000"/>
  <p:embeddedFontLst>
    <p:embeddedFont>
      <p:font typeface="Montserrat Classic" charset="1" panose="00000500000000000000"/>
      <p:regular r:id="rId6"/>
    </p:embeddedFont>
    <p:embeddedFont>
      <p:font typeface="Montserrat Classic Bold" charset="1" panose="00000800000000000000"/>
      <p:regular r:id="rId7"/>
    </p:embeddedFont>
    <p:embeddedFont>
      <p:font typeface="Arimo" charset="1" panose="020B0604020202020204"/>
      <p:regular r:id="rId8"/>
    </p:embeddedFont>
    <p:embeddedFont>
      <p:font typeface="Arimo Bold" charset="1" panose="020B0704020202020204"/>
      <p:regular r:id="rId9"/>
    </p:embeddedFont>
    <p:embeddedFont>
      <p:font typeface="Arimo Italics" charset="1" panose="020B0604020202090204"/>
      <p:regular r:id="rId10"/>
    </p:embeddedFont>
    <p:embeddedFont>
      <p:font typeface="Arimo Bold Italics" charset="1" panose="020B0704020202090204"/>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slides/slide1.xml" Type="http://schemas.openxmlformats.org/officeDocument/2006/relationships/slide"/><Relationship Id="rId13" Target="slides/slide2.xml" Type="http://schemas.openxmlformats.org/officeDocument/2006/relationships/slide"/><Relationship Id="rId14" Target="slides/slide3.xml" Type="http://schemas.openxmlformats.org/officeDocument/2006/relationships/slide"/><Relationship Id="rId15" Target="slides/slide4.xml" Type="http://schemas.openxmlformats.org/officeDocument/2006/relationships/slide"/><Relationship Id="rId16" Target="slides/slide5.xml" Type="http://schemas.openxmlformats.org/officeDocument/2006/relationships/slide"/><Relationship Id="rId17" Target="slides/slide6.xml" Type="http://schemas.openxmlformats.org/officeDocument/2006/relationships/slide"/><Relationship Id="rId18" Target="slides/slide7.xml" Type="http://schemas.openxmlformats.org/officeDocument/2006/relationships/slide"/><Relationship Id="rId19" Target="slides/slide8.xml" Type="http://schemas.openxmlformats.org/officeDocument/2006/relationships/slide"/><Relationship Id="rId2" Target="presProps.xml" Type="http://schemas.openxmlformats.org/officeDocument/2006/relationships/presProps"/><Relationship Id="rId20" Target="slides/slide9.xml" Type="http://schemas.openxmlformats.org/officeDocument/2006/relationships/slide"/><Relationship Id="rId21" Target="slides/slide10.xml" Type="http://schemas.openxmlformats.org/officeDocument/2006/relationships/slide"/><Relationship Id="rId22" Target="slides/slide11.xml" Type="http://schemas.openxmlformats.org/officeDocument/2006/relationships/slide"/><Relationship Id="rId23" Target="slides/slide12.xml" Type="http://schemas.openxmlformats.org/officeDocument/2006/relationships/slide"/><Relationship Id="rId24" Target="slides/slide13.xml" Type="http://schemas.openxmlformats.org/officeDocument/2006/relationships/slide"/><Relationship Id="rId25" Target="slides/slide14.xml" Type="http://schemas.openxmlformats.org/officeDocument/2006/relationships/slide"/><Relationship Id="rId26" Target="slides/slide15.xml" Type="http://schemas.openxmlformats.org/officeDocument/2006/relationships/slide"/><Relationship Id="rId27" Target="slides/slide16.xml" Type="http://schemas.openxmlformats.org/officeDocument/2006/relationships/slide"/><Relationship Id="rId28" Target="slides/slide17.xml" Type="http://schemas.openxmlformats.org/officeDocument/2006/relationships/slide"/><Relationship Id="rId29" Target="slides/slide18.xml" Type="http://schemas.openxmlformats.org/officeDocument/2006/relationships/slide"/><Relationship Id="rId3" Target="viewProps.xml" Type="http://schemas.openxmlformats.org/officeDocument/2006/relationships/viewProps"/><Relationship Id="rId30" Target="slides/slide19.xml" Type="http://schemas.openxmlformats.org/officeDocument/2006/relationships/slide"/><Relationship Id="rId31" Target="slides/slide20.xml" Type="http://schemas.openxmlformats.org/officeDocument/2006/relationships/slide"/><Relationship Id="rId32" Target="slides/slide21.xml" Type="http://schemas.openxmlformats.org/officeDocument/2006/relationships/slide"/><Relationship Id="rId33" Target="slides/slide22.xml" Type="http://schemas.openxmlformats.org/officeDocument/2006/relationships/slide"/><Relationship Id="rId34" Target="slides/slide23.xml" Type="http://schemas.openxmlformats.org/officeDocument/2006/relationships/slide"/><Relationship Id="rId35" Target="slides/slide24.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4.pn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 Id="rId5" Target="https://ridop.ri.gov/vendors/bidding-opportunities" TargetMode="External" Type="http://schemas.openxmlformats.org/officeDocument/2006/relationships/hyperlink"/><Relationship Id="rId6" Target="../media/image2.png" Type="http://schemas.openxmlformats.org/officeDocument/2006/relationships/image"/><Relationship Id="rId7" Target="../media/image3.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20.pn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21.pn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 Id="rId5" Target="https://ridop.ri.gov/agency-procurement-club-and-campus/agency-procurement-library" TargetMode="External" Type="http://schemas.openxmlformats.org/officeDocument/2006/relationships/hyperlink"/></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slide13.xml" Type="http://schemas.openxmlformats.org/officeDocument/2006/relationships/slide"/><Relationship Id="rId11" Target="slide19.xml" Type="http://schemas.openxmlformats.org/officeDocument/2006/relationships/slide"/><Relationship Id="rId12" Target="slide21.xml" Type="http://schemas.openxmlformats.org/officeDocument/2006/relationships/slide"/><Relationship Id="rId13" Target="slide24.xml" Type="http://schemas.openxmlformats.org/officeDocument/2006/relationships/slide"/><Relationship Id="rId14" Target="../media/image2.png" Type="http://schemas.openxmlformats.org/officeDocument/2006/relationships/image"/><Relationship Id="rId15" Target="../media/image3.svg" Type="http://schemas.openxmlformats.org/officeDocument/2006/relationships/image"/><Relationship Id="rId2" Target="../media/image5.png" Type="http://schemas.openxmlformats.org/officeDocument/2006/relationships/image"/><Relationship Id="rId3" Target="../media/image6.svg" Type="http://schemas.openxmlformats.org/officeDocument/2006/relationships/image"/><Relationship Id="rId4" Target="slide3.xml" Type="http://schemas.openxmlformats.org/officeDocument/2006/relationships/slide"/><Relationship Id="rId5" Target="slide5.xml" Type="http://schemas.openxmlformats.org/officeDocument/2006/relationships/slide"/><Relationship Id="rId6" Target="slide6.xml" Type="http://schemas.openxmlformats.org/officeDocument/2006/relationships/slide"/><Relationship Id="rId7" Target="slide8.xml" Type="http://schemas.openxmlformats.org/officeDocument/2006/relationships/slide"/><Relationship Id="rId8" Target="slide11.xml" Type="http://schemas.openxmlformats.org/officeDocument/2006/relationships/slide"/><Relationship Id="rId9" Target="slide12.xml" Type="http://schemas.openxmlformats.org/officeDocument/2006/relationship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23.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http://webserver.rilin.state.ri.us/Statutes/TITLE37/37-2/37-2-54.HTM" TargetMode="External" Type="http://schemas.openxmlformats.org/officeDocument/2006/relationships/hyperlink"/></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24.png" Type="http://schemas.openxmlformats.org/officeDocument/2006/relationships/image"/><Relationship Id="rId5" Target="https://ridop.ri.gov/agency-procurement-club-and-campus/agency-procurement-library" TargetMode="External" Type="http://schemas.openxmlformats.org/officeDocument/2006/relationships/hyperlink"/></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25.png" Type="http://schemas.openxmlformats.org/officeDocument/2006/relationships/image"/><Relationship Id="rId5"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https://ridop.ecms.ri.gov/about-us/procurement-statutes-and-regulations" TargetMode="External" Type="http://schemas.openxmlformats.org/officeDocument/2006/relationships/hyperlink"/></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0.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https://ridop.ecms.ri.gov/agency-procurement-club-and-campus/agency-procurement-campus" TargetMode="External" Type="http://schemas.openxmlformats.org/officeDocument/2006/relationships/hyperlink"/><Relationship Id="rId3" Target="../media/image2.png" Type="http://schemas.openxmlformats.org/officeDocument/2006/relationships/image"/><Relationship Id="rId4" Target="../media/image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https://ridop.ecms.ri.gov/about-us" TargetMode="External" Type="http://schemas.openxmlformats.org/officeDocument/2006/relationships/hyperlink"/><Relationship Id="rId3" Target="https://ridop.ecms.ri.gov/contact-us/staff-contacts" TargetMode="External" Type="http://schemas.openxmlformats.org/officeDocument/2006/relationships/hyperlink"/><Relationship Id="rId4" Target="../media/image2.png" Type="http://schemas.openxmlformats.org/officeDocument/2006/relationships/image"/><Relationship Id="rId5" Target="../media/image3.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293557"/>
        </a:solidFill>
      </p:bgPr>
    </p:bg>
    <p:spTree>
      <p:nvGrpSpPr>
        <p:cNvPr id="1" name=""/>
        <p:cNvGrpSpPr/>
        <p:nvPr/>
      </p:nvGrpSpPr>
      <p:grpSpPr>
        <a:xfrm>
          <a:off x="0" y="0"/>
          <a:ext cx="0" cy="0"/>
          <a:chOff x="0" y="0"/>
          <a:chExt cx="0" cy="0"/>
        </a:xfrm>
      </p:grpSpPr>
      <p:grpSp>
        <p:nvGrpSpPr>
          <p:cNvPr name="Group 2" id="2"/>
          <p:cNvGrpSpPr/>
          <p:nvPr/>
        </p:nvGrpSpPr>
        <p:grpSpPr>
          <a:xfrm rot="0">
            <a:off x="-2052704" y="-150548"/>
            <a:ext cx="8757453" cy="7583464"/>
            <a:chOff x="0" y="0"/>
            <a:chExt cx="7029450" cy="6087110"/>
          </a:xfrm>
        </p:grpSpPr>
        <p:sp>
          <p:nvSpPr>
            <p:cNvPr name="Freeform 3" id="3"/>
            <p:cNvSpPr/>
            <p:nvPr/>
          </p:nvSpPr>
          <p:spPr>
            <a:xfrm flipH="false" flipV="false" rot="0">
              <a:off x="0" y="0"/>
              <a:ext cx="7029450" cy="6088380"/>
            </a:xfrm>
            <a:custGeom>
              <a:avLst/>
              <a:gdLst/>
              <a:ahLst/>
              <a:cxnLst/>
              <a:rect r="r" b="b" t="t" l="l"/>
              <a:pathLst>
                <a:path h="6088380" w="7029450">
                  <a:moveTo>
                    <a:pt x="5271770" y="0"/>
                  </a:moveTo>
                  <a:lnTo>
                    <a:pt x="1757680" y="0"/>
                  </a:lnTo>
                  <a:lnTo>
                    <a:pt x="0" y="3044190"/>
                  </a:lnTo>
                  <a:lnTo>
                    <a:pt x="0" y="4330700"/>
                  </a:lnTo>
                  <a:cubicBezTo>
                    <a:pt x="0" y="5300980"/>
                    <a:pt x="787400" y="6088380"/>
                    <a:pt x="1757680" y="6088380"/>
                  </a:cubicBezTo>
                  <a:lnTo>
                    <a:pt x="5271770" y="6088380"/>
                  </a:lnTo>
                  <a:lnTo>
                    <a:pt x="7029450" y="3044190"/>
                  </a:lnTo>
                  <a:lnTo>
                    <a:pt x="7029450" y="1757680"/>
                  </a:lnTo>
                  <a:cubicBezTo>
                    <a:pt x="7029450" y="787400"/>
                    <a:pt x="6242050" y="0"/>
                    <a:pt x="5271770" y="0"/>
                  </a:cubicBezTo>
                  <a:close/>
                </a:path>
              </a:pathLst>
            </a:custGeom>
            <a:blipFill>
              <a:blip r:embed="rId2"/>
              <a:stretch>
                <a:fillRect l="-25728" t="0" r="-25728" b="0"/>
              </a:stretch>
            </a:blipFill>
          </p:spPr>
        </p:sp>
      </p:grpSp>
      <p:sp>
        <p:nvSpPr>
          <p:cNvPr name="Freeform 4" id="4"/>
          <p:cNvSpPr/>
          <p:nvPr/>
        </p:nvSpPr>
        <p:spPr>
          <a:xfrm flipH="true" flipV="false" rot="0">
            <a:off x="-2052704" y="8243721"/>
            <a:ext cx="8757453" cy="7571877"/>
          </a:xfrm>
          <a:custGeom>
            <a:avLst/>
            <a:gdLst/>
            <a:ahLst/>
            <a:cxnLst/>
            <a:rect r="r" b="b" t="t" l="l"/>
            <a:pathLst>
              <a:path h="7571877" w="8757453">
                <a:moveTo>
                  <a:pt x="8757453" y="0"/>
                </a:moveTo>
                <a:lnTo>
                  <a:pt x="0" y="0"/>
                </a:lnTo>
                <a:lnTo>
                  <a:pt x="0" y="7571877"/>
                </a:lnTo>
                <a:lnTo>
                  <a:pt x="8757453" y="7571877"/>
                </a:lnTo>
                <a:lnTo>
                  <a:pt x="8757453"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2313734" y="0"/>
            <a:ext cx="5974266" cy="1933218"/>
          </a:xfrm>
          <a:custGeom>
            <a:avLst/>
            <a:gdLst/>
            <a:ahLst/>
            <a:cxnLst/>
            <a:rect r="r" b="b" t="t" l="l"/>
            <a:pathLst>
              <a:path h="1933218" w="5974266">
                <a:moveTo>
                  <a:pt x="0" y="0"/>
                </a:moveTo>
                <a:lnTo>
                  <a:pt x="5974266" y="0"/>
                </a:lnTo>
                <a:lnTo>
                  <a:pt x="5974266" y="1933218"/>
                </a:lnTo>
                <a:lnTo>
                  <a:pt x="0" y="1933218"/>
                </a:lnTo>
                <a:lnTo>
                  <a:pt x="0" y="0"/>
                </a:lnTo>
                <a:close/>
              </a:path>
            </a:pathLst>
          </a:custGeom>
          <a:blipFill>
            <a:blip r:embed="rId5"/>
            <a:stretch>
              <a:fillRect l="0" t="0" r="0" b="0"/>
            </a:stretch>
          </a:blipFill>
        </p:spPr>
      </p:sp>
      <p:sp>
        <p:nvSpPr>
          <p:cNvPr name="TextBox 6" id="6"/>
          <p:cNvSpPr txBox="true"/>
          <p:nvPr/>
        </p:nvSpPr>
        <p:spPr>
          <a:xfrm rot="0">
            <a:off x="7036458" y="3028710"/>
            <a:ext cx="10554551" cy="3575050"/>
          </a:xfrm>
          <a:prstGeom prst="rect">
            <a:avLst/>
          </a:prstGeom>
        </p:spPr>
        <p:txBody>
          <a:bodyPr anchor="t" rtlCol="false" tIns="0" lIns="0" bIns="0" rIns="0">
            <a:spAutoFit/>
          </a:bodyPr>
          <a:lstStyle/>
          <a:p>
            <a:pPr algn="ctr" marL="0" indent="0" lvl="0">
              <a:lnSpc>
                <a:spcPts val="9349"/>
              </a:lnSpc>
            </a:pPr>
            <a:r>
              <a:rPr lang="en-US" sz="8499">
                <a:solidFill>
                  <a:srgbClr val="FBFBFC"/>
                </a:solidFill>
                <a:latin typeface="Montserrat Classic Bold"/>
              </a:rPr>
              <a:t>REQUEST FOR PROPOSALS (RFP) TRAINING</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236393"/>
            <a:ext cx="15728030" cy="1050607"/>
            <a:chOff x="0" y="0"/>
            <a:chExt cx="4142362" cy="276703"/>
          </a:xfrm>
        </p:grpSpPr>
        <p:sp>
          <p:nvSpPr>
            <p:cNvPr name="Freeform 3" id="3"/>
            <p:cNvSpPr/>
            <p:nvPr/>
          </p:nvSpPr>
          <p:spPr>
            <a:xfrm flipH="false" flipV="false" rot="0">
              <a:off x="0" y="0"/>
              <a:ext cx="4142362" cy="276703"/>
            </a:xfrm>
            <a:custGeom>
              <a:avLst/>
              <a:gdLst/>
              <a:ahLst/>
              <a:cxnLst/>
              <a:rect r="r" b="b" t="t" l="l"/>
              <a:pathLst>
                <a:path h="276703" w="4142362">
                  <a:moveTo>
                    <a:pt x="0" y="0"/>
                  </a:moveTo>
                  <a:lnTo>
                    <a:pt x="4142362" y="0"/>
                  </a:lnTo>
                  <a:lnTo>
                    <a:pt x="4142362" y="276703"/>
                  </a:lnTo>
                  <a:lnTo>
                    <a:pt x="0" y="276703"/>
                  </a:lnTo>
                  <a:close/>
                </a:path>
              </a:pathLst>
            </a:custGeom>
            <a:solidFill>
              <a:srgbClr val="293556"/>
            </a:solidFill>
          </p:spPr>
        </p:sp>
        <p:sp>
          <p:nvSpPr>
            <p:cNvPr name="TextBox 4" id="4"/>
            <p:cNvSpPr txBox="true"/>
            <p:nvPr/>
          </p:nvSpPr>
          <p:spPr>
            <a:xfrm>
              <a:off x="0" y="-38100"/>
              <a:ext cx="4142362" cy="314803"/>
            </a:xfrm>
            <a:prstGeom prst="rect">
              <a:avLst/>
            </a:prstGeom>
          </p:spPr>
          <p:txBody>
            <a:bodyPr anchor="ctr" rtlCol="false" tIns="50800" lIns="50800" bIns="50800" rIns="50800"/>
            <a:lstStyle/>
            <a:p>
              <a:pPr algn="ctr">
                <a:lnSpc>
                  <a:spcPts val="2100"/>
                </a:lnSpc>
              </a:pPr>
            </a:p>
          </p:txBody>
        </p:sp>
      </p:grpSp>
      <p:sp>
        <p:nvSpPr>
          <p:cNvPr name="Freeform 5" id="5"/>
          <p:cNvSpPr/>
          <p:nvPr/>
        </p:nvSpPr>
        <p:spPr>
          <a:xfrm flipH="false" flipV="false" rot="0">
            <a:off x="13338789" y="9236393"/>
            <a:ext cx="8757453" cy="7571877"/>
          </a:xfrm>
          <a:custGeom>
            <a:avLst/>
            <a:gdLst/>
            <a:ahLst/>
            <a:cxnLst/>
            <a:rect r="r" b="b" t="t" l="l"/>
            <a:pathLst>
              <a:path h="7571877" w="8757453">
                <a:moveTo>
                  <a:pt x="0" y="0"/>
                </a:moveTo>
                <a:lnTo>
                  <a:pt x="8757453" y="0"/>
                </a:lnTo>
                <a:lnTo>
                  <a:pt x="8757453" y="7571877"/>
                </a:lnTo>
                <a:lnTo>
                  <a:pt x="0" y="75718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682537" y="2396620"/>
            <a:ext cx="6344243" cy="6088091"/>
            <a:chOff x="0" y="0"/>
            <a:chExt cx="7029450" cy="6745633"/>
          </a:xfrm>
        </p:grpSpPr>
        <p:sp>
          <p:nvSpPr>
            <p:cNvPr name="Freeform 7" id="7"/>
            <p:cNvSpPr/>
            <p:nvPr/>
          </p:nvSpPr>
          <p:spPr>
            <a:xfrm flipH="false" flipV="false" rot="0">
              <a:off x="0" y="0"/>
              <a:ext cx="7029450" cy="6746902"/>
            </a:xfrm>
            <a:custGeom>
              <a:avLst/>
              <a:gdLst/>
              <a:ahLst/>
              <a:cxnLst/>
              <a:rect r="r" b="b" t="t" l="l"/>
              <a:pathLst>
                <a:path h="6746902" w="7029450">
                  <a:moveTo>
                    <a:pt x="5271770" y="0"/>
                  </a:moveTo>
                  <a:lnTo>
                    <a:pt x="1757680" y="0"/>
                  </a:lnTo>
                  <a:lnTo>
                    <a:pt x="0" y="3373520"/>
                  </a:lnTo>
                  <a:lnTo>
                    <a:pt x="0" y="4799209"/>
                  </a:lnTo>
                  <a:cubicBezTo>
                    <a:pt x="0" y="5874457"/>
                    <a:pt x="787400" y="6746902"/>
                    <a:pt x="1757680" y="6746902"/>
                  </a:cubicBezTo>
                  <a:lnTo>
                    <a:pt x="5271770" y="6746902"/>
                  </a:lnTo>
                  <a:lnTo>
                    <a:pt x="7029450" y="3373520"/>
                  </a:lnTo>
                  <a:lnTo>
                    <a:pt x="7029450" y="1947831"/>
                  </a:lnTo>
                  <a:cubicBezTo>
                    <a:pt x="7029450" y="872583"/>
                    <a:pt x="6242050" y="0"/>
                    <a:pt x="5271770" y="0"/>
                  </a:cubicBezTo>
                  <a:close/>
                </a:path>
              </a:pathLst>
            </a:custGeom>
            <a:blipFill>
              <a:blip r:embed="rId4"/>
              <a:stretch>
                <a:fillRect l="-1708" t="0" r="-1708" b="-51048"/>
              </a:stretch>
            </a:blipFill>
          </p:spPr>
        </p:sp>
      </p:grpSp>
      <p:sp>
        <p:nvSpPr>
          <p:cNvPr name="Freeform 8" id="8"/>
          <p:cNvSpPr/>
          <p:nvPr/>
        </p:nvSpPr>
        <p:spPr>
          <a:xfrm flipH="true" flipV="false" rot="0">
            <a:off x="12877959" y="-4827441"/>
            <a:ext cx="7666059" cy="6631969"/>
          </a:xfrm>
          <a:custGeom>
            <a:avLst/>
            <a:gdLst/>
            <a:ahLst/>
            <a:cxnLst/>
            <a:rect r="r" b="b" t="t" l="l"/>
            <a:pathLst>
              <a:path h="6631969" w="7666059">
                <a:moveTo>
                  <a:pt x="7666060" y="0"/>
                </a:moveTo>
                <a:lnTo>
                  <a:pt x="0" y="0"/>
                </a:lnTo>
                <a:lnTo>
                  <a:pt x="0" y="6631969"/>
                </a:lnTo>
                <a:lnTo>
                  <a:pt x="7666060" y="6631969"/>
                </a:lnTo>
                <a:lnTo>
                  <a:pt x="766606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5971367" y="1968977"/>
            <a:ext cx="11605657" cy="7111365"/>
          </a:xfrm>
          <a:prstGeom prst="rect">
            <a:avLst/>
          </a:prstGeom>
        </p:spPr>
        <p:txBody>
          <a:bodyPr anchor="t" rtlCol="false" tIns="0" lIns="0" bIns="0" rIns="0">
            <a:spAutoFit/>
          </a:bodyPr>
          <a:lstStyle/>
          <a:p>
            <a:pPr marL="518160" indent="-259080" lvl="1">
              <a:lnSpc>
                <a:spcPts val="3359"/>
              </a:lnSpc>
              <a:buFont typeface="Arial"/>
              <a:buChar char="•"/>
            </a:pPr>
            <a:r>
              <a:rPr lang="en-US" sz="2400">
                <a:solidFill>
                  <a:srgbClr val="293556"/>
                </a:solidFill>
                <a:latin typeface="Montserrat Classic"/>
              </a:rPr>
              <a:t>Consider the following logistical questions, which will need to be addressed in the RFP:</a:t>
            </a:r>
          </a:p>
          <a:p>
            <a:pPr marL="1036320" indent="-345440" lvl="2">
              <a:lnSpc>
                <a:spcPts val="3359"/>
              </a:lnSpc>
              <a:buFont typeface="Arial"/>
              <a:buChar char="⚬"/>
            </a:pPr>
            <a:r>
              <a:rPr lang="en-US" sz="2400">
                <a:solidFill>
                  <a:srgbClr val="293556"/>
                </a:solidFill>
                <a:latin typeface="Montserrat Classic"/>
              </a:rPr>
              <a:t>Is a pre-bid conference appropriate?</a:t>
            </a:r>
          </a:p>
          <a:p>
            <a:pPr marL="1036320" indent="-345440" lvl="2">
              <a:lnSpc>
                <a:spcPts val="3359"/>
              </a:lnSpc>
              <a:buFont typeface="Arial"/>
              <a:buChar char="⚬"/>
            </a:pPr>
            <a:r>
              <a:rPr lang="en-US" sz="2400">
                <a:solidFill>
                  <a:srgbClr val="293556"/>
                </a:solidFill>
                <a:latin typeface="Montserrat Classic"/>
              </a:rPr>
              <a:t>Is a walk-through or site visit for vendors appropriate?</a:t>
            </a:r>
          </a:p>
          <a:p>
            <a:pPr marL="1036320" indent="-345440" lvl="2">
              <a:lnSpc>
                <a:spcPts val="3359"/>
              </a:lnSpc>
              <a:buFont typeface="Arial"/>
              <a:buChar char="⚬"/>
            </a:pPr>
            <a:r>
              <a:rPr lang="en-US" sz="2400">
                <a:solidFill>
                  <a:srgbClr val="293556"/>
                </a:solidFill>
                <a:latin typeface="Montserrat Classic"/>
              </a:rPr>
              <a:t>Are special insurance provisions necessary, such as surety or performance bonds?</a:t>
            </a:r>
          </a:p>
          <a:p>
            <a:pPr marL="1036320" indent="-345440" lvl="2">
              <a:lnSpc>
                <a:spcPts val="3359"/>
              </a:lnSpc>
              <a:buFont typeface="Arial"/>
              <a:buChar char="⚬"/>
            </a:pPr>
            <a:r>
              <a:rPr lang="en-US" sz="2400">
                <a:solidFill>
                  <a:srgbClr val="293556"/>
                </a:solidFill>
                <a:latin typeface="Montserrat Classic"/>
              </a:rPr>
              <a:t>Consider whether vendor demonstrations or interviews would be a useful component of evaluation. If so, include this in the evaluation criteria. </a:t>
            </a:r>
          </a:p>
          <a:p>
            <a:pPr marL="518160" indent="-259080" lvl="1">
              <a:lnSpc>
                <a:spcPts val="3359"/>
              </a:lnSpc>
              <a:buFont typeface="Arial"/>
              <a:buChar char="•"/>
            </a:pPr>
            <a:r>
              <a:rPr lang="en-US" sz="2400">
                <a:solidFill>
                  <a:srgbClr val="293556"/>
                </a:solidFill>
                <a:latin typeface="Montserrat Classic"/>
              </a:rPr>
              <a:t>Consider including a sample contract with terms and conditions as an appendix to the RFP. This will speed contract negotiations with the selected vendor. </a:t>
            </a:r>
          </a:p>
          <a:p>
            <a:pPr marL="518160" indent="-259080" lvl="1">
              <a:lnSpc>
                <a:spcPts val="3359"/>
              </a:lnSpc>
              <a:buFont typeface="Arial"/>
              <a:buChar char="•"/>
            </a:pPr>
            <a:r>
              <a:rPr lang="en-US" sz="2400">
                <a:solidFill>
                  <a:srgbClr val="293556"/>
                </a:solidFill>
                <a:latin typeface="Montserrat Classic"/>
              </a:rPr>
              <a:t>Build a list of vendors for outreach</a:t>
            </a:r>
          </a:p>
          <a:p>
            <a:pPr marL="1036320" indent="-345440" lvl="2">
              <a:lnSpc>
                <a:spcPts val="3359"/>
              </a:lnSpc>
              <a:buFont typeface="Arial"/>
              <a:buChar char="⚬"/>
            </a:pPr>
            <a:r>
              <a:rPr lang="en-US" sz="2400">
                <a:solidFill>
                  <a:srgbClr val="293556"/>
                </a:solidFill>
                <a:latin typeface="Montserrat Classic"/>
              </a:rPr>
              <a:t>Compile a list of e-mail addresses for vendors you’d like Purchases to notify once the RFP is released. </a:t>
            </a:r>
          </a:p>
          <a:p>
            <a:pPr marL="1036320" indent="-345440" lvl="2">
              <a:lnSpc>
                <a:spcPts val="3359"/>
              </a:lnSpc>
              <a:buFont typeface="Arial"/>
              <a:buChar char="⚬"/>
            </a:pPr>
            <a:r>
              <a:rPr lang="en-US" sz="2400">
                <a:solidFill>
                  <a:srgbClr val="293556"/>
                </a:solidFill>
                <a:latin typeface="Montserrat Classic"/>
              </a:rPr>
              <a:t>Provide this list to Purchases in an easy format to copy and paste into email. </a:t>
            </a:r>
          </a:p>
        </p:txBody>
      </p:sp>
      <p:sp>
        <p:nvSpPr>
          <p:cNvPr name="TextBox 10" id="10"/>
          <p:cNvSpPr txBox="true"/>
          <p:nvPr/>
        </p:nvSpPr>
        <p:spPr>
          <a:xfrm rot="0">
            <a:off x="16710989" y="9610567"/>
            <a:ext cx="548311" cy="273685"/>
          </a:xfrm>
          <a:prstGeom prst="rect">
            <a:avLst/>
          </a:prstGeom>
        </p:spPr>
        <p:txBody>
          <a:bodyPr anchor="t" rtlCol="false" tIns="0" lIns="0" bIns="0" rIns="0">
            <a:spAutoFit/>
          </a:bodyPr>
          <a:lstStyle/>
          <a:p>
            <a:pPr algn="r" marL="0" indent="0" lvl="0">
              <a:lnSpc>
                <a:spcPts val="2210"/>
              </a:lnSpc>
              <a:spcBef>
                <a:spcPct val="0"/>
              </a:spcBef>
            </a:pPr>
            <a:r>
              <a:rPr lang="en-US" sz="1700">
                <a:solidFill>
                  <a:srgbClr val="293556"/>
                </a:solidFill>
                <a:latin typeface="Montserrat Classic Bold"/>
              </a:rPr>
              <a:t>10</a:t>
            </a:r>
          </a:p>
        </p:txBody>
      </p:sp>
      <p:sp>
        <p:nvSpPr>
          <p:cNvPr name="TextBox 11" id="11"/>
          <p:cNvSpPr txBox="true"/>
          <p:nvPr/>
        </p:nvSpPr>
        <p:spPr>
          <a:xfrm rot="0">
            <a:off x="1028700" y="660400"/>
            <a:ext cx="11849259" cy="784225"/>
          </a:xfrm>
          <a:prstGeom prst="rect">
            <a:avLst/>
          </a:prstGeom>
        </p:spPr>
        <p:txBody>
          <a:bodyPr anchor="t" rtlCol="false" tIns="0" lIns="0" bIns="0" rIns="0">
            <a:spAutoFit/>
          </a:bodyPr>
          <a:lstStyle/>
          <a:p>
            <a:pPr algn="l" marL="0" indent="0" lvl="0">
              <a:lnSpc>
                <a:spcPts val="6049"/>
              </a:lnSpc>
              <a:spcBef>
                <a:spcPct val="0"/>
              </a:spcBef>
            </a:pPr>
            <a:r>
              <a:rPr lang="en-US" sz="5499">
                <a:solidFill>
                  <a:srgbClr val="293556"/>
                </a:solidFill>
                <a:latin typeface="Montserrat Classic Bold"/>
              </a:rPr>
              <a:t>WRITING THE RFP (CONT’D):</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685813" y="-158270"/>
            <a:ext cx="19659626" cy="6857990"/>
          </a:xfrm>
          <a:prstGeom prst="rect">
            <a:avLst/>
          </a:prstGeom>
          <a:solidFill>
            <a:srgbClr val="293556"/>
          </a:solidFill>
        </p:spPr>
      </p:sp>
      <p:sp>
        <p:nvSpPr>
          <p:cNvPr name="AutoShape 3" id="3"/>
          <p:cNvSpPr/>
          <p:nvPr/>
        </p:nvSpPr>
        <p:spPr>
          <a:xfrm rot="0">
            <a:off x="7704655" y="4620842"/>
            <a:ext cx="3193449" cy="3785369"/>
          </a:xfrm>
          <a:prstGeom prst="rect">
            <a:avLst/>
          </a:prstGeom>
          <a:solidFill>
            <a:srgbClr val="000000">
              <a:alpha val="33725"/>
            </a:srgbClr>
          </a:solidFill>
        </p:spPr>
      </p:sp>
      <p:sp>
        <p:nvSpPr>
          <p:cNvPr name="AutoShape 4" id="4"/>
          <p:cNvSpPr/>
          <p:nvPr/>
        </p:nvSpPr>
        <p:spPr>
          <a:xfrm rot="0">
            <a:off x="11480291" y="4620842"/>
            <a:ext cx="3193449" cy="3785369"/>
          </a:xfrm>
          <a:prstGeom prst="rect">
            <a:avLst/>
          </a:prstGeom>
          <a:solidFill>
            <a:srgbClr val="000000">
              <a:alpha val="33725"/>
            </a:srgbClr>
          </a:solidFill>
        </p:spPr>
      </p:sp>
      <p:sp>
        <p:nvSpPr>
          <p:cNvPr name="AutoShape 5" id="5"/>
          <p:cNvSpPr/>
          <p:nvPr/>
        </p:nvSpPr>
        <p:spPr>
          <a:xfrm rot="0">
            <a:off x="153384" y="4620842"/>
            <a:ext cx="3193449" cy="3785369"/>
          </a:xfrm>
          <a:prstGeom prst="rect">
            <a:avLst/>
          </a:prstGeom>
          <a:solidFill>
            <a:srgbClr val="000000">
              <a:alpha val="33725"/>
            </a:srgbClr>
          </a:solidFill>
        </p:spPr>
      </p:sp>
      <p:sp>
        <p:nvSpPr>
          <p:cNvPr name="AutoShape 6" id="6"/>
          <p:cNvSpPr/>
          <p:nvPr/>
        </p:nvSpPr>
        <p:spPr>
          <a:xfrm rot="0">
            <a:off x="3929020" y="4620842"/>
            <a:ext cx="3193449" cy="3785369"/>
          </a:xfrm>
          <a:prstGeom prst="rect">
            <a:avLst/>
          </a:prstGeom>
          <a:solidFill>
            <a:srgbClr val="000000">
              <a:alpha val="33725"/>
            </a:srgbClr>
          </a:solidFill>
        </p:spPr>
      </p:sp>
      <p:sp>
        <p:nvSpPr>
          <p:cNvPr name="AutoShape 7" id="7"/>
          <p:cNvSpPr/>
          <p:nvPr/>
        </p:nvSpPr>
        <p:spPr>
          <a:xfrm rot="0">
            <a:off x="7551271" y="4475979"/>
            <a:ext cx="3193449" cy="3775580"/>
          </a:xfrm>
          <a:prstGeom prst="rect">
            <a:avLst/>
          </a:prstGeom>
          <a:solidFill>
            <a:srgbClr val="FFFFFF"/>
          </a:solidFill>
        </p:spPr>
      </p:sp>
      <p:sp>
        <p:nvSpPr>
          <p:cNvPr name="AutoShape 8" id="8"/>
          <p:cNvSpPr/>
          <p:nvPr/>
        </p:nvSpPr>
        <p:spPr>
          <a:xfrm rot="0">
            <a:off x="11326907" y="4475979"/>
            <a:ext cx="3193449" cy="3775580"/>
          </a:xfrm>
          <a:prstGeom prst="rect">
            <a:avLst/>
          </a:prstGeom>
          <a:solidFill>
            <a:srgbClr val="FFFFFF"/>
          </a:solidFill>
        </p:spPr>
      </p:sp>
      <p:sp>
        <p:nvSpPr>
          <p:cNvPr name="AutoShape 9" id="9"/>
          <p:cNvSpPr/>
          <p:nvPr/>
        </p:nvSpPr>
        <p:spPr>
          <a:xfrm rot="0">
            <a:off x="0" y="4475979"/>
            <a:ext cx="3193449" cy="3775580"/>
          </a:xfrm>
          <a:prstGeom prst="rect">
            <a:avLst/>
          </a:prstGeom>
          <a:solidFill>
            <a:srgbClr val="FFFFFF"/>
          </a:solidFill>
        </p:spPr>
      </p:sp>
      <p:sp>
        <p:nvSpPr>
          <p:cNvPr name="AutoShape 10" id="10"/>
          <p:cNvSpPr/>
          <p:nvPr/>
        </p:nvSpPr>
        <p:spPr>
          <a:xfrm rot="0">
            <a:off x="3775636" y="4475979"/>
            <a:ext cx="3193449" cy="3775580"/>
          </a:xfrm>
          <a:prstGeom prst="rect">
            <a:avLst/>
          </a:prstGeom>
          <a:solidFill>
            <a:srgbClr val="FFFFFF"/>
          </a:solidFill>
        </p:spPr>
      </p:sp>
      <p:sp>
        <p:nvSpPr>
          <p:cNvPr name="TextBox 11" id="11"/>
          <p:cNvSpPr txBox="true"/>
          <p:nvPr/>
        </p:nvSpPr>
        <p:spPr>
          <a:xfrm rot="0">
            <a:off x="537462" y="2378549"/>
            <a:ext cx="17213075" cy="1736725"/>
          </a:xfrm>
          <a:prstGeom prst="rect">
            <a:avLst/>
          </a:prstGeom>
        </p:spPr>
        <p:txBody>
          <a:bodyPr anchor="t" rtlCol="false" tIns="0" lIns="0" bIns="0" rIns="0">
            <a:spAutoFit/>
          </a:bodyPr>
          <a:lstStyle/>
          <a:p>
            <a:pPr algn="ctr">
              <a:lnSpc>
                <a:spcPts val="3499"/>
              </a:lnSpc>
            </a:pPr>
            <a:r>
              <a:rPr lang="en-US" sz="2499">
                <a:solidFill>
                  <a:srgbClr val="FFFFFF"/>
                </a:solidFill>
                <a:latin typeface="Montserrat Classic"/>
              </a:rPr>
              <a:t>To submit a Requisition for a Request for Proposal (RFP) use the zero dollar requisition procedure. </a:t>
            </a:r>
          </a:p>
          <a:p>
            <a:pPr algn="ctr">
              <a:lnSpc>
                <a:spcPts val="3499"/>
              </a:lnSpc>
            </a:pPr>
            <a:r>
              <a:rPr lang="en-US" sz="2499">
                <a:solidFill>
                  <a:srgbClr val="FFFFFF"/>
                </a:solidFill>
                <a:latin typeface="Montserrat Classic"/>
              </a:rPr>
              <a:t>Attach a Critical Expense Request From (CERF), if required, along with the list of vendor email addresses to outreach.</a:t>
            </a:r>
          </a:p>
          <a:p>
            <a:pPr algn="ctr">
              <a:lnSpc>
                <a:spcPts val="3499"/>
              </a:lnSpc>
            </a:pPr>
            <a:r>
              <a:rPr lang="en-US" sz="2499">
                <a:solidFill>
                  <a:srgbClr val="FFFFFF"/>
                </a:solidFill>
                <a:latin typeface="Montserrat Classic"/>
              </a:rPr>
              <a:t>The Requisition</a:t>
            </a:r>
            <a:r>
              <a:rPr lang="en-US" sz="2499">
                <a:solidFill>
                  <a:srgbClr val="FFFFFF"/>
                </a:solidFill>
                <a:latin typeface="Montserrat Classic Bold"/>
              </a:rPr>
              <a:t> </a:t>
            </a:r>
            <a:r>
              <a:rPr lang="en-US" sz="2499" u="sng">
                <a:solidFill>
                  <a:srgbClr val="FFFFFF"/>
                </a:solidFill>
                <a:latin typeface="Montserrat Classic Bold"/>
              </a:rPr>
              <a:t>must</a:t>
            </a:r>
            <a:r>
              <a:rPr lang="en-US" sz="2499">
                <a:solidFill>
                  <a:srgbClr val="FFFFFF"/>
                </a:solidFill>
                <a:latin typeface="Montserrat Classic"/>
              </a:rPr>
              <a:t> include the following information:</a:t>
            </a:r>
          </a:p>
        </p:txBody>
      </p:sp>
      <p:sp>
        <p:nvSpPr>
          <p:cNvPr name="TextBox 12" id="12"/>
          <p:cNvSpPr txBox="true"/>
          <p:nvPr/>
        </p:nvSpPr>
        <p:spPr>
          <a:xfrm rot="0">
            <a:off x="212380" y="5838950"/>
            <a:ext cx="2768690" cy="2326230"/>
          </a:xfrm>
          <a:prstGeom prst="rect">
            <a:avLst/>
          </a:prstGeom>
        </p:spPr>
        <p:txBody>
          <a:bodyPr anchor="t" rtlCol="false" tIns="0" lIns="0" bIns="0" rIns="0">
            <a:spAutoFit/>
          </a:bodyPr>
          <a:lstStyle/>
          <a:p>
            <a:pPr algn="ctr">
              <a:lnSpc>
                <a:spcPts val="2630"/>
              </a:lnSpc>
            </a:pPr>
            <a:r>
              <a:rPr lang="en-US" sz="1878">
                <a:solidFill>
                  <a:srgbClr val="000000"/>
                </a:solidFill>
                <a:latin typeface="Montserrat Classic"/>
              </a:rPr>
              <a:t>Bid Title of the procurement in the Requisition Header (should be identical to the Bid Title in agency’s RFP Template).</a:t>
            </a:r>
          </a:p>
        </p:txBody>
      </p:sp>
      <p:sp>
        <p:nvSpPr>
          <p:cNvPr name="TextBox 13" id="13"/>
          <p:cNvSpPr txBox="true"/>
          <p:nvPr/>
        </p:nvSpPr>
        <p:spPr>
          <a:xfrm rot="0">
            <a:off x="3988015" y="6171282"/>
            <a:ext cx="2768690" cy="996902"/>
          </a:xfrm>
          <a:prstGeom prst="rect">
            <a:avLst/>
          </a:prstGeom>
        </p:spPr>
        <p:txBody>
          <a:bodyPr anchor="t" rtlCol="false" tIns="0" lIns="0" bIns="0" rIns="0">
            <a:spAutoFit/>
          </a:bodyPr>
          <a:lstStyle/>
          <a:p>
            <a:pPr algn="ctr">
              <a:lnSpc>
                <a:spcPts val="2630"/>
              </a:lnSpc>
            </a:pPr>
            <a:r>
              <a:rPr lang="en-US" sz="1878">
                <a:solidFill>
                  <a:srgbClr val="000000"/>
                </a:solidFill>
                <a:latin typeface="Montserrat Classic"/>
              </a:rPr>
              <a:t>Additional information may be provided in the Requisition Lines.</a:t>
            </a:r>
          </a:p>
        </p:txBody>
      </p:sp>
      <p:sp>
        <p:nvSpPr>
          <p:cNvPr name="TextBox 14" id="14"/>
          <p:cNvSpPr txBox="true"/>
          <p:nvPr/>
        </p:nvSpPr>
        <p:spPr>
          <a:xfrm rot="0">
            <a:off x="7763651" y="6171282"/>
            <a:ext cx="2768690" cy="1661566"/>
          </a:xfrm>
          <a:prstGeom prst="rect">
            <a:avLst/>
          </a:prstGeom>
        </p:spPr>
        <p:txBody>
          <a:bodyPr anchor="t" rtlCol="false" tIns="0" lIns="0" bIns="0" rIns="0">
            <a:spAutoFit/>
          </a:bodyPr>
          <a:lstStyle/>
          <a:p>
            <a:pPr algn="ctr">
              <a:lnSpc>
                <a:spcPts val="2630"/>
              </a:lnSpc>
            </a:pPr>
            <a:r>
              <a:rPr lang="en-US" sz="1878">
                <a:solidFill>
                  <a:srgbClr val="000000"/>
                </a:solidFill>
                <a:latin typeface="Montserrat Classic"/>
              </a:rPr>
              <a:t>Control Value in the Requisition Header (the anticipated cost over the entire contract term).</a:t>
            </a:r>
          </a:p>
        </p:txBody>
      </p:sp>
      <p:sp>
        <p:nvSpPr>
          <p:cNvPr name="TextBox 15" id="15"/>
          <p:cNvSpPr txBox="true"/>
          <p:nvPr/>
        </p:nvSpPr>
        <p:spPr>
          <a:xfrm rot="0">
            <a:off x="11539286" y="6171282"/>
            <a:ext cx="2768690" cy="1661566"/>
          </a:xfrm>
          <a:prstGeom prst="rect">
            <a:avLst/>
          </a:prstGeom>
        </p:spPr>
        <p:txBody>
          <a:bodyPr anchor="t" rtlCol="false" tIns="0" lIns="0" bIns="0" rIns="0">
            <a:spAutoFit/>
          </a:bodyPr>
          <a:lstStyle/>
          <a:p>
            <a:pPr algn="ctr">
              <a:lnSpc>
                <a:spcPts val="2630"/>
              </a:lnSpc>
            </a:pPr>
            <a:r>
              <a:rPr lang="en-US" sz="1878">
                <a:solidFill>
                  <a:srgbClr val="000000"/>
                </a:solidFill>
                <a:latin typeface="Montserrat Classic"/>
              </a:rPr>
              <a:t>Blanket Period in the Requisition Header (the anticipated contract term in its entirety).</a:t>
            </a:r>
          </a:p>
        </p:txBody>
      </p:sp>
      <p:sp>
        <p:nvSpPr>
          <p:cNvPr name="TextBox 16" id="16"/>
          <p:cNvSpPr txBox="true"/>
          <p:nvPr/>
        </p:nvSpPr>
        <p:spPr>
          <a:xfrm rot="0">
            <a:off x="212380" y="4748483"/>
            <a:ext cx="2768690" cy="690740"/>
          </a:xfrm>
          <a:prstGeom prst="rect">
            <a:avLst/>
          </a:prstGeom>
        </p:spPr>
        <p:txBody>
          <a:bodyPr anchor="t" rtlCol="false" tIns="0" lIns="0" bIns="0" rIns="0">
            <a:spAutoFit/>
          </a:bodyPr>
          <a:lstStyle/>
          <a:p>
            <a:pPr algn="ctr">
              <a:lnSpc>
                <a:spcPts val="5636"/>
              </a:lnSpc>
            </a:pPr>
            <a:r>
              <a:rPr lang="en-US" sz="4025">
                <a:solidFill>
                  <a:srgbClr val="293556"/>
                </a:solidFill>
                <a:latin typeface="Montserrat Classic Bold"/>
              </a:rPr>
              <a:t>Bid Title</a:t>
            </a:r>
          </a:p>
        </p:txBody>
      </p:sp>
      <p:sp>
        <p:nvSpPr>
          <p:cNvPr name="TextBox 17" id="17"/>
          <p:cNvSpPr txBox="true"/>
          <p:nvPr/>
        </p:nvSpPr>
        <p:spPr>
          <a:xfrm rot="0">
            <a:off x="3988015" y="4583148"/>
            <a:ext cx="2768690" cy="1205126"/>
          </a:xfrm>
          <a:prstGeom prst="rect">
            <a:avLst/>
          </a:prstGeom>
        </p:spPr>
        <p:txBody>
          <a:bodyPr anchor="t" rtlCol="false" tIns="0" lIns="0" bIns="0" rIns="0">
            <a:spAutoFit/>
          </a:bodyPr>
          <a:lstStyle/>
          <a:p>
            <a:pPr algn="ctr">
              <a:lnSpc>
                <a:spcPts val="4884"/>
              </a:lnSpc>
            </a:pPr>
            <a:r>
              <a:rPr lang="en-US" sz="3489">
                <a:solidFill>
                  <a:srgbClr val="293556"/>
                </a:solidFill>
                <a:latin typeface="Montserrat Classic Bold"/>
              </a:rPr>
              <a:t>Additional Information</a:t>
            </a:r>
          </a:p>
        </p:txBody>
      </p:sp>
      <p:sp>
        <p:nvSpPr>
          <p:cNvPr name="TextBox 18" id="18"/>
          <p:cNvSpPr txBox="true"/>
          <p:nvPr/>
        </p:nvSpPr>
        <p:spPr>
          <a:xfrm rot="0">
            <a:off x="7548536" y="4394847"/>
            <a:ext cx="3196185" cy="1398011"/>
          </a:xfrm>
          <a:prstGeom prst="rect">
            <a:avLst/>
          </a:prstGeom>
        </p:spPr>
        <p:txBody>
          <a:bodyPr anchor="t" rtlCol="false" tIns="0" lIns="0" bIns="0" rIns="0">
            <a:spAutoFit/>
          </a:bodyPr>
          <a:lstStyle/>
          <a:p>
            <a:pPr algn="ctr">
              <a:lnSpc>
                <a:spcPts val="5636"/>
              </a:lnSpc>
            </a:pPr>
            <a:r>
              <a:rPr lang="en-US" sz="4025">
                <a:solidFill>
                  <a:srgbClr val="293556"/>
                </a:solidFill>
                <a:latin typeface="Montserrat Classic Bold"/>
              </a:rPr>
              <a:t>Control Value</a:t>
            </a:r>
          </a:p>
        </p:txBody>
      </p:sp>
      <p:sp>
        <p:nvSpPr>
          <p:cNvPr name="TextBox 19" id="19"/>
          <p:cNvSpPr txBox="true"/>
          <p:nvPr/>
        </p:nvSpPr>
        <p:spPr>
          <a:xfrm rot="0">
            <a:off x="11539286" y="4394847"/>
            <a:ext cx="2768690" cy="1398011"/>
          </a:xfrm>
          <a:prstGeom prst="rect">
            <a:avLst/>
          </a:prstGeom>
        </p:spPr>
        <p:txBody>
          <a:bodyPr anchor="t" rtlCol="false" tIns="0" lIns="0" bIns="0" rIns="0">
            <a:spAutoFit/>
          </a:bodyPr>
          <a:lstStyle/>
          <a:p>
            <a:pPr algn="ctr">
              <a:lnSpc>
                <a:spcPts val="5636"/>
              </a:lnSpc>
            </a:pPr>
            <a:r>
              <a:rPr lang="en-US" sz="4025">
                <a:solidFill>
                  <a:srgbClr val="293556"/>
                </a:solidFill>
                <a:latin typeface="Montserrat Classic Bold"/>
              </a:rPr>
              <a:t>Blanket Period</a:t>
            </a:r>
          </a:p>
        </p:txBody>
      </p:sp>
      <p:sp>
        <p:nvSpPr>
          <p:cNvPr name="AutoShape 20" id="20"/>
          <p:cNvSpPr/>
          <p:nvPr/>
        </p:nvSpPr>
        <p:spPr>
          <a:xfrm>
            <a:off x="212380" y="5788274"/>
            <a:ext cx="2768690" cy="0"/>
          </a:xfrm>
          <a:prstGeom prst="line">
            <a:avLst/>
          </a:prstGeom>
          <a:ln cap="rnd" w="19050">
            <a:solidFill>
              <a:srgbClr val="000000"/>
            </a:solidFill>
            <a:prstDash val="solid"/>
            <a:headEnd type="none" len="sm" w="sm"/>
            <a:tailEnd type="none" len="sm" w="sm"/>
          </a:ln>
        </p:spPr>
      </p:sp>
      <p:sp>
        <p:nvSpPr>
          <p:cNvPr name="AutoShape 21" id="21"/>
          <p:cNvSpPr/>
          <p:nvPr/>
        </p:nvSpPr>
        <p:spPr>
          <a:xfrm>
            <a:off x="3824964" y="5896100"/>
            <a:ext cx="3094794" cy="0"/>
          </a:xfrm>
          <a:prstGeom prst="line">
            <a:avLst/>
          </a:prstGeom>
          <a:ln cap="rnd" w="19050">
            <a:solidFill>
              <a:srgbClr val="000000"/>
            </a:solidFill>
            <a:prstDash val="solid"/>
            <a:headEnd type="none" len="sm" w="sm"/>
            <a:tailEnd type="none" len="sm" w="sm"/>
          </a:ln>
        </p:spPr>
      </p:sp>
      <p:sp>
        <p:nvSpPr>
          <p:cNvPr name="AutoShape 22" id="22"/>
          <p:cNvSpPr/>
          <p:nvPr/>
        </p:nvSpPr>
        <p:spPr>
          <a:xfrm>
            <a:off x="7763651" y="5788274"/>
            <a:ext cx="2768690" cy="0"/>
          </a:xfrm>
          <a:prstGeom prst="line">
            <a:avLst/>
          </a:prstGeom>
          <a:ln cap="rnd" w="19050">
            <a:solidFill>
              <a:srgbClr val="000000"/>
            </a:solidFill>
            <a:prstDash val="solid"/>
            <a:headEnd type="none" len="sm" w="sm"/>
            <a:tailEnd type="none" len="sm" w="sm"/>
          </a:ln>
        </p:spPr>
      </p:sp>
      <p:sp>
        <p:nvSpPr>
          <p:cNvPr name="AutoShape 23" id="23"/>
          <p:cNvSpPr/>
          <p:nvPr/>
        </p:nvSpPr>
        <p:spPr>
          <a:xfrm>
            <a:off x="11376235" y="5802384"/>
            <a:ext cx="3094794" cy="0"/>
          </a:xfrm>
          <a:prstGeom prst="line">
            <a:avLst/>
          </a:prstGeom>
          <a:ln cap="rnd" w="19050">
            <a:solidFill>
              <a:srgbClr val="000000"/>
            </a:solidFill>
            <a:prstDash val="solid"/>
            <a:headEnd type="none" len="sm" w="sm"/>
            <a:tailEnd type="none" len="sm" w="sm"/>
          </a:ln>
        </p:spPr>
      </p:sp>
      <p:sp>
        <p:nvSpPr>
          <p:cNvPr name="Freeform 24" id="24"/>
          <p:cNvSpPr/>
          <p:nvPr/>
        </p:nvSpPr>
        <p:spPr>
          <a:xfrm flipH="false" flipV="false" rot="0">
            <a:off x="15821293" y="926956"/>
            <a:ext cx="844062" cy="211015"/>
          </a:xfrm>
          <a:custGeom>
            <a:avLst/>
            <a:gdLst/>
            <a:ahLst/>
            <a:cxnLst/>
            <a:rect r="r" b="b" t="t" l="l"/>
            <a:pathLst>
              <a:path h="211015" w="844062">
                <a:moveTo>
                  <a:pt x="0" y="0"/>
                </a:moveTo>
                <a:lnTo>
                  <a:pt x="844061" y="0"/>
                </a:lnTo>
                <a:lnTo>
                  <a:pt x="844061" y="211015"/>
                </a:lnTo>
                <a:lnTo>
                  <a:pt x="0" y="211015"/>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Freeform 25" id="25"/>
          <p:cNvSpPr/>
          <p:nvPr/>
        </p:nvSpPr>
        <p:spPr>
          <a:xfrm flipH="false" flipV="false" rot="-10800000">
            <a:off x="1750109" y="926956"/>
            <a:ext cx="844062" cy="211015"/>
          </a:xfrm>
          <a:custGeom>
            <a:avLst/>
            <a:gdLst/>
            <a:ahLst/>
            <a:cxnLst/>
            <a:rect r="r" b="b" t="t" l="l"/>
            <a:pathLst>
              <a:path h="211015" w="844062">
                <a:moveTo>
                  <a:pt x="0" y="0"/>
                </a:moveTo>
                <a:lnTo>
                  <a:pt x="844061" y="0"/>
                </a:lnTo>
                <a:lnTo>
                  <a:pt x="844061" y="211015"/>
                </a:lnTo>
                <a:lnTo>
                  <a:pt x="0" y="211015"/>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AutoShape 26" id="26"/>
          <p:cNvSpPr/>
          <p:nvPr/>
        </p:nvSpPr>
        <p:spPr>
          <a:xfrm>
            <a:off x="15068728" y="1533258"/>
            <a:ext cx="2075717" cy="14288"/>
          </a:xfrm>
          <a:prstGeom prst="line">
            <a:avLst/>
          </a:prstGeom>
          <a:ln cap="rnd" w="28575">
            <a:solidFill>
              <a:srgbClr val="FFFFFF">
                <a:alpha val="74902"/>
              </a:srgbClr>
            </a:solidFill>
            <a:prstDash val="solid"/>
            <a:headEnd type="none" len="sm" w="sm"/>
            <a:tailEnd type="none" len="sm" w="sm"/>
          </a:ln>
        </p:spPr>
      </p:sp>
      <p:sp>
        <p:nvSpPr>
          <p:cNvPr name="AutoShape 27" id="27"/>
          <p:cNvSpPr/>
          <p:nvPr/>
        </p:nvSpPr>
        <p:spPr>
          <a:xfrm flipH="true" flipV="true">
            <a:off x="1143555" y="1533258"/>
            <a:ext cx="2075717" cy="14288"/>
          </a:xfrm>
          <a:prstGeom prst="line">
            <a:avLst/>
          </a:prstGeom>
          <a:ln cap="rnd" w="28575">
            <a:solidFill>
              <a:srgbClr val="FFFFFF">
                <a:alpha val="74902"/>
              </a:srgbClr>
            </a:solidFill>
            <a:prstDash val="solid"/>
            <a:headEnd type="none" len="sm" w="sm"/>
            <a:tailEnd type="none" len="sm" w="sm"/>
          </a:ln>
        </p:spPr>
      </p:sp>
      <p:sp>
        <p:nvSpPr>
          <p:cNvPr name="AutoShape 28" id="28"/>
          <p:cNvSpPr/>
          <p:nvPr/>
        </p:nvSpPr>
        <p:spPr>
          <a:xfrm rot="0">
            <a:off x="-282420" y="9096375"/>
            <a:ext cx="18852841" cy="0"/>
          </a:xfrm>
          <a:prstGeom prst="line">
            <a:avLst/>
          </a:prstGeom>
          <a:ln cap="rnd" w="28575">
            <a:solidFill>
              <a:srgbClr val="D9D9D9"/>
            </a:solidFill>
            <a:prstDash val="solid"/>
            <a:headEnd type="none" len="sm" w="sm"/>
            <a:tailEnd type="none" len="sm" w="sm"/>
          </a:ln>
        </p:spPr>
      </p:sp>
      <p:sp>
        <p:nvSpPr>
          <p:cNvPr name="TextBox 29" id="29"/>
          <p:cNvSpPr txBox="true"/>
          <p:nvPr/>
        </p:nvSpPr>
        <p:spPr>
          <a:xfrm rot="0">
            <a:off x="3219370" y="769671"/>
            <a:ext cx="11849259" cy="1546225"/>
          </a:xfrm>
          <a:prstGeom prst="rect">
            <a:avLst/>
          </a:prstGeom>
        </p:spPr>
        <p:txBody>
          <a:bodyPr anchor="t" rtlCol="false" tIns="0" lIns="0" bIns="0" rIns="0">
            <a:spAutoFit/>
          </a:bodyPr>
          <a:lstStyle/>
          <a:p>
            <a:pPr algn="ctr" marL="0" indent="0" lvl="0">
              <a:lnSpc>
                <a:spcPts val="6049"/>
              </a:lnSpc>
              <a:spcBef>
                <a:spcPct val="0"/>
              </a:spcBef>
            </a:pPr>
            <a:r>
              <a:rPr lang="en-US" sz="5499">
                <a:solidFill>
                  <a:srgbClr val="FBFBFC"/>
                </a:solidFill>
                <a:latin typeface="Montserrat Classic Bold"/>
              </a:rPr>
              <a:t>PREPARE A REQUISITION FOR A RFP</a:t>
            </a:r>
          </a:p>
        </p:txBody>
      </p:sp>
      <p:sp>
        <p:nvSpPr>
          <p:cNvPr name="AutoShape 30" id="30"/>
          <p:cNvSpPr/>
          <p:nvPr/>
        </p:nvSpPr>
        <p:spPr>
          <a:xfrm rot="0">
            <a:off x="15222014" y="4620842"/>
            <a:ext cx="3193449" cy="3785369"/>
          </a:xfrm>
          <a:prstGeom prst="rect">
            <a:avLst/>
          </a:prstGeom>
          <a:solidFill>
            <a:srgbClr val="000000">
              <a:alpha val="33725"/>
            </a:srgbClr>
          </a:solidFill>
        </p:spPr>
      </p:sp>
      <p:sp>
        <p:nvSpPr>
          <p:cNvPr name="AutoShape 31" id="31"/>
          <p:cNvSpPr/>
          <p:nvPr/>
        </p:nvSpPr>
        <p:spPr>
          <a:xfrm rot="0">
            <a:off x="15068630" y="4475979"/>
            <a:ext cx="3346833" cy="3775580"/>
          </a:xfrm>
          <a:prstGeom prst="rect">
            <a:avLst/>
          </a:prstGeom>
          <a:solidFill>
            <a:srgbClr val="FFFFFF"/>
          </a:solidFill>
        </p:spPr>
      </p:sp>
      <p:sp>
        <p:nvSpPr>
          <p:cNvPr name="TextBox 32" id="32"/>
          <p:cNvSpPr txBox="true"/>
          <p:nvPr/>
        </p:nvSpPr>
        <p:spPr>
          <a:xfrm rot="0">
            <a:off x="15281009" y="6001987"/>
            <a:ext cx="2768690" cy="2000155"/>
          </a:xfrm>
          <a:prstGeom prst="rect">
            <a:avLst/>
          </a:prstGeom>
        </p:spPr>
        <p:txBody>
          <a:bodyPr anchor="t" rtlCol="false" tIns="0" lIns="0" bIns="0" rIns="0">
            <a:spAutoFit/>
          </a:bodyPr>
          <a:lstStyle/>
          <a:p>
            <a:pPr algn="ctr">
              <a:lnSpc>
                <a:spcPts val="2630"/>
              </a:lnSpc>
            </a:pPr>
            <a:r>
              <a:rPr lang="en-US" sz="1878">
                <a:solidFill>
                  <a:srgbClr val="000000"/>
                </a:solidFill>
                <a:latin typeface="Montserrat Classic"/>
              </a:rPr>
              <a:t>Upload in the Requisition Header - the Agency Completed RFP Solicitation in Microsoft Word version.</a:t>
            </a:r>
          </a:p>
        </p:txBody>
      </p:sp>
      <p:sp>
        <p:nvSpPr>
          <p:cNvPr name="TextBox 33" id="33"/>
          <p:cNvSpPr txBox="true"/>
          <p:nvPr/>
        </p:nvSpPr>
        <p:spPr>
          <a:xfrm rot="0">
            <a:off x="15281009" y="4413897"/>
            <a:ext cx="2768690" cy="1250929"/>
          </a:xfrm>
          <a:prstGeom prst="rect">
            <a:avLst/>
          </a:prstGeom>
        </p:spPr>
        <p:txBody>
          <a:bodyPr anchor="t" rtlCol="false" tIns="0" lIns="0" bIns="0" rIns="0">
            <a:spAutoFit/>
          </a:bodyPr>
          <a:lstStyle/>
          <a:p>
            <a:pPr algn="ctr">
              <a:lnSpc>
                <a:spcPts val="5076"/>
              </a:lnSpc>
            </a:pPr>
            <a:r>
              <a:rPr lang="en-US" sz="3625">
                <a:solidFill>
                  <a:srgbClr val="293556"/>
                </a:solidFill>
                <a:latin typeface="Montserrat Classic Bold"/>
              </a:rPr>
              <a:t>Upload RFP Template</a:t>
            </a:r>
          </a:p>
        </p:txBody>
      </p:sp>
      <p:sp>
        <p:nvSpPr>
          <p:cNvPr name="AutoShape 34" id="34"/>
          <p:cNvSpPr/>
          <p:nvPr/>
        </p:nvSpPr>
        <p:spPr>
          <a:xfrm>
            <a:off x="15117958" y="5802384"/>
            <a:ext cx="3094794" cy="0"/>
          </a:xfrm>
          <a:prstGeom prst="line">
            <a:avLst/>
          </a:prstGeom>
          <a:ln cap="rnd" w="19050">
            <a:solidFill>
              <a:srgbClr val="000000"/>
            </a:solidFill>
            <a:prstDash val="solid"/>
            <a:headEnd type="none" len="sm" w="sm"/>
            <a:tailEnd type="none" len="sm" w="sm"/>
          </a:ln>
        </p:spPr>
      </p:sp>
      <p:grpSp>
        <p:nvGrpSpPr>
          <p:cNvPr name="Group 35" id="35"/>
          <p:cNvGrpSpPr/>
          <p:nvPr/>
        </p:nvGrpSpPr>
        <p:grpSpPr>
          <a:xfrm rot="0">
            <a:off x="0" y="9236393"/>
            <a:ext cx="15728030" cy="1050607"/>
            <a:chOff x="0" y="0"/>
            <a:chExt cx="4142362" cy="276703"/>
          </a:xfrm>
        </p:grpSpPr>
        <p:sp>
          <p:nvSpPr>
            <p:cNvPr name="Freeform 36" id="36"/>
            <p:cNvSpPr/>
            <p:nvPr/>
          </p:nvSpPr>
          <p:spPr>
            <a:xfrm flipH="false" flipV="false" rot="0">
              <a:off x="0" y="0"/>
              <a:ext cx="4142362" cy="276703"/>
            </a:xfrm>
            <a:custGeom>
              <a:avLst/>
              <a:gdLst/>
              <a:ahLst/>
              <a:cxnLst/>
              <a:rect r="r" b="b" t="t" l="l"/>
              <a:pathLst>
                <a:path h="276703" w="4142362">
                  <a:moveTo>
                    <a:pt x="0" y="0"/>
                  </a:moveTo>
                  <a:lnTo>
                    <a:pt x="4142362" y="0"/>
                  </a:lnTo>
                  <a:lnTo>
                    <a:pt x="4142362" y="276703"/>
                  </a:lnTo>
                  <a:lnTo>
                    <a:pt x="0" y="276703"/>
                  </a:lnTo>
                  <a:close/>
                </a:path>
              </a:pathLst>
            </a:custGeom>
            <a:solidFill>
              <a:srgbClr val="293556"/>
            </a:solidFill>
          </p:spPr>
        </p:sp>
        <p:sp>
          <p:nvSpPr>
            <p:cNvPr name="TextBox 37" id="37"/>
            <p:cNvSpPr txBox="true"/>
            <p:nvPr/>
          </p:nvSpPr>
          <p:spPr>
            <a:xfrm>
              <a:off x="0" y="-38100"/>
              <a:ext cx="4142362" cy="314803"/>
            </a:xfrm>
            <a:prstGeom prst="rect">
              <a:avLst/>
            </a:prstGeom>
          </p:spPr>
          <p:txBody>
            <a:bodyPr anchor="ctr" rtlCol="false" tIns="50800" lIns="50800" bIns="50800" rIns="50800"/>
            <a:lstStyle/>
            <a:p>
              <a:pPr algn="ctr">
                <a:lnSpc>
                  <a:spcPts val="2100"/>
                </a:lnSpc>
              </a:pPr>
            </a:p>
          </p:txBody>
        </p:sp>
      </p:grpSp>
      <p:sp>
        <p:nvSpPr>
          <p:cNvPr name="Freeform 38" id="38"/>
          <p:cNvSpPr/>
          <p:nvPr/>
        </p:nvSpPr>
        <p:spPr>
          <a:xfrm flipH="false" flipV="false" rot="0">
            <a:off x="13338789" y="9236393"/>
            <a:ext cx="8757453" cy="7571877"/>
          </a:xfrm>
          <a:custGeom>
            <a:avLst/>
            <a:gdLst/>
            <a:ahLst/>
            <a:cxnLst/>
            <a:rect r="r" b="b" t="t" l="l"/>
            <a:pathLst>
              <a:path h="7571877" w="8757453">
                <a:moveTo>
                  <a:pt x="0" y="0"/>
                </a:moveTo>
                <a:lnTo>
                  <a:pt x="8757453" y="0"/>
                </a:lnTo>
                <a:lnTo>
                  <a:pt x="8757453" y="7571877"/>
                </a:lnTo>
                <a:lnTo>
                  <a:pt x="0" y="757187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39" id="39"/>
          <p:cNvSpPr txBox="true"/>
          <p:nvPr/>
        </p:nvSpPr>
        <p:spPr>
          <a:xfrm rot="0">
            <a:off x="16710989" y="9610567"/>
            <a:ext cx="548311" cy="273685"/>
          </a:xfrm>
          <a:prstGeom prst="rect">
            <a:avLst/>
          </a:prstGeom>
        </p:spPr>
        <p:txBody>
          <a:bodyPr anchor="t" rtlCol="false" tIns="0" lIns="0" bIns="0" rIns="0">
            <a:spAutoFit/>
          </a:bodyPr>
          <a:lstStyle/>
          <a:p>
            <a:pPr algn="r" marL="0" indent="0" lvl="0">
              <a:lnSpc>
                <a:spcPts val="2210"/>
              </a:lnSpc>
              <a:spcBef>
                <a:spcPct val="0"/>
              </a:spcBef>
            </a:pPr>
            <a:r>
              <a:rPr lang="en-US" sz="1700">
                <a:solidFill>
                  <a:srgbClr val="293556"/>
                </a:solidFill>
                <a:latin typeface="Montserrat Classic Bold"/>
              </a:rPr>
              <a:t>11</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282420" y="9096375"/>
            <a:ext cx="18852841" cy="0"/>
          </a:xfrm>
          <a:prstGeom prst="line">
            <a:avLst/>
          </a:prstGeom>
          <a:ln cap="rnd" w="28575">
            <a:solidFill>
              <a:srgbClr val="D9D9D9"/>
            </a:solidFill>
            <a:prstDash val="solid"/>
            <a:headEnd type="none" len="sm" w="sm"/>
            <a:tailEnd type="none" len="sm" w="sm"/>
          </a:ln>
        </p:spPr>
      </p:sp>
      <p:sp>
        <p:nvSpPr>
          <p:cNvPr name="Freeform 3" id="3"/>
          <p:cNvSpPr/>
          <p:nvPr/>
        </p:nvSpPr>
        <p:spPr>
          <a:xfrm flipH="false" flipV="false" rot="-5400000">
            <a:off x="215412" y="1506371"/>
            <a:ext cx="844062" cy="211015"/>
          </a:xfrm>
          <a:custGeom>
            <a:avLst/>
            <a:gdLst/>
            <a:ahLst/>
            <a:cxnLst/>
            <a:rect r="r" b="b" t="t" l="l"/>
            <a:pathLst>
              <a:path h="211015" w="844062">
                <a:moveTo>
                  <a:pt x="0" y="0"/>
                </a:moveTo>
                <a:lnTo>
                  <a:pt x="844061" y="0"/>
                </a:lnTo>
                <a:lnTo>
                  <a:pt x="844061" y="211015"/>
                </a:lnTo>
                <a:lnTo>
                  <a:pt x="0" y="211015"/>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7718354" y="1355481"/>
            <a:ext cx="10569646" cy="6868832"/>
          </a:xfrm>
          <a:custGeom>
            <a:avLst/>
            <a:gdLst/>
            <a:ahLst/>
            <a:cxnLst/>
            <a:rect r="r" b="b" t="t" l="l"/>
            <a:pathLst>
              <a:path h="6868832" w="10569646">
                <a:moveTo>
                  <a:pt x="0" y="0"/>
                </a:moveTo>
                <a:lnTo>
                  <a:pt x="10569646" y="0"/>
                </a:lnTo>
                <a:lnTo>
                  <a:pt x="10569646" y="6868832"/>
                </a:lnTo>
                <a:lnTo>
                  <a:pt x="0" y="6868832"/>
                </a:lnTo>
                <a:lnTo>
                  <a:pt x="0" y="0"/>
                </a:lnTo>
                <a:close/>
              </a:path>
            </a:pathLst>
          </a:custGeom>
          <a:blipFill>
            <a:blip r:embed="rId4"/>
            <a:stretch>
              <a:fillRect l="-2163" t="-1363" r="-2163" b="0"/>
            </a:stretch>
          </a:blipFill>
        </p:spPr>
      </p:sp>
      <p:sp>
        <p:nvSpPr>
          <p:cNvPr name="TextBox 5" id="5"/>
          <p:cNvSpPr txBox="true"/>
          <p:nvPr/>
        </p:nvSpPr>
        <p:spPr>
          <a:xfrm rot="0">
            <a:off x="1028700" y="1148328"/>
            <a:ext cx="6308824" cy="1069976"/>
          </a:xfrm>
          <a:prstGeom prst="rect">
            <a:avLst/>
          </a:prstGeom>
        </p:spPr>
        <p:txBody>
          <a:bodyPr anchor="t" rtlCol="false" tIns="0" lIns="0" bIns="0" rIns="0">
            <a:spAutoFit/>
          </a:bodyPr>
          <a:lstStyle/>
          <a:p>
            <a:pPr>
              <a:lnSpc>
                <a:spcPts val="8000"/>
              </a:lnSpc>
              <a:spcBef>
                <a:spcPct val="0"/>
              </a:spcBef>
            </a:pPr>
            <a:r>
              <a:rPr lang="en-US" sz="8000">
                <a:solidFill>
                  <a:srgbClr val="293556"/>
                </a:solidFill>
                <a:latin typeface="Montserrat Classic Bold"/>
              </a:rPr>
              <a:t>RFP Posted</a:t>
            </a:r>
          </a:p>
        </p:txBody>
      </p:sp>
      <p:sp>
        <p:nvSpPr>
          <p:cNvPr name="TextBox 6" id="6"/>
          <p:cNvSpPr txBox="true"/>
          <p:nvPr/>
        </p:nvSpPr>
        <p:spPr>
          <a:xfrm rot="0">
            <a:off x="238770" y="2717800"/>
            <a:ext cx="7479584" cy="4803775"/>
          </a:xfrm>
          <a:prstGeom prst="rect">
            <a:avLst/>
          </a:prstGeom>
        </p:spPr>
        <p:txBody>
          <a:bodyPr anchor="t" rtlCol="false" tIns="0" lIns="0" bIns="0" rIns="0">
            <a:spAutoFit/>
          </a:bodyPr>
          <a:lstStyle/>
          <a:p>
            <a:pPr marL="539749" indent="-269875" lvl="1">
              <a:lnSpc>
                <a:spcPts val="3499"/>
              </a:lnSpc>
              <a:buAutoNum type="arabicPeriod" startAt="1"/>
            </a:pPr>
            <a:r>
              <a:rPr lang="en-US" sz="2499">
                <a:solidFill>
                  <a:srgbClr val="000000"/>
                </a:solidFill>
                <a:latin typeface="Montserrat Classic"/>
              </a:rPr>
              <a:t> RFP Posting Date</a:t>
            </a:r>
          </a:p>
          <a:p>
            <a:pPr marL="1079499" indent="-359833" lvl="2">
              <a:lnSpc>
                <a:spcPts val="3499"/>
              </a:lnSpc>
              <a:buAutoNum type="alphaLcPeriod" startAt="1"/>
            </a:pPr>
            <a:r>
              <a:rPr lang="en-US" sz="2499">
                <a:solidFill>
                  <a:srgbClr val="000000"/>
                </a:solidFill>
                <a:latin typeface="Montserrat Classic"/>
              </a:rPr>
              <a:t> Purchases will contact you after the RFP is posted. You can access the posted solicitation on the </a:t>
            </a:r>
            <a:r>
              <a:rPr lang="en-US" sz="2499" u="sng">
                <a:solidFill>
                  <a:srgbClr val="000000"/>
                </a:solidFill>
                <a:latin typeface="Montserrat Classic"/>
                <a:hlinkClick r:id="rId5" tooltip="https://ridop.ri.gov/vendors/bidding-opportunities"/>
              </a:rPr>
              <a:t>Division of Purchases website</a:t>
            </a:r>
            <a:r>
              <a:rPr lang="en-US" sz="2499">
                <a:solidFill>
                  <a:srgbClr val="000000"/>
                </a:solidFill>
                <a:latin typeface="Montserrat Classic"/>
              </a:rPr>
              <a:t>. </a:t>
            </a:r>
          </a:p>
          <a:p>
            <a:pPr marL="1079499" indent="-359833" lvl="2">
              <a:lnSpc>
                <a:spcPts val="3499"/>
              </a:lnSpc>
              <a:buAutoNum type="alphaLcPeriod" startAt="1"/>
            </a:pPr>
            <a:r>
              <a:rPr lang="en-US" sz="2499">
                <a:solidFill>
                  <a:srgbClr val="000000"/>
                </a:solidFill>
                <a:latin typeface="Montserrat Classic"/>
              </a:rPr>
              <a:t> Note you may not talk to vendors about this solicitation opportunity outside of the public means identified previously. If you need to communicate with vendors about this solicitation, contact Purchases for assistance. </a:t>
            </a:r>
          </a:p>
        </p:txBody>
      </p:sp>
      <p:grpSp>
        <p:nvGrpSpPr>
          <p:cNvPr name="Group 7" id="7"/>
          <p:cNvGrpSpPr/>
          <p:nvPr/>
        </p:nvGrpSpPr>
        <p:grpSpPr>
          <a:xfrm rot="0">
            <a:off x="0" y="9236393"/>
            <a:ext cx="15728030" cy="1050607"/>
            <a:chOff x="0" y="0"/>
            <a:chExt cx="4142362" cy="276703"/>
          </a:xfrm>
        </p:grpSpPr>
        <p:sp>
          <p:nvSpPr>
            <p:cNvPr name="Freeform 8" id="8"/>
            <p:cNvSpPr/>
            <p:nvPr/>
          </p:nvSpPr>
          <p:spPr>
            <a:xfrm flipH="false" flipV="false" rot="0">
              <a:off x="0" y="0"/>
              <a:ext cx="4142362" cy="276703"/>
            </a:xfrm>
            <a:custGeom>
              <a:avLst/>
              <a:gdLst/>
              <a:ahLst/>
              <a:cxnLst/>
              <a:rect r="r" b="b" t="t" l="l"/>
              <a:pathLst>
                <a:path h="276703" w="4142362">
                  <a:moveTo>
                    <a:pt x="0" y="0"/>
                  </a:moveTo>
                  <a:lnTo>
                    <a:pt x="4142362" y="0"/>
                  </a:lnTo>
                  <a:lnTo>
                    <a:pt x="4142362" y="276703"/>
                  </a:lnTo>
                  <a:lnTo>
                    <a:pt x="0" y="276703"/>
                  </a:lnTo>
                  <a:close/>
                </a:path>
              </a:pathLst>
            </a:custGeom>
            <a:solidFill>
              <a:srgbClr val="293556"/>
            </a:solidFill>
          </p:spPr>
        </p:sp>
        <p:sp>
          <p:nvSpPr>
            <p:cNvPr name="TextBox 9" id="9"/>
            <p:cNvSpPr txBox="true"/>
            <p:nvPr/>
          </p:nvSpPr>
          <p:spPr>
            <a:xfrm>
              <a:off x="0" y="-38100"/>
              <a:ext cx="4142362" cy="314803"/>
            </a:xfrm>
            <a:prstGeom prst="rect">
              <a:avLst/>
            </a:prstGeom>
          </p:spPr>
          <p:txBody>
            <a:bodyPr anchor="ctr" rtlCol="false" tIns="50800" lIns="50800" bIns="50800" rIns="50800"/>
            <a:lstStyle/>
            <a:p>
              <a:pPr algn="ctr">
                <a:lnSpc>
                  <a:spcPts val="2100"/>
                </a:lnSpc>
              </a:pPr>
            </a:p>
          </p:txBody>
        </p:sp>
      </p:grpSp>
      <p:sp>
        <p:nvSpPr>
          <p:cNvPr name="Freeform 10" id="10"/>
          <p:cNvSpPr/>
          <p:nvPr/>
        </p:nvSpPr>
        <p:spPr>
          <a:xfrm flipH="false" flipV="false" rot="0">
            <a:off x="13338789" y="9236393"/>
            <a:ext cx="8757453" cy="7571877"/>
          </a:xfrm>
          <a:custGeom>
            <a:avLst/>
            <a:gdLst/>
            <a:ahLst/>
            <a:cxnLst/>
            <a:rect r="r" b="b" t="t" l="l"/>
            <a:pathLst>
              <a:path h="7571877" w="8757453">
                <a:moveTo>
                  <a:pt x="0" y="0"/>
                </a:moveTo>
                <a:lnTo>
                  <a:pt x="8757453" y="0"/>
                </a:lnTo>
                <a:lnTo>
                  <a:pt x="8757453" y="7571877"/>
                </a:lnTo>
                <a:lnTo>
                  <a:pt x="0" y="757187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16710989" y="9610567"/>
            <a:ext cx="548311" cy="273685"/>
          </a:xfrm>
          <a:prstGeom prst="rect">
            <a:avLst/>
          </a:prstGeom>
        </p:spPr>
        <p:txBody>
          <a:bodyPr anchor="t" rtlCol="false" tIns="0" lIns="0" bIns="0" rIns="0">
            <a:spAutoFit/>
          </a:bodyPr>
          <a:lstStyle/>
          <a:p>
            <a:pPr algn="r" marL="0" indent="0" lvl="0">
              <a:lnSpc>
                <a:spcPts val="2210"/>
              </a:lnSpc>
              <a:spcBef>
                <a:spcPct val="0"/>
              </a:spcBef>
            </a:pPr>
            <a:r>
              <a:rPr lang="en-US" sz="1700">
                <a:solidFill>
                  <a:srgbClr val="293556"/>
                </a:solidFill>
                <a:latin typeface="Montserrat Classic Bold"/>
              </a:rPr>
              <a:t>12</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236393"/>
            <a:ext cx="15728030" cy="1050607"/>
            <a:chOff x="0" y="0"/>
            <a:chExt cx="4142362" cy="276703"/>
          </a:xfrm>
        </p:grpSpPr>
        <p:sp>
          <p:nvSpPr>
            <p:cNvPr name="Freeform 3" id="3"/>
            <p:cNvSpPr/>
            <p:nvPr/>
          </p:nvSpPr>
          <p:spPr>
            <a:xfrm flipH="false" flipV="false" rot="0">
              <a:off x="0" y="0"/>
              <a:ext cx="4142362" cy="276703"/>
            </a:xfrm>
            <a:custGeom>
              <a:avLst/>
              <a:gdLst/>
              <a:ahLst/>
              <a:cxnLst/>
              <a:rect r="r" b="b" t="t" l="l"/>
              <a:pathLst>
                <a:path h="276703" w="4142362">
                  <a:moveTo>
                    <a:pt x="0" y="0"/>
                  </a:moveTo>
                  <a:lnTo>
                    <a:pt x="4142362" y="0"/>
                  </a:lnTo>
                  <a:lnTo>
                    <a:pt x="4142362" y="276703"/>
                  </a:lnTo>
                  <a:lnTo>
                    <a:pt x="0" y="276703"/>
                  </a:lnTo>
                  <a:close/>
                </a:path>
              </a:pathLst>
            </a:custGeom>
            <a:solidFill>
              <a:srgbClr val="293556"/>
            </a:solidFill>
          </p:spPr>
        </p:sp>
        <p:sp>
          <p:nvSpPr>
            <p:cNvPr name="TextBox 4" id="4"/>
            <p:cNvSpPr txBox="true"/>
            <p:nvPr/>
          </p:nvSpPr>
          <p:spPr>
            <a:xfrm>
              <a:off x="0" y="-38100"/>
              <a:ext cx="4142362" cy="314803"/>
            </a:xfrm>
            <a:prstGeom prst="rect">
              <a:avLst/>
            </a:prstGeom>
          </p:spPr>
          <p:txBody>
            <a:bodyPr anchor="ctr" rtlCol="false" tIns="50800" lIns="50800" bIns="50800" rIns="50800"/>
            <a:lstStyle/>
            <a:p>
              <a:pPr algn="ctr">
                <a:lnSpc>
                  <a:spcPts val="2100"/>
                </a:lnSpc>
              </a:pPr>
            </a:p>
          </p:txBody>
        </p:sp>
      </p:grpSp>
      <p:sp>
        <p:nvSpPr>
          <p:cNvPr name="Freeform 5" id="5"/>
          <p:cNvSpPr/>
          <p:nvPr/>
        </p:nvSpPr>
        <p:spPr>
          <a:xfrm flipH="false" flipV="false" rot="0">
            <a:off x="13338789" y="9236393"/>
            <a:ext cx="8757453" cy="7571877"/>
          </a:xfrm>
          <a:custGeom>
            <a:avLst/>
            <a:gdLst/>
            <a:ahLst/>
            <a:cxnLst/>
            <a:rect r="r" b="b" t="t" l="l"/>
            <a:pathLst>
              <a:path h="7571877" w="8757453">
                <a:moveTo>
                  <a:pt x="0" y="0"/>
                </a:moveTo>
                <a:lnTo>
                  <a:pt x="8757453" y="0"/>
                </a:lnTo>
                <a:lnTo>
                  <a:pt x="8757453" y="7571877"/>
                </a:lnTo>
                <a:lnTo>
                  <a:pt x="0" y="75718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10432813" y="1028700"/>
            <a:ext cx="8290366" cy="7178993"/>
            <a:chOff x="0" y="0"/>
            <a:chExt cx="7029450" cy="6087110"/>
          </a:xfrm>
        </p:grpSpPr>
        <p:sp>
          <p:nvSpPr>
            <p:cNvPr name="Freeform 7" id="7"/>
            <p:cNvSpPr/>
            <p:nvPr/>
          </p:nvSpPr>
          <p:spPr>
            <a:xfrm flipH="false" flipV="false" rot="0">
              <a:off x="0" y="0"/>
              <a:ext cx="7029450" cy="6088380"/>
            </a:xfrm>
            <a:custGeom>
              <a:avLst/>
              <a:gdLst/>
              <a:ahLst/>
              <a:cxnLst/>
              <a:rect r="r" b="b" t="t" l="l"/>
              <a:pathLst>
                <a:path h="6088380" w="7029450">
                  <a:moveTo>
                    <a:pt x="5271770" y="0"/>
                  </a:moveTo>
                  <a:lnTo>
                    <a:pt x="1757680" y="0"/>
                  </a:lnTo>
                  <a:lnTo>
                    <a:pt x="0" y="3044190"/>
                  </a:lnTo>
                  <a:lnTo>
                    <a:pt x="0" y="4330700"/>
                  </a:lnTo>
                  <a:cubicBezTo>
                    <a:pt x="0" y="5300980"/>
                    <a:pt x="787400" y="6088380"/>
                    <a:pt x="1757680" y="6088380"/>
                  </a:cubicBezTo>
                  <a:lnTo>
                    <a:pt x="5271770" y="6088380"/>
                  </a:lnTo>
                  <a:lnTo>
                    <a:pt x="7029450" y="3044190"/>
                  </a:lnTo>
                  <a:lnTo>
                    <a:pt x="7029450" y="1757680"/>
                  </a:lnTo>
                  <a:cubicBezTo>
                    <a:pt x="7029450" y="787400"/>
                    <a:pt x="6242050" y="0"/>
                    <a:pt x="5271770" y="0"/>
                  </a:cubicBezTo>
                  <a:close/>
                </a:path>
              </a:pathLst>
            </a:custGeom>
            <a:blipFill>
              <a:blip r:embed="rId4"/>
              <a:stretch>
                <a:fillRect l="0" t="-26941" r="0" b="-26941"/>
              </a:stretch>
            </a:blipFill>
          </p:spPr>
        </p:sp>
      </p:grpSp>
      <p:sp>
        <p:nvSpPr>
          <p:cNvPr name="Freeform 8" id="8"/>
          <p:cNvSpPr/>
          <p:nvPr/>
        </p:nvSpPr>
        <p:spPr>
          <a:xfrm flipH="false" flipV="false" rot="0">
            <a:off x="-743643" y="-4954688"/>
            <a:ext cx="9122747" cy="7892160"/>
          </a:xfrm>
          <a:custGeom>
            <a:avLst/>
            <a:gdLst/>
            <a:ahLst/>
            <a:cxnLst/>
            <a:rect r="r" b="b" t="t" l="l"/>
            <a:pathLst>
              <a:path h="7892160" w="9122747">
                <a:moveTo>
                  <a:pt x="0" y="0"/>
                </a:moveTo>
                <a:lnTo>
                  <a:pt x="9122747" y="0"/>
                </a:lnTo>
                <a:lnTo>
                  <a:pt x="9122747" y="7892160"/>
                </a:lnTo>
                <a:lnTo>
                  <a:pt x="0" y="78921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6710989" y="9610567"/>
            <a:ext cx="548311" cy="273685"/>
          </a:xfrm>
          <a:prstGeom prst="rect">
            <a:avLst/>
          </a:prstGeom>
        </p:spPr>
        <p:txBody>
          <a:bodyPr anchor="t" rtlCol="false" tIns="0" lIns="0" bIns="0" rIns="0">
            <a:spAutoFit/>
          </a:bodyPr>
          <a:lstStyle/>
          <a:p>
            <a:pPr algn="r" marL="0" indent="0" lvl="0">
              <a:lnSpc>
                <a:spcPts val="2210"/>
              </a:lnSpc>
              <a:spcBef>
                <a:spcPct val="0"/>
              </a:spcBef>
            </a:pPr>
            <a:r>
              <a:rPr lang="en-US" sz="1700">
                <a:solidFill>
                  <a:srgbClr val="293556"/>
                </a:solidFill>
                <a:latin typeface="Montserrat Classic Bold"/>
              </a:rPr>
              <a:t>13</a:t>
            </a:r>
          </a:p>
        </p:txBody>
      </p:sp>
      <p:sp>
        <p:nvSpPr>
          <p:cNvPr name="TextBox 10" id="10"/>
          <p:cNvSpPr txBox="true"/>
          <p:nvPr/>
        </p:nvSpPr>
        <p:spPr>
          <a:xfrm rot="0">
            <a:off x="263804" y="3668127"/>
            <a:ext cx="9941685" cy="4365625"/>
          </a:xfrm>
          <a:prstGeom prst="rect">
            <a:avLst/>
          </a:prstGeom>
        </p:spPr>
        <p:txBody>
          <a:bodyPr anchor="t" rtlCol="false" tIns="0" lIns="0" bIns="0" rIns="0">
            <a:spAutoFit/>
          </a:bodyPr>
          <a:lstStyle/>
          <a:p>
            <a:pPr>
              <a:lnSpc>
                <a:spcPts val="3499"/>
              </a:lnSpc>
            </a:pPr>
            <a:r>
              <a:rPr lang="en-US" sz="2499">
                <a:solidFill>
                  <a:srgbClr val="293556"/>
                </a:solidFill>
                <a:latin typeface="Montserrat Classic"/>
              </a:rPr>
              <a:t>The intent is to minimize complexity of the:</a:t>
            </a:r>
          </a:p>
          <a:p>
            <a:pPr marL="539749" indent="-269875" lvl="1">
              <a:lnSpc>
                <a:spcPts val="3499"/>
              </a:lnSpc>
              <a:buFont typeface="Arial"/>
              <a:buChar char="•"/>
            </a:pPr>
            <a:r>
              <a:rPr lang="en-US" sz="2499">
                <a:solidFill>
                  <a:srgbClr val="293556"/>
                </a:solidFill>
                <a:latin typeface="Montserrat Classic"/>
              </a:rPr>
              <a:t>Solicitation</a:t>
            </a:r>
          </a:p>
          <a:p>
            <a:pPr marL="539749" indent="-269875" lvl="1">
              <a:lnSpc>
                <a:spcPts val="3499"/>
              </a:lnSpc>
              <a:buFont typeface="Arial"/>
              <a:buChar char="•"/>
            </a:pPr>
            <a:r>
              <a:rPr lang="en-US" sz="2499">
                <a:solidFill>
                  <a:srgbClr val="293556"/>
                </a:solidFill>
                <a:latin typeface="Montserrat Classic"/>
              </a:rPr>
              <a:t>Evaluation, and</a:t>
            </a:r>
          </a:p>
          <a:p>
            <a:pPr marL="539749" indent="-269875" lvl="1">
              <a:lnSpc>
                <a:spcPts val="3499"/>
              </a:lnSpc>
              <a:buFont typeface="Arial"/>
              <a:buChar char="•"/>
            </a:pPr>
            <a:r>
              <a:rPr lang="en-US" sz="2499">
                <a:solidFill>
                  <a:srgbClr val="293556"/>
                </a:solidFill>
                <a:latin typeface="Montserrat Classic"/>
              </a:rPr>
              <a:t>Source selection. </a:t>
            </a:r>
          </a:p>
          <a:p>
            <a:pPr>
              <a:lnSpc>
                <a:spcPts val="3499"/>
              </a:lnSpc>
            </a:pPr>
          </a:p>
          <a:p>
            <a:pPr>
              <a:lnSpc>
                <a:spcPts val="3499"/>
              </a:lnSpc>
            </a:pPr>
            <a:r>
              <a:rPr lang="en-US" sz="2499">
                <a:solidFill>
                  <a:srgbClr val="293556"/>
                </a:solidFill>
                <a:latin typeface="Montserrat Classic"/>
              </a:rPr>
              <a:t>While maintaining a process designed to foster an impartial and comprehensive evaluation of the offeror’s proposal.</a:t>
            </a:r>
          </a:p>
          <a:p>
            <a:pPr>
              <a:lnSpc>
                <a:spcPts val="3499"/>
              </a:lnSpc>
            </a:pPr>
          </a:p>
          <a:p>
            <a:pPr algn="l">
              <a:lnSpc>
                <a:spcPts val="3499"/>
              </a:lnSpc>
            </a:pPr>
            <a:r>
              <a:rPr lang="en-US" sz="2499">
                <a:solidFill>
                  <a:srgbClr val="293556"/>
                </a:solidFill>
                <a:latin typeface="Montserrat Classic"/>
              </a:rPr>
              <a:t>Resulting in the selection of a proposal that is determined by the best value for the State.</a:t>
            </a:r>
          </a:p>
        </p:txBody>
      </p:sp>
      <p:sp>
        <p:nvSpPr>
          <p:cNvPr name="TextBox 11" id="11"/>
          <p:cNvSpPr txBox="true"/>
          <p:nvPr/>
        </p:nvSpPr>
        <p:spPr>
          <a:xfrm rot="0">
            <a:off x="497956" y="20719"/>
            <a:ext cx="8115300" cy="2681605"/>
          </a:xfrm>
          <a:prstGeom prst="rect">
            <a:avLst/>
          </a:prstGeom>
        </p:spPr>
        <p:txBody>
          <a:bodyPr anchor="t" rtlCol="false" tIns="0" lIns="0" bIns="0" rIns="0">
            <a:spAutoFit/>
          </a:bodyPr>
          <a:lstStyle/>
          <a:p>
            <a:pPr algn="l" marL="0" indent="0" lvl="0">
              <a:lnSpc>
                <a:spcPts val="7039"/>
              </a:lnSpc>
              <a:spcBef>
                <a:spcPct val="0"/>
              </a:spcBef>
            </a:pPr>
            <a:r>
              <a:rPr lang="en-US" sz="6399">
                <a:solidFill>
                  <a:srgbClr val="293556"/>
                </a:solidFill>
                <a:latin typeface="Montserrat Classic Bold"/>
              </a:rPr>
              <a:t>WHAT IS A TECHNICAL EVALUATION?</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0" y="29938"/>
          <a:ext cx="18288000" cy="10429875"/>
        </p:xfrm>
        <a:graphic>
          <a:graphicData uri="http://schemas.openxmlformats.org/drawingml/2006/table">
            <a:tbl>
              <a:tblPr/>
              <a:tblGrid>
                <a:gridCol w="18288000"/>
              </a:tblGrid>
              <a:tr h="964370">
                <a:tc>
                  <a:txBody>
                    <a:bodyPr anchor="t" rtlCol="false"/>
                    <a:lstStyle/>
                    <a:p>
                      <a:pPr algn="ctr">
                        <a:lnSpc>
                          <a:spcPts val="3359"/>
                        </a:lnSpc>
                        <a:defRPr/>
                      </a:pPr>
                      <a:r>
                        <a:rPr lang="en-US" sz="2400">
                          <a:solidFill>
                            <a:srgbClr val="293556"/>
                          </a:solidFill>
                          <a:latin typeface="Montserrat Classic Bold"/>
                        </a:rPr>
                        <a:t>How are proposals measured?</a:t>
                      </a:r>
                      <a:endParaRPr lang="en-US" sz="1100"/>
                    </a:p>
                  </a:txBody>
                  <a:tcPr marL="190500" marR="190500" marT="190500" marB="190500" anchor="ctr">
                    <a:lnL cmpd="sng" algn="ctr" cap="flat" w="19050">
                      <a:solidFill>
                        <a:srgbClr val="FDA715"/>
                      </a:solidFill>
                      <a:prstDash val="solid"/>
                      <a:round/>
                      <a:headEnd type="none" w="med" len="med"/>
                      <a:tailEnd type="none" w="med" len="med"/>
                    </a:lnL>
                    <a:lnR cmpd="sng" algn="ctr" cap="flat" w="19050">
                      <a:solidFill>
                        <a:srgbClr val="FDA715"/>
                      </a:solidFill>
                      <a:prstDash val="solid"/>
                      <a:round/>
                      <a:headEnd type="none" w="med" len="med"/>
                      <a:tailEnd type="none" w="med" len="med"/>
                    </a:lnR>
                    <a:lnT cmpd="sng" algn="ctr" cap="flat" w="19050">
                      <a:solidFill>
                        <a:srgbClr val="FDA715"/>
                      </a:solidFill>
                      <a:prstDash val="solid"/>
                      <a:round/>
                      <a:headEnd type="none" w="med" len="med"/>
                      <a:tailEnd type="none" w="med" len="med"/>
                    </a:lnT>
                    <a:lnB cmpd="sng" algn="ctr" cap="flat" w="19050">
                      <a:solidFill>
                        <a:srgbClr val="FDA715"/>
                      </a:solidFill>
                      <a:prstDash val="solid"/>
                      <a:round/>
                      <a:headEnd type="none" w="med" len="med"/>
                      <a:tailEnd type="none" w="med" len="med"/>
                    </a:lnB>
                  </a:tcPr>
                </a:tc>
              </a:tr>
              <a:tr h="2494784">
                <a:tc>
                  <a:txBody>
                    <a:bodyPr anchor="t" rtlCol="false"/>
                    <a:lstStyle/>
                    <a:p>
                      <a:pPr algn="l" marL="453392" indent="-226696" lvl="1">
                        <a:lnSpc>
                          <a:spcPts val="2940"/>
                        </a:lnSpc>
                        <a:buFont typeface="Arial"/>
                        <a:buChar char="•"/>
                        <a:defRPr/>
                      </a:pPr>
                      <a:r>
                        <a:rPr lang="en-US" sz="2100">
                          <a:solidFill>
                            <a:srgbClr val="293556"/>
                          </a:solidFill>
                          <a:latin typeface="Montserrat Classic"/>
                        </a:rPr>
                        <a:t>RFPs contain a measurable method to determine responsiveness that is plain and clear to the vendor, typically using criteria that are weighted in a point value system, measuring:</a:t>
                      </a:r>
                      <a:endParaRPr lang="en-US" sz="1100"/>
                    </a:p>
                    <a:p>
                      <a:pPr marL="906783" indent="-302261" lvl="2">
                        <a:lnSpc>
                          <a:spcPts val="2940"/>
                        </a:lnSpc>
                        <a:buFont typeface="Arial"/>
                        <a:buChar char="⚬"/>
                      </a:pPr>
                      <a:r>
                        <a:rPr lang="en-US" sz="2100">
                          <a:solidFill>
                            <a:srgbClr val="293556"/>
                          </a:solidFill>
                          <a:latin typeface="Montserrat Classic"/>
                        </a:rPr>
                        <a:t>Technical responsiveness; and</a:t>
                      </a:r>
                    </a:p>
                    <a:p>
                      <a:pPr marL="906783" indent="-302261" lvl="2">
                        <a:lnSpc>
                          <a:spcPts val="2940"/>
                        </a:lnSpc>
                        <a:buFont typeface="Arial"/>
                        <a:buChar char="⚬"/>
                      </a:pPr>
                      <a:r>
                        <a:rPr lang="en-US" sz="2100">
                          <a:solidFill>
                            <a:srgbClr val="293556"/>
                          </a:solidFill>
                          <a:latin typeface="Montserrat Classic"/>
                        </a:rPr>
                        <a:t>Price</a:t>
                      </a:r>
                    </a:p>
                    <a:p>
                      <a:pPr marL="453392" indent="-226696" lvl="1">
                        <a:lnSpc>
                          <a:spcPts val="2940"/>
                        </a:lnSpc>
                        <a:buFont typeface="Arial"/>
                        <a:buChar char="•"/>
                      </a:pPr>
                      <a:r>
                        <a:rPr lang="en-US" sz="2100">
                          <a:solidFill>
                            <a:srgbClr val="293556"/>
                          </a:solidFill>
                          <a:latin typeface="Montserrat Classic"/>
                        </a:rPr>
                        <a:t>The methodology should be clearly stated and defined within the RFP.</a:t>
                      </a:r>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tcPr>
                </a:tc>
              </a:tr>
              <a:tr h="922441">
                <a:tc>
                  <a:txBody>
                    <a:bodyPr anchor="t" rtlCol="false"/>
                    <a:lstStyle/>
                    <a:p>
                      <a:pPr algn="ctr">
                        <a:lnSpc>
                          <a:spcPts val="3359"/>
                        </a:lnSpc>
                        <a:defRPr/>
                      </a:pPr>
                      <a:r>
                        <a:rPr lang="en-US" sz="2399">
                          <a:solidFill>
                            <a:srgbClr val="293556"/>
                          </a:solidFill>
                          <a:latin typeface="Montserrat Classic Bold"/>
                        </a:rPr>
                        <a:t>The evaluation design generally consists of two phases:</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FDA715"/>
                    </a:solidFill>
                  </a:tcPr>
                </a:tc>
              </a:tr>
              <a:tr h="1310286">
                <a:tc>
                  <a:txBody>
                    <a:bodyPr anchor="t" rtlCol="false"/>
                    <a:lstStyle/>
                    <a:p>
                      <a:pPr algn="just" marL="474981" indent="-237491" lvl="1">
                        <a:lnSpc>
                          <a:spcPts val="3080"/>
                        </a:lnSpc>
                        <a:buFont typeface="Arial"/>
                        <a:buChar char="•"/>
                        <a:defRPr/>
                      </a:pPr>
                      <a:r>
                        <a:rPr lang="en-US" sz="2200">
                          <a:solidFill>
                            <a:srgbClr val="293556"/>
                          </a:solidFill>
                          <a:latin typeface="Montserrat Classic"/>
                        </a:rPr>
                        <a:t>Technical Evaluation Phase; and</a:t>
                      </a:r>
                      <a:endParaRPr lang="en-US" sz="1100"/>
                    </a:p>
                    <a:p>
                      <a:pPr algn="just" marL="474981" indent="-237491" lvl="1">
                        <a:lnSpc>
                          <a:spcPts val="3080"/>
                        </a:lnSpc>
                        <a:buFont typeface="Arial"/>
                        <a:buChar char="•"/>
                      </a:pPr>
                      <a:r>
                        <a:rPr lang="en-US" sz="2200">
                          <a:solidFill>
                            <a:srgbClr val="293556"/>
                          </a:solidFill>
                          <a:latin typeface="Montserrat Classic"/>
                        </a:rPr>
                        <a:t>Cost Evaluation Phase</a:t>
                      </a:r>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tcPr>
                </a:tc>
              </a:tr>
              <a:tr h="922441">
                <a:tc>
                  <a:txBody>
                    <a:bodyPr anchor="t" rtlCol="false"/>
                    <a:lstStyle/>
                    <a:p>
                      <a:pPr algn="ctr">
                        <a:lnSpc>
                          <a:spcPts val="3359"/>
                        </a:lnSpc>
                        <a:defRPr/>
                      </a:pPr>
                      <a:r>
                        <a:rPr lang="en-US" sz="2399">
                          <a:solidFill>
                            <a:srgbClr val="FFFFFF"/>
                          </a:solidFill>
                          <a:latin typeface="Montserrat Classic Bold"/>
                        </a:rPr>
                        <a:t>The Technical Evaluation Phase</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293556"/>
                    </a:solidFill>
                  </a:tcPr>
                </a:tc>
              </a:tr>
              <a:tr h="3815552">
                <a:tc>
                  <a:txBody>
                    <a:bodyPr anchor="t" rtlCol="false"/>
                    <a:lstStyle/>
                    <a:p>
                      <a:pPr algn="just" marL="431802" indent="-215901" lvl="1">
                        <a:lnSpc>
                          <a:spcPts val="2800"/>
                        </a:lnSpc>
                        <a:buFont typeface="Arial"/>
                        <a:buChar char="•"/>
                        <a:defRPr/>
                      </a:pPr>
                      <a:r>
                        <a:rPr lang="en-US" sz="2000">
                          <a:solidFill>
                            <a:srgbClr val="293556"/>
                          </a:solidFill>
                          <a:latin typeface="Montserrat Classic"/>
                        </a:rPr>
                        <a:t>Measures the Vendors ability to conduct the work detailed in the Scope of Work Section as described in their technical proposal.</a:t>
                      </a:r>
                      <a:endParaRPr lang="en-US" sz="1100"/>
                    </a:p>
                    <a:p>
                      <a:pPr algn="just" marL="431802" indent="-215901" lvl="1">
                        <a:lnSpc>
                          <a:spcPts val="2800"/>
                        </a:lnSpc>
                        <a:buFont typeface="Arial"/>
                        <a:buChar char="•"/>
                      </a:pPr>
                      <a:r>
                        <a:rPr lang="en-US" sz="2000">
                          <a:solidFill>
                            <a:srgbClr val="293556"/>
                          </a:solidFill>
                          <a:latin typeface="Montserrat Classic"/>
                        </a:rPr>
                        <a:t>Vendors must prove their technical ability in this phase in order to advance to the cost phase. </a:t>
                      </a:r>
                    </a:p>
                    <a:p>
                      <a:pPr algn="just" marL="431802" indent="-215901" lvl="1">
                        <a:lnSpc>
                          <a:spcPts val="2800"/>
                        </a:lnSpc>
                        <a:buFont typeface="Arial"/>
                        <a:buChar char="•"/>
                      </a:pPr>
                      <a:r>
                        <a:rPr lang="en-US" sz="2000">
                          <a:solidFill>
                            <a:srgbClr val="293556"/>
                          </a:solidFill>
                          <a:latin typeface="Montserrat Classic"/>
                        </a:rPr>
                        <a:t>The Technical Evaluation Phase is measured by the criteria defined in the Technical Proposal Section and further described based on a point value system in the Evaluation Section. </a:t>
                      </a:r>
                    </a:p>
                    <a:p>
                      <a:pPr algn="just" marL="431802" indent="-215901" lvl="1">
                        <a:lnSpc>
                          <a:spcPts val="2800"/>
                        </a:lnSpc>
                        <a:buFont typeface="Arial"/>
                        <a:buChar char="•"/>
                      </a:pPr>
                      <a:r>
                        <a:rPr lang="en-US" sz="2000">
                          <a:solidFill>
                            <a:srgbClr val="293556"/>
                          </a:solidFill>
                          <a:latin typeface="Montserrat Classic"/>
                        </a:rPr>
                        <a:t>In order for proposals to advance from the Technical Phase to the Cost Phase, vendors must pass the minimum threshold set forth in the RFP Evaluation and Selection Criteria. </a:t>
                      </a:r>
                    </a:p>
                    <a:p>
                      <a:pPr algn="just" marL="777246" indent="-259082" lvl="2">
                        <a:lnSpc>
                          <a:spcPts val="2520"/>
                        </a:lnSpc>
                        <a:buFont typeface="Arial"/>
                        <a:buChar char="⚬"/>
                      </a:pPr>
                      <a:r>
                        <a:rPr lang="en-US" sz="1800">
                          <a:solidFill>
                            <a:srgbClr val="293556"/>
                          </a:solidFill>
                          <a:latin typeface="Montserrat Classic"/>
                        </a:rPr>
                        <a:t>Typically 70 points out of the possible 100 points (can be lower).</a:t>
                      </a:r>
                    </a:p>
                    <a:p>
                      <a:pPr algn="just" marL="777246" indent="-259082" lvl="2">
                        <a:lnSpc>
                          <a:spcPts val="2520"/>
                        </a:lnSpc>
                        <a:buFont typeface="Arial"/>
                        <a:buChar char="⚬"/>
                      </a:pPr>
                      <a:r>
                        <a:rPr lang="en-US" sz="1800">
                          <a:solidFill>
                            <a:srgbClr val="293556"/>
                          </a:solidFill>
                          <a:latin typeface="Montserrat Classic"/>
                        </a:rPr>
                        <a:t>Agencies set the minimum threshold to be deemed responsive.</a:t>
                      </a:r>
                    </a:p>
                    <a:p>
                      <a:pPr algn="just" marL="1165870" indent="-291467" lvl="3">
                        <a:lnSpc>
                          <a:spcPts val="2520"/>
                        </a:lnSpc>
                        <a:buFont typeface="Arial"/>
                        <a:buChar char="￭"/>
                      </a:pPr>
                      <a:r>
                        <a:rPr lang="en-US" sz="1800">
                          <a:solidFill>
                            <a:srgbClr val="293556"/>
                          </a:solidFill>
                          <a:latin typeface="Montserrat Classic"/>
                        </a:rPr>
                        <a:t>E.g., 60 out of 70 points (85.7%)</a:t>
                      </a:r>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tcPr>
                </a:tc>
              </a:tr>
            </a:tbl>
          </a:graphicData>
        </a:graphic>
      </p:graphicFrame>
      <p:sp>
        <p:nvSpPr>
          <p:cNvPr name="Freeform 3" id="3"/>
          <p:cNvSpPr/>
          <p:nvPr/>
        </p:nvSpPr>
        <p:spPr>
          <a:xfrm flipH="false" flipV="false" rot="0">
            <a:off x="13909273" y="9876408"/>
            <a:ext cx="8757453" cy="7571877"/>
          </a:xfrm>
          <a:custGeom>
            <a:avLst/>
            <a:gdLst/>
            <a:ahLst/>
            <a:cxnLst/>
            <a:rect r="r" b="b" t="t" l="l"/>
            <a:pathLst>
              <a:path h="7571877" w="8757453">
                <a:moveTo>
                  <a:pt x="0" y="0"/>
                </a:moveTo>
                <a:lnTo>
                  <a:pt x="8757454" y="0"/>
                </a:lnTo>
                <a:lnTo>
                  <a:pt x="8757454" y="7571878"/>
                </a:lnTo>
                <a:lnTo>
                  <a:pt x="0" y="75718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7281474" y="10250582"/>
            <a:ext cx="548311" cy="273685"/>
          </a:xfrm>
          <a:prstGeom prst="rect">
            <a:avLst/>
          </a:prstGeom>
        </p:spPr>
        <p:txBody>
          <a:bodyPr anchor="t" rtlCol="false" tIns="0" lIns="0" bIns="0" rIns="0">
            <a:spAutoFit/>
          </a:bodyPr>
          <a:lstStyle/>
          <a:p>
            <a:pPr algn="r" marL="0" indent="0" lvl="0">
              <a:lnSpc>
                <a:spcPts val="2210"/>
              </a:lnSpc>
              <a:spcBef>
                <a:spcPct val="0"/>
              </a:spcBef>
            </a:pPr>
            <a:r>
              <a:rPr lang="en-US" sz="1700">
                <a:solidFill>
                  <a:srgbClr val="293556"/>
                </a:solidFill>
                <a:latin typeface="Montserrat Classic Bold"/>
              </a:rPr>
              <a:t>13</a:t>
            </a:r>
          </a:p>
        </p:txBody>
      </p:sp>
      <p:sp>
        <p:nvSpPr>
          <p:cNvPr name="TextBox 5" id="5"/>
          <p:cNvSpPr txBox="true"/>
          <p:nvPr/>
        </p:nvSpPr>
        <p:spPr>
          <a:xfrm rot="0">
            <a:off x="17604161" y="9995947"/>
            <a:ext cx="225623" cy="273685"/>
          </a:xfrm>
          <a:prstGeom prst="rect">
            <a:avLst/>
          </a:prstGeom>
        </p:spPr>
        <p:txBody>
          <a:bodyPr anchor="t" rtlCol="false" tIns="0" lIns="0" bIns="0" rIns="0">
            <a:spAutoFit/>
          </a:bodyPr>
          <a:lstStyle/>
          <a:p>
            <a:pPr algn="r" marL="0" indent="0" lvl="0">
              <a:lnSpc>
                <a:spcPts val="2210"/>
              </a:lnSpc>
              <a:spcBef>
                <a:spcPct val="0"/>
              </a:spcBef>
            </a:pPr>
            <a:r>
              <a:rPr lang="en-US" sz="1700">
                <a:solidFill>
                  <a:srgbClr val="293556"/>
                </a:solidFill>
                <a:latin typeface="Montserrat Classic Bold"/>
              </a:rPr>
              <a:t>14</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236393"/>
            <a:ext cx="15728030" cy="1050607"/>
            <a:chOff x="0" y="0"/>
            <a:chExt cx="4142362" cy="276703"/>
          </a:xfrm>
        </p:grpSpPr>
        <p:sp>
          <p:nvSpPr>
            <p:cNvPr name="Freeform 3" id="3"/>
            <p:cNvSpPr/>
            <p:nvPr/>
          </p:nvSpPr>
          <p:spPr>
            <a:xfrm flipH="false" flipV="false" rot="0">
              <a:off x="0" y="0"/>
              <a:ext cx="4142362" cy="276703"/>
            </a:xfrm>
            <a:custGeom>
              <a:avLst/>
              <a:gdLst/>
              <a:ahLst/>
              <a:cxnLst/>
              <a:rect r="r" b="b" t="t" l="l"/>
              <a:pathLst>
                <a:path h="276703" w="4142362">
                  <a:moveTo>
                    <a:pt x="0" y="0"/>
                  </a:moveTo>
                  <a:lnTo>
                    <a:pt x="4142362" y="0"/>
                  </a:lnTo>
                  <a:lnTo>
                    <a:pt x="4142362" y="276703"/>
                  </a:lnTo>
                  <a:lnTo>
                    <a:pt x="0" y="276703"/>
                  </a:lnTo>
                  <a:close/>
                </a:path>
              </a:pathLst>
            </a:custGeom>
            <a:solidFill>
              <a:srgbClr val="293556"/>
            </a:solidFill>
          </p:spPr>
        </p:sp>
        <p:sp>
          <p:nvSpPr>
            <p:cNvPr name="TextBox 4" id="4"/>
            <p:cNvSpPr txBox="true"/>
            <p:nvPr/>
          </p:nvSpPr>
          <p:spPr>
            <a:xfrm>
              <a:off x="0" y="-38100"/>
              <a:ext cx="4142362" cy="314803"/>
            </a:xfrm>
            <a:prstGeom prst="rect">
              <a:avLst/>
            </a:prstGeom>
          </p:spPr>
          <p:txBody>
            <a:bodyPr anchor="ctr" rtlCol="false" tIns="50800" lIns="50800" bIns="50800" rIns="50800"/>
            <a:lstStyle/>
            <a:p>
              <a:pPr algn="ctr">
                <a:lnSpc>
                  <a:spcPts val="2100"/>
                </a:lnSpc>
              </a:pPr>
            </a:p>
          </p:txBody>
        </p:sp>
      </p:grpSp>
      <p:sp>
        <p:nvSpPr>
          <p:cNvPr name="Freeform 5" id="5"/>
          <p:cNvSpPr/>
          <p:nvPr/>
        </p:nvSpPr>
        <p:spPr>
          <a:xfrm flipH="false" flipV="false" rot="0">
            <a:off x="13338789" y="9236393"/>
            <a:ext cx="8757453" cy="7571877"/>
          </a:xfrm>
          <a:custGeom>
            <a:avLst/>
            <a:gdLst/>
            <a:ahLst/>
            <a:cxnLst/>
            <a:rect r="r" b="b" t="t" l="l"/>
            <a:pathLst>
              <a:path h="7571877" w="8757453">
                <a:moveTo>
                  <a:pt x="0" y="0"/>
                </a:moveTo>
                <a:lnTo>
                  <a:pt x="8757453" y="0"/>
                </a:lnTo>
                <a:lnTo>
                  <a:pt x="8757453" y="7571877"/>
                </a:lnTo>
                <a:lnTo>
                  <a:pt x="0" y="75718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339114" y="3508864"/>
            <a:ext cx="5541952" cy="4799020"/>
            <a:chOff x="0" y="0"/>
            <a:chExt cx="7029450" cy="6087110"/>
          </a:xfrm>
        </p:grpSpPr>
        <p:sp>
          <p:nvSpPr>
            <p:cNvPr name="Freeform 7" id="7"/>
            <p:cNvSpPr/>
            <p:nvPr/>
          </p:nvSpPr>
          <p:spPr>
            <a:xfrm flipH="false" flipV="false" rot="0">
              <a:off x="0" y="0"/>
              <a:ext cx="7029450" cy="6088380"/>
            </a:xfrm>
            <a:custGeom>
              <a:avLst/>
              <a:gdLst/>
              <a:ahLst/>
              <a:cxnLst/>
              <a:rect r="r" b="b" t="t" l="l"/>
              <a:pathLst>
                <a:path h="6088380" w="7029450">
                  <a:moveTo>
                    <a:pt x="5271770" y="0"/>
                  </a:moveTo>
                  <a:lnTo>
                    <a:pt x="1757680" y="0"/>
                  </a:lnTo>
                  <a:lnTo>
                    <a:pt x="0" y="3044190"/>
                  </a:lnTo>
                  <a:lnTo>
                    <a:pt x="0" y="4330700"/>
                  </a:lnTo>
                  <a:cubicBezTo>
                    <a:pt x="0" y="5300980"/>
                    <a:pt x="787400" y="6088380"/>
                    <a:pt x="1757680" y="6088380"/>
                  </a:cubicBezTo>
                  <a:lnTo>
                    <a:pt x="5271770" y="6088380"/>
                  </a:lnTo>
                  <a:lnTo>
                    <a:pt x="7029450" y="3044190"/>
                  </a:lnTo>
                  <a:lnTo>
                    <a:pt x="7029450" y="1757680"/>
                  </a:lnTo>
                  <a:cubicBezTo>
                    <a:pt x="7029450" y="787400"/>
                    <a:pt x="6242050" y="0"/>
                    <a:pt x="5271770" y="0"/>
                  </a:cubicBezTo>
                  <a:close/>
                </a:path>
              </a:pathLst>
            </a:custGeom>
            <a:blipFill>
              <a:blip r:embed="rId4"/>
              <a:stretch>
                <a:fillRect l="0" t="-7151" r="0" b="-7151"/>
              </a:stretch>
            </a:blipFill>
          </p:spPr>
        </p:sp>
      </p:grpSp>
      <p:graphicFrame>
        <p:nvGraphicFramePr>
          <p:cNvPr name="Table 8" id="8"/>
          <p:cNvGraphicFramePr>
            <a:graphicFrameLocks noGrp="true"/>
          </p:cNvGraphicFramePr>
          <p:nvPr/>
        </p:nvGraphicFramePr>
        <p:xfrm>
          <a:off x="7322032" y="2148610"/>
          <a:ext cx="9663113" cy="6743700"/>
        </p:xfrm>
        <a:graphic>
          <a:graphicData uri="http://schemas.openxmlformats.org/drawingml/2006/table">
            <a:tbl>
              <a:tblPr/>
              <a:tblGrid>
                <a:gridCol w="7224244"/>
              </a:tblGrid>
              <a:tr h="963386">
                <a:tc>
                  <a:txBody>
                    <a:bodyPr anchor="t" rtlCol="false"/>
                    <a:lstStyle/>
                    <a:p>
                      <a:pPr algn="l">
                        <a:lnSpc>
                          <a:spcPts val="3080"/>
                        </a:lnSpc>
                        <a:defRPr/>
                      </a:pPr>
                      <a:r>
                        <a:rPr lang="en-US" sz="2200">
                          <a:solidFill>
                            <a:srgbClr val="293556"/>
                          </a:solidFill>
                          <a:latin typeface="Montserrat Classic Bold"/>
                        </a:rPr>
                        <a:t>Solicitation number and title</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FDA715"/>
                    </a:solidFill>
                  </a:tcPr>
                </a:tc>
              </a:tr>
              <a:tr h="963386">
                <a:tc>
                  <a:txBody>
                    <a:bodyPr anchor="t" rtlCol="false"/>
                    <a:lstStyle/>
                    <a:p>
                      <a:pPr algn="l">
                        <a:lnSpc>
                          <a:spcPts val="3080"/>
                        </a:lnSpc>
                        <a:defRPr/>
                      </a:pPr>
                      <a:r>
                        <a:rPr lang="en-US" sz="2200">
                          <a:solidFill>
                            <a:srgbClr val="293556"/>
                          </a:solidFill>
                          <a:latin typeface="Montserrat Classic Bold"/>
                        </a:rPr>
                        <a:t>Brief description of the services solicited</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FDA715"/>
                    </a:solidFill>
                  </a:tcPr>
                </a:tc>
              </a:tr>
              <a:tr h="963386">
                <a:tc>
                  <a:txBody>
                    <a:bodyPr anchor="t" rtlCol="false"/>
                    <a:lstStyle/>
                    <a:p>
                      <a:pPr algn="l">
                        <a:lnSpc>
                          <a:spcPts val="3080"/>
                        </a:lnSpc>
                        <a:defRPr/>
                      </a:pPr>
                      <a:r>
                        <a:rPr lang="en-US" sz="2200">
                          <a:solidFill>
                            <a:srgbClr val="293556"/>
                          </a:solidFill>
                          <a:latin typeface="Montserrat Classic Bold"/>
                        </a:rPr>
                        <a:t>Composition of the Technical Evaluation Team</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FDA715"/>
                    </a:solidFill>
                  </a:tcPr>
                </a:tc>
              </a:tr>
              <a:tr h="963386">
                <a:tc>
                  <a:txBody>
                    <a:bodyPr anchor="t" rtlCol="false"/>
                    <a:lstStyle/>
                    <a:p>
                      <a:pPr algn="l">
                        <a:lnSpc>
                          <a:spcPts val="3080"/>
                        </a:lnSpc>
                        <a:defRPr/>
                      </a:pPr>
                      <a:r>
                        <a:rPr lang="en-US" sz="2200">
                          <a:solidFill>
                            <a:srgbClr val="293556"/>
                          </a:solidFill>
                          <a:latin typeface="Montserrat Classic Bold"/>
                        </a:rPr>
                        <a:t>Description of the review process</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FDA715"/>
                    </a:solidFill>
                  </a:tcPr>
                </a:tc>
              </a:tr>
              <a:tr h="963386">
                <a:tc>
                  <a:txBody>
                    <a:bodyPr anchor="t" rtlCol="false"/>
                    <a:lstStyle/>
                    <a:p>
                      <a:pPr algn="l">
                        <a:lnSpc>
                          <a:spcPts val="3080"/>
                        </a:lnSpc>
                        <a:defRPr/>
                      </a:pPr>
                      <a:r>
                        <a:rPr lang="en-US" sz="2200">
                          <a:solidFill>
                            <a:srgbClr val="293556"/>
                          </a:solidFill>
                          <a:latin typeface="Montserrat Classic Bold"/>
                        </a:rPr>
                        <a:t>Brief narrative of the Strengths and Weaknesses of each proposal</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FDA715"/>
                    </a:solidFill>
                  </a:tcPr>
                </a:tc>
              </a:tr>
              <a:tr h="963386">
                <a:tc>
                  <a:txBody>
                    <a:bodyPr anchor="t" rtlCol="false"/>
                    <a:lstStyle/>
                    <a:p>
                      <a:pPr algn="l">
                        <a:lnSpc>
                          <a:spcPts val="3080"/>
                        </a:lnSpc>
                        <a:defRPr/>
                      </a:pPr>
                      <a:r>
                        <a:rPr lang="en-US" sz="2200">
                          <a:solidFill>
                            <a:srgbClr val="293556"/>
                          </a:solidFill>
                          <a:latin typeface="Montserrat Classic Bold"/>
                        </a:rPr>
                        <a:t>Ranked Scoring according to the evaluation criteria</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FDA715"/>
                    </a:solidFill>
                  </a:tcPr>
                </a:tc>
              </a:tr>
              <a:tr h="963386">
                <a:tc>
                  <a:txBody>
                    <a:bodyPr anchor="t" rtlCol="false"/>
                    <a:lstStyle/>
                    <a:p>
                      <a:pPr algn="l">
                        <a:lnSpc>
                          <a:spcPts val="3080"/>
                        </a:lnSpc>
                        <a:defRPr/>
                      </a:pPr>
                      <a:r>
                        <a:rPr lang="en-US" sz="2200">
                          <a:solidFill>
                            <a:srgbClr val="293556"/>
                          </a:solidFill>
                          <a:latin typeface="Montserrat Classic Bold"/>
                        </a:rPr>
                        <a:t>Recommendation of action</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FDA715"/>
                    </a:solidFill>
                  </a:tcPr>
                </a:tc>
              </a:tr>
            </a:tbl>
          </a:graphicData>
        </a:graphic>
      </p:graphicFrame>
      <p:grpSp>
        <p:nvGrpSpPr>
          <p:cNvPr name="Group 9" id="9"/>
          <p:cNvGrpSpPr/>
          <p:nvPr/>
        </p:nvGrpSpPr>
        <p:grpSpPr>
          <a:xfrm rot="0">
            <a:off x="365600" y="408447"/>
            <a:ext cx="12973189" cy="1396081"/>
            <a:chOff x="0" y="0"/>
            <a:chExt cx="17297585" cy="1861441"/>
          </a:xfrm>
        </p:grpSpPr>
        <p:sp>
          <p:nvSpPr>
            <p:cNvPr name="TextBox 10" id="10"/>
            <p:cNvSpPr txBox="true"/>
            <p:nvPr/>
          </p:nvSpPr>
          <p:spPr>
            <a:xfrm rot="0">
              <a:off x="0" y="1314283"/>
              <a:ext cx="17297585" cy="547158"/>
            </a:xfrm>
            <a:prstGeom prst="rect">
              <a:avLst/>
            </a:prstGeom>
          </p:spPr>
          <p:txBody>
            <a:bodyPr anchor="t" rtlCol="false" tIns="0" lIns="0" bIns="0" rIns="0">
              <a:spAutoFit/>
            </a:bodyPr>
            <a:lstStyle/>
            <a:p>
              <a:pPr algn="l">
                <a:lnSpc>
                  <a:spcPts val="3499"/>
                </a:lnSpc>
              </a:pPr>
              <a:r>
                <a:rPr lang="en-US" sz="2499">
                  <a:solidFill>
                    <a:srgbClr val="293556"/>
                  </a:solidFill>
                  <a:latin typeface="Montserrat Classic"/>
                </a:rPr>
                <a:t>Memos consist of the following, but are not limited to:</a:t>
              </a:r>
            </a:p>
          </p:txBody>
        </p:sp>
        <p:sp>
          <p:nvSpPr>
            <p:cNvPr name="TextBox 11" id="11"/>
            <p:cNvSpPr txBox="true"/>
            <p:nvPr/>
          </p:nvSpPr>
          <p:spPr>
            <a:xfrm rot="0">
              <a:off x="0" y="47625"/>
              <a:ext cx="17297585" cy="1061508"/>
            </a:xfrm>
            <a:prstGeom prst="rect">
              <a:avLst/>
            </a:prstGeom>
          </p:spPr>
          <p:txBody>
            <a:bodyPr anchor="t" rtlCol="false" tIns="0" lIns="0" bIns="0" rIns="0">
              <a:spAutoFit/>
            </a:bodyPr>
            <a:lstStyle/>
            <a:p>
              <a:pPr algn="l" marL="0" indent="0" lvl="0">
                <a:lnSpc>
                  <a:spcPts val="6049"/>
                </a:lnSpc>
                <a:spcBef>
                  <a:spcPct val="0"/>
                </a:spcBef>
              </a:pPr>
              <a:r>
                <a:rPr lang="en-US" sz="5499">
                  <a:solidFill>
                    <a:srgbClr val="293556"/>
                  </a:solidFill>
                  <a:latin typeface="Montserrat Classic Bold"/>
                </a:rPr>
                <a:t>HOW ARE PROPOSALS MEASURED?</a:t>
              </a:r>
            </a:p>
          </p:txBody>
        </p:sp>
      </p:grpSp>
      <p:sp>
        <p:nvSpPr>
          <p:cNvPr name="Freeform 12" id="12"/>
          <p:cNvSpPr/>
          <p:nvPr/>
        </p:nvSpPr>
        <p:spPr>
          <a:xfrm flipH="true" flipV="false" rot="0">
            <a:off x="12877959" y="-4827441"/>
            <a:ext cx="7666059" cy="6631969"/>
          </a:xfrm>
          <a:custGeom>
            <a:avLst/>
            <a:gdLst/>
            <a:ahLst/>
            <a:cxnLst/>
            <a:rect r="r" b="b" t="t" l="l"/>
            <a:pathLst>
              <a:path h="6631969" w="7666059">
                <a:moveTo>
                  <a:pt x="7666060" y="0"/>
                </a:moveTo>
                <a:lnTo>
                  <a:pt x="0" y="0"/>
                </a:lnTo>
                <a:lnTo>
                  <a:pt x="0" y="6631969"/>
                </a:lnTo>
                <a:lnTo>
                  <a:pt x="7666060" y="6631969"/>
                </a:lnTo>
                <a:lnTo>
                  <a:pt x="766606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3" id="13"/>
          <p:cNvSpPr txBox="true"/>
          <p:nvPr/>
        </p:nvSpPr>
        <p:spPr>
          <a:xfrm rot="0">
            <a:off x="16710989" y="9610567"/>
            <a:ext cx="548311" cy="273685"/>
          </a:xfrm>
          <a:prstGeom prst="rect">
            <a:avLst/>
          </a:prstGeom>
        </p:spPr>
        <p:txBody>
          <a:bodyPr anchor="t" rtlCol="false" tIns="0" lIns="0" bIns="0" rIns="0">
            <a:spAutoFit/>
          </a:bodyPr>
          <a:lstStyle/>
          <a:p>
            <a:pPr algn="r" marL="0" indent="0" lvl="0">
              <a:lnSpc>
                <a:spcPts val="2210"/>
              </a:lnSpc>
              <a:spcBef>
                <a:spcPct val="0"/>
              </a:spcBef>
            </a:pPr>
            <a:r>
              <a:rPr lang="en-US" sz="1700">
                <a:solidFill>
                  <a:srgbClr val="293556"/>
                </a:solidFill>
                <a:latin typeface="Montserrat Classic Bold"/>
              </a:rPr>
              <a:t>15</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0" y="29938"/>
          <a:ext cx="18288000" cy="10313365"/>
        </p:xfrm>
        <a:graphic>
          <a:graphicData uri="http://schemas.openxmlformats.org/drawingml/2006/table">
            <a:tbl>
              <a:tblPr/>
              <a:tblGrid>
                <a:gridCol w="18288000"/>
              </a:tblGrid>
              <a:tr h="965467">
                <a:tc>
                  <a:txBody>
                    <a:bodyPr anchor="t" rtlCol="false"/>
                    <a:lstStyle/>
                    <a:p>
                      <a:pPr algn="ctr">
                        <a:lnSpc>
                          <a:spcPts val="3359"/>
                        </a:lnSpc>
                        <a:defRPr/>
                      </a:pPr>
                      <a:r>
                        <a:rPr lang="en-US" sz="2400">
                          <a:solidFill>
                            <a:srgbClr val="293556"/>
                          </a:solidFill>
                          <a:latin typeface="Montserrat Classic Bold"/>
                        </a:rPr>
                        <a:t>The Cost Review Phase</a:t>
                      </a:r>
                      <a:endParaRPr lang="en-US" sz="1100"/>
                    </a:p>
                  </a:txBody>
                  <a:tcPr marL="190500" marR="190500" marT="190500" marB="190500" anchor="ctr">
                    <a:lnL cmpd="sng" algn="ctr" cap="flat" w="19050">
                      <a:solidFill>
                        <a:srgbClr val="FDA715"/>
                      </a:solidFill>
                      <a:prstDash val="solid"/>
                      <a:round/>
                      <a:headEnd type="none" w="med" len="med"/>
                      <a:tailEnd type="none" w="med" len="med"/>
                    </a:lnL>
                    <a:lnR cmpd="sng" algn="ctr" cap="flat" w="19050">
                      <a:solidFill>
                        <a:srgbClr val="FDA715"/>
                      </a:solidFill>
                      <a:prstDash val="solid"/>
                      <a:round/>
                      <a:headEnd type="none" w="med" len="med"/>
                      <a:tailEnd type="none" w="med" len="med"/>
                    </a:lnR>
                    <a:lnT cmpd="sng" algn="ctr" cap="flat" w="19050">
                      <a:solidFill>
                        <a:srgbClr val="FDA715"/>
                      </a:solidFill>
                      <a:prstDash val="solid"/>
                      <a:round/>
                      <a:headEnd type="none" w="med" len="med"/>
                      <a:tailEnd type="none" w="med" len="med"/>
                    </a:lnT>
                    <a:lnB cmpd="sng" algn="ctr" cap="flat" w="19050">
                      <a:solidFill>
                        <a:srgbClr val="FDA715"/>
                      </a:solidFill>
                      <a:prstDash val="solid"/>
                      <a:round/>
                      <a:headEnd type="none" w="med" len="med"/>
                      <a:tailEnd type="none" w="med" len="med"/>
                    </a:lnB>
                  </a:tcPr>
                </a:tc>
              </a:tr>
              <a:tr h="3725441">
                <a:tc>
                  <a:txBody>
                    <a:bodyPr anchor="t" rtlCol="false"/>
                    <a:lstStyle/>
                    <a:p>
                      <a:pPr algn="l" marL="453392" indent="-226696" lvl="1">
                        <a:lnSpc>
                          <a:spcPts val="2940"/>
                        </a:lnSpc>
                        <a:buFont typeface="Arial"/>
                        <a:buChar char="•"/>
                        <a:defRPr/>
                      </a:pPr>
                      <a:r>
                        <a:rPr lang="en-US" sz="2100">
                          <a:solidFill>
                            <a:srgbClr val="293556"/>
                          </a:solidFill>
                          <a:latin typeface="Montserrat Classic"/>
                        </a:rPr>
                        <a:t>Measures the Vendors responsiveness to provide a qualified cost as described in the RFP Cost Proposal Section.</a:t>
                      </a:r>
                      <a:endParaRPr lang="en-US" sz="1100"/>
                    </a:p>
                    <a:p>
                      <a:pPr marL="453392" indent="-226696" lvl="1">
                        <a:lnSpc>
                          <a:spcPts val="2940"/>
                        </a:lnSpc>
                        <a:buFont typeface="Arial"/>
                        <a:buChar char="•"/>
                      </a:pPr>
                      <a:r>
                        <a:rPr lang="en-US" sz="2100">
                          <a:solidFill>
                            <a:srgbClr val="293556"/>
                          </a:solidFill>
                          <a:latin typeface="Montserrat Classic"/>
                        </a:rPr>
                        <a:t>Agencies must first review the proposal for responsiveness, then apply the formula described in the Evaluation and Selection Section.</a:t>
                      </a:r>
                    </a:p>
                    <a:p>
                      <a:pPr marL="453392" indent="-226696" lvl="1">
                        <a:lnSpc>
                          <a:spcPts val="2940"/>
                        </a:lnSpc>
                        <a:buFont typeface="Arial"/>
                        <a:buChar char="•"/>
                      </a:pPr>
                      <a:r>
                        <a:rPr lang="en-US" sz="2100">
                          <a:solidFill>
                            <a:srgbClr val="293556"/>
                          </a:solidFill>
                          <a:latin typeface="Montserrat Classic"/>
                        </a:rPr>
                        <a:t>The lowest responsive cost proposal receives the full 30 points for cost.</a:t>
                      </a:r>
                    </a:p>
                    <a:p>
                      <a:pPr marL="453392" indent="-226696" lvl="1">
                        <a:lnSpc>
                          <a:spcPts val="2940"/>
                        </a:lnSpc>
                        <a:buFont typeface="Arial"/>
                        <a:buChar char="•"/>
                      </a:pPr>
                      <a:r>
                        <a:rPr lang="en-US" sz="2100">
                          <a:solidFill>
                            <a:srgbClr val="293556"/>
                          </a:solidFill>
                          <a:latin typeface="Montserrat Classic"/>
                        </a:rPr>
                        <a:t>Other proposals are then measured using the following formula:</a:t>
                      </a:r>
                    </a:p>
                    <a:p>
                      <a:pPr marL="906783" indent="-302261" lvl="2">
                        <a:lnSpc>
                          <a:spcPts val="2940"/>
                        </a:lnSpc>
                        <a:buFont typeface="Arial"/>
                        <a:buChar char="⚬"/>
                      </a:pPr>
                      <a:r>
                        <a:rPr lang="en-US" sz="2100">
                          <a:solidFill>
                            <a:srgbClr val="293556"/>
                          </a:solidFill>
                          <a:latin typeface="Montserrat Classic"/>
                        </a:rPr>
                        <a:t>*lowest responsive cost proposal divided by (this cost proposal) times 30 points*</a:t>
                      </a:r>
                    </a:p>
                    <a:p>
                      <a:pPr marL="453392" indent="-226696" lvl="1">
                        <a:lnSpc>
                          <a:spcPts val="2940"/>
                        </a:lnSpc>
                        <a:buFont typeface="Arial"/>
                        <a:buChar char="•"/>
                      </a:pPr>
                      <a:r>
                        <a:rPr lang="en-US" sz="2100">
                          <a:solidFill>
                            <a:srgbClr val="293556"/>
                          </a:solidFill>
                          <a:latin typeface="Montserrat Classic"/>
                        </a:rPr>
                        <a:t>Agencies then transmit the results from the Cost Evaluation Phase to Purchases through a Final Evaluation Memo, recommending the award to the highest ranked technically qualified vendor. </a:t>
                      </a:r>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tcPr>
                </a:tc>
              </a:tr>
              <a:tr h="923490">
                <a:tc>
                  <a:txBody>
                    <a:bodyPr anchor="t" rtlCol="false"/>
                    <a:lstStyle/>
                    <a:p>
                      <a:pPr algn="ctr">
                        <a:lnSpc>
                          <a:spcPts val="3359"/>
                        </a:lnSpc>
                        <a:defRPr/>
                      </a:pPr>
                      <a:r>
                        <a:rPr lang="en-US" sz="2399">
                          <a:solidFill>
                            <a:srgbClr val="293556"/>
                          </a:solidFill>
                          <a:latin typeface="Montserrat Classic Bold"/>
                        </a:rPr>
                        <a:t>Evaluation - up to three weeks</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FDA715"/>
                    </a:solidFill>
                  </a:tcPr>
                </a:tc>
              </a:tr>
              <a:tr h="1679072">
                <a:tc>
                  <a:txBody>
                    <a:bodyPr anchor="t" rtlCol="false"/>
                    <a:lstStyle/>
                    <a:p>
                      <a:pPr algn="just" marL="453392" indent="-226696" lvl="1">
                        <a:lnSpc>
                          <a:spcPts val="2940"/>
                        </a:lnSpc>
                        <a:buFont typeface="Arial"/>
                        <a:buChar char="•"/>
                        <a:defRPr/>
                      </a:pPr>
                      <a:r>
                        <a:rPr lang="en-US" sz="2100">
                          <a:solidFill>
                            <a:srgbClr val="293556"/>
                          </a:solidFill>
                          <a:latin typeface="Montserrat Classic"/>
                        </a:rPr>
                        <a:t>Agencies tend to take longer than anticipated in this stage. In order to speed-up the process, Purchases recommends that agencies:</a:t>
                      </a:r>
                      <a:endParaRPr lang="en-US" sz="1100"/>
                    </a:p>
                    <a:p>
                      <a:pPr algn="just" marL="453392" indent="-226696" lvl="1">
                        <a:lnSpc>
                          <a:spcPts val="2940"/>
                        </a:lnSpc>
                        <a:buFont typeface="Arial"/>
                        <a:buChar char="•"/>
                      </a:pPr>
                      <a:r>
                        <a:rPr lang="en-US" sz="2100">
                          <a:solidFill>
                            <a:srgbClr val="293556"/>
                          </a:solidFill>
                          <a:latin typeface="Montserrat Classic"/>
                        </a:rPr>
                        <a:t>Establish their evaluation teams and rating forms when crafting their proposals; and</a:t>
                      </a:r>
                    </a:p>
                    <a:p>
                      <a:pPr algn="just" marL="453392" indent="-226696" lvl="1">
                        <a:lnSpc>
                          <a:spcPts val="2940"/>
                        </a:lnSpc>
                        <a:buFont typeface="Arial"/>
                        <a:buChar char="•"/>
                      </a:pPr>
                      <a:r>
                        <a:rPr lang="en-US" sz="2100">
                          <a:solidFill>
                            <a:srgbClr val="293556"/>
                          </a:solidFill>
                          <a:latin typeface="Montserrat Classic"/>
                        </a:rPr>
                        <a:t>Schedule their Evaluation teams reader/rater sessions in advance of the opening. </a:t>
                      </a:r>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tcPr>
                </a:tc>
              </a:tr>
              <a:tr h="923490">
                <a:tc>
                  <a:txBody>
                    <a:bodyPr anchor="t" rtlCol="false"/>
                    <a:lstStyle/>
                    <a:p>
                      <a:pPr algn="ctr">
                        <a:lnSpc>
                          <a:spcPts val="3359"/>
                        </a:lnSpc>
                        <a:defRPr/>
                      </a:pPr>
                      <a:r>
                        <a:rPr lang="en-US" sz="2399">
                          <a:solidFill>
                            <a:srgbClr val="FFFFFF"/>
                          </a:solidFill>
                          <a:latin typeface="Montserrat Classic Bold"/>
                        </a:rPr>
                        <a:t>How long does the RFP Process take?</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293556"/>
                    </a:solidFill>
                  </a:tcPr>
                </a:tc>
              </a:tr>
              <a:tr h="2096406">
                <a:tc>
                  <a:txBody>
                    <a:bodyPr anchor="t" rtlCol="false"/>
                    <a:lstStyle/>
                    <a:p>
                      <a:pPr algn="just" marL="453392" indent="-226696" lvl="1">
                        <a:lnSpc>
                          <a:spcPts val="2940"/>
                        </a:lnSpc>
                        <a:buFont typeface="Arial"/>
                        <a:buChar char="•"/>
                        <a:defRPr/>
                      </a:pPr>
                      <a:r>
                        <a:rPr lang="en-US" sz="2100">
                          <a:solidFill>
                            <a:srgbClr val="293556"/>
                          </a:solidFill>
                          <a:latin typeface="Montserrat Classic"/>
                        </a:rPr>
                        <a:t>Stage 1 - Posting - up to 28 days</a:t>
                      </a:r>
                      <a:endParaRPr lang="en-US" sz="1100"/>
                    </a:p>
                    <a:p>
                      <a:pPr algn="just" marL="453392" indent="-226696" lvl="1">
                        <a:lnSpc>
                          <a:spcPts val="2940"/>
                        </a:lnSpc>
                        <a:buFont typeface="Arial"/>
                        <a:buChar char="•"/>
                      </a:pPr>
                      <a:r>
                        <a:rPr lang="en-US" sz="2100">
                          <a:solidFill>
                            <a:srgbClr val="293556"/>
                          </a:solidFill>
                          <a:latin typeface="Montserrat Classic"/>
                        </a:rPr>
                        <a:t>Stage 2 - Evaluation (Technical and Cost) - up to 3 weeks</a:t>
                      </a:r>
                    </a:p>
                    <a:p>
                      <a:pPr algn="just" marL="453392" indent="-226696" lvl="1">
                        <a:lnSpc>
                          <a:spcPts val="2940"/>
                        </a:lnSpc>
                        <a:buFont typeface="Arial"/>
                        <a:buChar char="•"/>
                      </a:pPr>
                      <a:r>
                        <a:rPr lang="en-US" sz="2100">
                          <a:solidFill>
                            <a:srgbClr val="293556"/>
                          </a:solidFill>
                          <a:latin typeface="Montserrat Classic"/>
                        </a:rPr>
                        <a:t>Stage 3 - Tentative Award Letter Issuance - up to 21 days</a:t>
                      </a:r>
                    </a:p>
                    <a:p>
                      <a:pPr algn="just" marL="453392" indent="-226696" lvl="1">
                        <a:lnSpc>
                          <a:spcPts val="2940"/>
                        </a:lnSpc>
                        <a:buFont typeface="Arial"/>
                        <a:buChar char="•"/>
                      </a:pPr>
                      <a:r>
                        <a:rPr lang="en-US" sz="2100">
                          <a:solidFill>
                            <a:srgbClr val="293556"/>
                          </a:solidFill>
                          <a:latin typeface="Montserrat Classic"/>
                        </a:rPr>
                        <a:t>Stage 4 - Issuance of a Purchase Order generally up to 5 days</a:t>
                      </a:r>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tcPr>
                </a:tc>
              </a:tr>
            </a:tbl>
          </a:graphicData>
        </a:graphic>
      </p:graphicFrame>
      <p:sp>
        <p:nvSpPr>
          <p:cNvPr name="Freeform 3" id="3"/>
          <p:cNvSpPr/>
          <p:nvPr/>
        </p:nvSpPr>
        <p:spPr>
          <a:xfrm flipH="false" flipV="false" rot="0">
            <a:off x="13909273" y="9876408"/>
            <a:ext cx="8757453" cy="7571877"/>
          </a:xfrm>
          <a:custGeom>
            <a:avLst/>
            <a:gdLst/>
            <a:ahLst/>
            <a:cxnLst/>
            <a:rect r="r" b="b" t="t" l="l"/>
            <a:pathLst>
              <a:path h="7571877" w="8757453">
                <a:moveTo>
                  <a:pt x="0" y="0"/>
                </a:moveTo>
                <a:lnTo>
                  <a:pt x="8757454" y="0"/>
                </a:lnTo>
                <a:lnTo>
                  <a:pt x="8757454" y="7571878"/>
                </a:lnTo>
                <a:lnTo>
                  <a:pt x="0" y="75718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7281474" y="10250582"/>
            <a:ext cx="548311" cy="273685"/>
          </a:xfrm>
          <a:prstGeom prst="rect">
            <a:avLst/>
          </a:prstGeom>
        </p:spPr>
        <p:txBody>
          <a:bodyPr anchor="t" rtlCol="false" tIns="0" lIns="0" bIns="0" rIns="0">
            <a:spAutoFit/>
          </a:bodyPr>
          <a:lstStyle/>
          <a:p>
            <a:pPr algn="r" marL="0" indent="0" lvl="0">
              <a:lnSpc>
                <a:spcPts val="2210"/>
              </a:lnSpc>
              <a:spcBef>
                <a:spcPct val="0"/>
              </a:spcBef>
            </a:pPr>
            <a:r>
              <a:rPr lang="en-US" sz="1700">
                <a:solidFill>
                  <a:srgbClr val="293556"/>
                </a:solidFill>
                <a:latin typeface="Montserrat Classic Bold"/>
              </a:rPr>
              <a:t>13</a:t>
            </a:r>
          </a:p>
        </p:txBody>
      </p:sp>
      <p:sp>
        <p:nvSpPr>
          <p:cNvPr name="TextBox 5" id="5"/>
          <p:cNvSpPr txBox="true"/>
          <p:nvPr/>
        </p:nvSpPr>
        <p:spPr>
          <a:xfrm rot="0">
            <a:off x="17281474" y="9995947"/>
            <a:ext cx="548311" cy="273685"/>
          </a:xfrm>
          <a:prstGeom prst="rect">
            <a:avLst/>
          </a:prstGeom>
        </p:spPr>
        <p:txBody>
          <a:bodyPr anchor="t" rtlCol="false" tIns="0" lIns="0" bIns="0" rIns="0">
            <a:spAutoFit/>
          </a:bodyPr>
          <a:lstStyle/>
          <a:p>
            <a:pPr algn="r" marL="0" indent="0" lvl="0">
              <a:lnSpc>
                <a:spcPts val="2210"/>
              </a:lnSpc>
              <a:spcBef>
                <a:spcPct val="0"/>
              </a:spcBef>
            </a:pPr>
            <a:r>
              <a:rPr lang="en-US" sz="1700">
                <a:solidFill>
                  <a:srgbClr val="293556"/>
                </a:solidFill>
                <a:latin typeface="Montserrat Classic Bold"/>
              </a:rPr>
              <a:t>16</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6655043" y="6723402"/>
            <a:ext cx="14175589" cy="8229600"/>
          </a:xfrm>
          <a:prstGeom prst="rect">
            <a:avLst/>
          </a:prstGeom>
          <a:solidFill>
            <a:srgbClr val="293556"/>
          </a:solidFill>
        </p:spPr>
      </p:sp>
      <p:grpSp>
        <p:nvGrpSpPr>
          <p:cNvPr name="Group 3" id="3"/>
          <p:cNvGrpSpPr/>
          <p:nvPr/>
        </p:nvGrpSpPr>
        <p:grpSpPr>
          <a:xfrm rot="0">
            <a:off x="71191" y="829581"/>
            <a:ext cx="6972215" cy="7676968"/>
            <a:chOff x="0" y="0"/>
            <a:chExt cx="9296287" cy="10235958"/>
          </a:xfrm>
        </p:grpSpPr>
        <p:pic>
          <p:nvPicPr>
            <p:cNvPr name="Picture 4" id="4"/>
            <p:cNvPicPr>
              <a:picLocks noChangeAspect="true"/>
            </p:cNvPicPr>
            <p:nvPr/>
          </p:nvPicPr>
          <p:blipFill>
            <a:blip r:embed="rId2"/>
            <a:srcRect l="17015" t="0" r="22437" b="0"/>
            <a:stretch>
              <a:fillRect/>
            </a:stretch>
          </p:blipFill>
          <p:spPr>
            <a:xfrm flipH="false" flipV="false">
              <a:off x="0" y="0"/>
              <a:ext cx="9296287" cy="10235958"/>
            </a:xfrm>
            <a:prstGeom prst="rect">
              <a:avLst/>
            </a:prstGeom>
          </p:spPr>
        </p:pic>
      </p:grpSp>
      <p:sp>
        <p:nvSpPr>
          <p:cNvPr name="Freeform 5" id="5"/>
          <p:cNvSpPr/>
          <p:nvPr/>
        </p:nvSpPr>
        <p:spPr>
          <a:xfrm flipH="false" flipV="false" rot="-5400000">
            <a:off x="17590319" y="724073"/>
            <a:ext cx="844062" cy="211015"/>
          </a:xfrm>
          <a:custGeom>
            <a:avLst/>
            <a:gdLst/>
            <a:ahLst/>
            <a:cxnLst/>
            <a:rect r="r" b="b" t="t" l="l"/>
            <a:pathLst>
              <a:path h="211015" w="844062">
                <a:moveTo>
                  <a:pt x="0" y="0"/>
                </a:moveTo>
                <a:lnTo>
                  <a:pt x="844061" y="0"/>
                </a:lnTo>
                <a:lnTo>
                  <a:pt x="844061" y="211016"/>
                </a:lnTo>
                <a:lnTo>
                  <a:pt x="0" y="2110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6" id="6"/>
          <p:cNvSpPr/>
          <p:nvPr/>
        </p:nvSpPr>
        <p:spPr>
          <a:xfrm flipV="true">
            <a:off x="18026637" y="1692404"/>
            <a:ext cx="0" cy="2456682"/>
          </a:xfrm>
          <a:prstGeom prst="line">
            <a:avLst/>
          </a:prstGeom>
          <a:ln cap="rnd" w="28575">
            <a:solidFill>
              <a:srgbClr val="D9D9D9"/>
            </a:solidFill>
            <a:prstDash val="solid"/>
            <a:headEnd type="none" len="sm" w="sm"/>
            <a:tailEnd type="none" len="sm" w="sm"/>
          </a:ln>
        </p:spPr>
      </p:sp>
      <p:sp>
        <p:nvSpPr>
          <p:cNvPr name="TextBox 7" id="7"/>
          <p:cNvSpPr txBox="true"/>
          <p:nvPr/>
        </p:nvSpPr>
        <p:spPr>
          <a:xfrm rot="0">
            <a:off x="9793799" y="152400"/>
            <a:ext cx="5710492" cy="1071446"/>
          </a:xfrm>
          <a:prstGeom prst="rect">
            <a:avLst/>
          </a:prstGeom>
        </p:spPr>
        <p:txBody>
          <a:bodyPr anchor="t" rtlCol="false" tIns="0" lIns="0" bIns="0" rIns="0">
            <a:spAutoFit/>
          </a:bodyPr>
          <a:lstStyle/>
          <a:p>
            <a:pPr>
              <a:lnSpc>
                <a:spcPts val="8057"/>
              </a:lnSpc>
              <a:spcBef>
                <a:spcPct val="0"/>
              </a:spcBef>
            </a:pPr>
            <a:r>
              <a:rPr lang="en-US" sz="8057">
                <a:solidFill>
                  <a:srgbClr val="293556"/>
                </a:solidFill>
                <a:latin typeface="Montserrat Classic Bold"/>
              </a:rPr>
              <a:t>Next Steps</a:t>
            </a:r>
          </a:p>
        </p:txBody>
      </p:sp>
      <p:sp>
        <p:nvSpPr>
          <p:cNvPr name="TextBox 8" id="8"/>
          <p:cNvSpPr txBox="true"/>
          <p:nvPr/>
        </p:nvSpPr>
        <p:spPr>
          <a:xfrm rot="0">
            <a:off x="7520546" y="1239837"/>
            <a:ext cx="10256996" cy="8787765"/>
          </a:xfrm>
          <a:prstGeom prst="rect">
            <a:avLst/>
          </a:prstGeom>
        </p:spPr>
        <p:txBody>
          <a:bodyPr anchor="t" rtlCol="false" tIns="0" lIns="0" bIns="0" rIns="0">
            <a:spAutoFit/>
          </a:bodyPr>
          <a:lstStyle/>
          <a:p>
            <a:pPr algn="ctr">
              <a:lnSpc>
                <a:spcPts val="3359"/>
              </a:lnSpc>
            </a:pPr>
            <a:r>
              <a:rPr lang="en-US" sz="2400">
                <a:solidFill>
                  <a:srgbClr val="000000"/>
                </a:solidFill>
                <a:latin typeface="Montserrat Classic"/>
              </a:rPr>
              <a:t>Appoint the technical evaluation committee and email to Purchases. </a:t>
            </a:r>
          </a:p>
          <a:p>
            <a:pPr marL="518160" indent="-259080" lvl="1">
              <a:lnSpc>
                <a:spcPts val="3359"/>
              </a:lnSpc>
              <a:buFont typeface="Arial"/>
              <a:buChar char="•"/>
            </a:pPr>
            <a:r>
              <a:rPr lang="en-US" sz="2400">
                <a:solidFill>
                  <a:srgbClr val="000000"/>
                </a:solidFill>
                <a:latin typeface="Montserrat Classic"/>
              </a:rPr>
              <a:t>Purchases recommends that the technical review committee consist of 3 to 7 state employees selected for their subject matter expertise. Non-state employees chosen for their expertise may serve as advisory (non-scoring) members of the technical evaluation team, subject to the approval of the Division of Purchases. </a:t>
            </a:r>
          </a:p>
          <a:p>
            <a:pPr marL="518160" indent="-259080" lvl="1">
              <a:lnSpc>
                <a:spcPts val="3359"/>
              </a:lnSpc>
              <a:buFont typeface="Arial"/>
              <a:buChar char="•"/>
            </a:pPr>
            <a:r>
              <a:rPr lang="en-US" sz="2400">
                <a:solidFill>
                  <a:srgbClr val="000000"/>
                </a:solidFill>
                <a:latin typeface="Montserrat Classic"/>
              </a:rPr>
              <a:t>As a reminder, both scoring and advisory members of the committee must certify that there is no conflict of interest, nor the appearance of a conflict, between the interests of the individual and the interests of the state. If one arises at any point in the process, Purchases must be notified. </a:t>
            </a:r>
          </a:p>
          <a:p>
            <a:pPr marL="1036320" indent="-345440" lvl="2">
              <a:lnSpc>
                <a:spcPts val="3359"/>
              </a:lnSpc>
              <a:buFont typeface="Arial"/>
              <a:buChar char="⚬"/>
            </a:pPr>
            <a:r>
              <a:rPr lang="en-US" sz="2400">
                <a:solidFill>
                  <a:srgbClr val="000000"/>
                </a:solidFill>
                <a:latin typeface="Montserrat Classic"/>
              </a:rPr>
              <a:t>Assign one member to chair the technical review committee. </a:t>
            </a:r>
          </a:p>
          <a:p>
            <a:pPr marL="1036320" indent="-345440" lvl="2">
              <a:lnSpc>
                <a:spcPts val="3359"/>
              </a:lnSpc>
              <a:buFont typeface="Arial"/>
              <a:buChar char="⚬"/>
            </a:pPr>
            <a:r>
              <a:rPr lang="en-US" sz="2400">
                <a:solidFill>
                  <a:srgbClr val="000000"/>
                </a:solidFill>
                <a:latin typeface="Montserrat Classic"/>
              </a:rPr>
              <a:t>Obtain completed conflict of interest (COI) forms for each member (available at the </a:t>
            </a:r>
            <a:r>
              <a:rPr lang="en-US" sz="2400" u="sng">
                <a:solidFill>
                  <a:srgbClr val="000000"/>
                </a:solidFill>
                <a:latin typeface="Montserrat Classic"/>
                <a:hlinkClick r:id="rId5" tooltip="https://ridop.ri.gov/agency-procurement-club-and-campus/agency-procurement-library"/>
              </a:rPr>
              <a:t>Agency Procurement Library</a:t>
            </a:r>
            <a:r>
              <a:rPr lang="en-US" sz="2400">
                <a:solidFill>
                  <a:srgbClr val="000000"/>
                </a:solidFill>
                <a:latin typeface="Montserrat Classic"/>
              </a:rPr>
              <a:t>). </a:t>
            </a:r>
          </a:p>
          <a:p>
            <a:pPr marL="1036320" indent="-345440" lvl="2">
              <a:lnSpc>
                <a:spcPts val="3359"/>
              </a:lnSpc>
              <a:buFont typeface="Arial"/>
              <a:buChar char="⚬"/>
            </a:pPr>
            <a:r>
              <a:rPr lang="en-US" sz="2400">
                <a:solidFill>
                  <a:srgbClr val="000000"/>
                </a:solidFill>
                <a:latin typeface="Montserrat Classic"/>
              </a:rPr>
              <a:t>Email the list of technical review committee members, their roles (scoring members or advisory members, chair), and Conflict of Interest forms for each member to your assigned Procurement Specialist or APS at the Division of Purchases. </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16942777" y="1345223"/>
            <a:ext cx="844062" cy="211015"/>
          </a:xfrm>
          <a:custGeom>
            <a:avLst/>
            <a:gdLst/>
            <a:ahLst/>
            <a:cxnLst/>
            <a:rect r="r" b="b" t="t" l="l"/>
            <a:pathLst>
              <a:path h="211015" w="844062">
                <a:moveTo>
                  <a:pt x="0" y="0"/>
                </a:moveTo>
                <a:lnTo>
                  <a:pt x="844061" y="0"/>
                </a:lnTo>
                <a:lnTo>
                  <a:pt x="844061" y="211015"/>
                </a:lnTo>
                <a:lnTo>
                  <a:pt x="0" y="211015"/>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501162" y="2534729"/>
            <a:ext cx="844062" cy="211015"/>
          </a:xfrm>
          <a:custGeom>
            <a:avLst/>
            <a:gdLst/>
            <a:ahLst/>
            <a:cxnLst/>
            <a:rect r="r" b="b" t="t" l="l"/>
            <a:pathLst>
              <a:path h="211015" w="844062">
                <a:moveTo>
                  <a:pt x="0" y="0"/>
                </a:moveTo>
                <a:lnTo>
                  <a:pt x="844061" y="0"/>
                </a:lnTo>
                <a:lnTo>
                  <a:pt x="844061" y="211015"/>
                </a:lnTo>
                <a:lnTo>
                  <a:pt x="0" y="211015"/>
                </a:lnTo>
                <a:lnTo>
                  <a:pt x="0" y="0"/>
                </a:lnTo>
                <a:close/>
              </a:path>
            </a:pathLst>
          </a:custGeom>
          <a:blipFill>
            <a:blip r:embed="rId2">
              <a:alphaModFix amt="75000"/>
              <a:extLst>
                <a:ext uri="{96DAC541-7B7A-43D3-8B79-37D633B846F1}">
                  <asvg:svgBlip xmlns:asvg="http://schemas.microsoft.com/office/drawing/2016/SVG/main" r:embed="rId3"/>
                </a:ext>
              </a:extLst>
            </a:blip>
            <a:stretch>
              <a:fillRect l="0" t="0" r="0" b="0"/>
            </a:stretch>
          </a:blipFill>
        </p:spPr>
      </p:sp>
      <p:sp>
        <p:nvSpPr>
          <p:cNvPr name="AutoShape 4" id="4"/>
          <p:cNvSpPr/>
          <p:nvPr/>
        </p:nvSpPr>
        <p:spPr>
          <a:xfrm rot="-5376337">
            <a:off x="16326925" y="3337125"/>
            <a:ext cx="2075766" cy="0"/>
          </a:xfrm>
          <a:prstGeom prst="line">
            <a:avLst/>
          </a:prstGeom>
          <a:ln cap="rnd" w="28575">
            <a:solidFill>
              <a:srgbClr val="D9D9D9">
                <a:alpha val="74902"/>
              </a:srgbClr>
            </a:solidFill>
            <a:prstDash val="solid"/>
            <a:headEnd type="none" len="sm" w="sm"/>
            <a:tailEnd type="none" len="sm" w="sm"/>
          </a:ln>
        </p:spPr>
      </p:sp>
      <p:sp>
        <p:nvSpPr>
          <p:cNvPr name="AutoShape 5" id="5"/>
          <p:cNvSpPr/>
          <p:nvPr/>
        </p:nvSpPr>
        <p:spPr>
          <a:xfrm rot="-5376337">
            <a:off x="-114691" y="4526630"/>
            <a:ext cx="2075766" cy="0"/>
          </a:xfrm>
          <a:prstGeom prst="line">
            <a:avLst/>
          </a:prstGeom>
          <a:ln cap="rnd" w="28575">
            <a:solidFill>
              <a:srgbClr val="D9D9D9">
                <a:alpha val="74902"/>
              </a:srgbClr>
            </a:solidFill>
            <a:prstDash val="solid"/>
            <a:headEnd type="none" len="sm" w="sm"/>
            <a:tailEnd type="none" len="sm" w="sm"/>
          </a:ln>
        </p:spPr>
      </p:sp>
      <p:sp>
        <p:nvSpPr>
          <p:cNvPr name="AutoShape 6" id="6"/>
          <p:cNvSpPr/>
          <p:nvPr/>
        </p:nvSpPr>
        <p:spPr>
          <a:xfrm rot="0">
            <a:off x="1483480" y="1400418"/>
            <a:ext cx="7604618" cy="2649358"/>
          </a:xfrm>
          <a:prstGeom prst="rect">
            <a:avLst/>
          </a:prstGeom>
          <a:solidFill>
            <a:srgbClr val="000000">
              <a:alpha val="11765"/>
            </a:srgbClr>
          </a:solidFill>
        </p:spPr>
      </p:sp>
      <p:sp>
        <p:nvSpPr>
          <p:cNvPr name="AutoShape 7" id="7"/>
          <p:cNvSpPr/>
          <p:nvPr/>
        </p:nvSpPr>
        <p:spPr>
          <a:xfrm rot="0">
            <a:off x="1483480" y="4349220"/>
            <a:ext cx="7604618" cy="2649358"/>
          </a:xfrm>
          <a:prstGeom prst="rect">
            <a:avLst/>
          </a:prstGeom>
          <a:solidFill>
            <a:srgbClr val="000000">
              <a:alpha val="11765"/>
            </a:srgbClr>
          </a:solidFill>
        </p:spPr>
      </p:sp>
      <p:sp>
        <p:nvSpPr>
          <p:cNvPr name="AutoShape 8" id="8"/>
          <p:cNvSpPr/>
          <p:nvPr/>
        </p:nvSpPr>
        <p:spPr>
          <a:xfrm rot="0">
            <a:off x="9330757" y="1400418"/>
            <a:ext cx="7604618" cy="2649358"/>
          </a:xfrm>
          <a:prstGeom prst="rect">
            <a:avLst/>
          </a:prstGeom>
          <a:solidFill>
            <a:srgbClr val="000000">
              <a:alpha val="11765"/>
            </a:srgbClr>
          </a:solidFill>
        </p:spPr>
      </p:sp>
      <p:sp>
        <p:nvSpPr>
          <p:cNvPr name="AutoShape 9" id="9"/>
          <p:cNvSpPr/>
          <p:nvPr/>
        </p:nvSpPr>
        <p:spPr>
          <a:xfrm rot="0">
            <a:off x="9330757" y="4349220"/>
            <a:ext cx="7604618" cy="2649358"/>
          </a:xfrm>
          <a:prstGeom prst="rect">
            <a:avLst/>
          </a:prstGeom>
          <a:solidFill>
            <a:srgbClr val="000000">
              <a:alpha val="11765"/>
            </a:srgbClr>
          </a:solidFill>
        </p:spPr>
      </p:sp>
      <p:sp>
        <p:nvSpPr>
          <p:cNvPr name="AutoShape 10" id="10"/>
          <p:cNvSpPr/>
          <p:nvPr/>
        </p:nvSpPr>
        <p:spPr>
          <a:xfrm rot="0">
            <a:off x="1352626" y="1279272"/>
            <a:ext cx="7604618" cy="2649358"/>
          </a:xfrm>
          <a:prstGeom prst="rect">
            <a:avLst/>
          </a:prstGeom>
          <a:solidFill>
            <a:srgbClr val="293557"/>
          </a:solidFill>
        </p:spPr>
      </p:sp>
      <p:sp>
        <p:nvSpPr>
          <p:cNvPr name="AutoShape 11" id="11"/>
          <p:cNvSpPr/>
          <p:nvPr/>
        </p:nvSpPr>
        <p:spPr>
          <a:xfrm rot="0">
            <a:off x="1352626" y="4228073"/>
            <a:ext cx="7604618" cy="2649358"/>
          </a:xfrm>
          <a:prstGeom prst="rect">
            <a:avLst/>
          </a:prstGeom>
          <a:solidFill>
            <a:srgbClr val="293557"/>
          </a:solidFill>
        </p:spPr>
      </p:sp>
      <p:sp>
        <p:nvSpPr>
          <p:cNvPr name="AutoShape 12" id="12"/>
          <p:cNvSpPr/>
          <p:nvPr/>
        </p:nvSpPr>
        <p:spPr>
          <a:xfrm rot="0">
            <a:off x="9199902" y="1279272"/>
            <a:ext cx="7604618" cy="2649358"/>
          </a:xfrm>
          <a:prstGeom prst="rect">
            <a:avLst/>
          </a:prstGeom>
          <a:solidFill>
            <a:srgbClr val="293557"/>
          </a:solidFill>
        </p:spPr>
      </p:sp>
      <p:sp>
        <p:nvSpPr>
          <p:cNvPr name="AutoShape 13" id="13"/>
          <p:cNvSpPr/>
          <p:nvPr/>
        </p:nvSpPr>
        <p:spPr>
          <a:xfrm rot="0">
            <a:off x="9199902" y="4228073"/>
            <a:ext cx="7604618" cy="2649358"/>
          </a:xfrm>
          <a:prstGeom prst="rect">
            <a:avLst/>
          </a:prstGeom>
          <a:solidFill>
            <a:srgbClr val="293557"/>
          </a:solidFill>
        </p:spPr>
      </p:sp>
      <p:sp>
        <p:nvSpPr>
          <p:cNvPr name="TextBox 14" id="14"/>
          <p:cNvSpPr txBox="true"/>
          <p:nvPr/>
        </p:nvSpPr>
        <p:spPr>
          <a:xfrm rot="0">
            <a:off x="2780817" y="28321"/>
            <a:ext cx="12838170" cy="1069976"/>
          </a:xfrm>
          <a:prstGeom prst="rect">
            <a:avLst/>
          </a:prstGeom>
        </p:spPr>
        <p:txBody>
          <a:bodyPr anchor="t" rtlCol="false" tIns="0" lIns="0" bIns="0" rIns="0">
            <a:spAutoFit/>
          </a:bodyPr>
          <a:lstStyle/>
          <a:p>
            <a:pPr algn="ctr">
              <a:lnSpc>
                <a:spcPts val="8000"/>
              </a:lnSpc>
              <a:spcBef>
                <a:spcPct val="0"/>
              </a:spcBef>
            </a:pPr>
            <a:r>
              <a:rPr lang="en-US" sz="8000">
                <a:solidFill>
                  <a:srgbClr val="293556"/>
                </a:solidFill>
                <a:latin typeface="Montserrat Classic Bold"/>
              </a:rPr>
              <a:t>Next Steps (Cont’d)</a:t>
            </a:r>
          </a:p>
        </p:txBody>
      </p:sp>
      <p:sp>
        <p:nvSpPr>
          <p:cNvPr name="TextBox 15" id="15"/>
          <p:cNvSpPr txBox="true"/>
          <p:nvPr/>
        </p:nvSpPr>
        <p:spPr>
          <a:xfrm rot="0">
            <a:off x="9588626" y="1881652"/>
            <a:ext cx="6852475" cy="1934845"/>
          </a:xfrm>
          <a:prstGeom prst="rect">
            <a:avLst/>
          </a:prstGeom>
        </p:spPr>
        <p:txBody>
          <a:bodyPr anchor="t" rtlCol="false" tIns="0" lIns="0" bIns="0" rIns="0">
            <a:spAutoFit/>
          </a:bodyPr>
          <a:lstStyle/>
          <a:p>
            <a:pPr algn="ctr" marL="0" indent="0" lvl="0">
              <a:lnSpc>
                <a:spcPts val="3080"/>
              </a:lnSpc>
              <a:spcBef>
                <a:spcPct val="0"/>
              </a:spcBef>
            </a:pPr>
            <a:r>
              <a:rPr lang="en-US" sz="2200">
                <a:solidFill>
                  <a:srgbClr val="FFFFFF"/>
                </a:solidFill>
                <a:latin typeface="Montserrat Classic"/>
              </a:rPr>
              <a:t>Draft a scoring sheet that the technical evaluation committee will use to score proposals once they are received. The scoring sheet should follow the scope of work and evaluation criteria as laid out in the RFP.</a:t>
            </a:r>
          </a:p>
        </p:txBody>
      </p:sp>
      <p:sp>
        <p:nvSpPr>
          <p:cNvPr name="TextBox 16" id="16"/>
          <p:cNvSpPr txBox="true"/>
          <p:nvPr/>
        </p:nvSpPr>
        <p:spPr>
          <a:xfrm rot="0">
            <a:off x="9199902" y="1211091"/>
            <a:ext cx="7604618" cy="622935"/>
          </a:xfrm>
          <a:prstGeom prst="rect">
            <a:avLst/>
          </a:prstGeom>
        </p:spPr>
        <p:txBody>
          <a:bodyPr anchor="t" rtlCol="false" tIns="0" lIns="0" bIns="0" rIns="0">
            <a:spAutoFit/>
          </a:bodyPr>
          <a:lstStyle/>
          <a:p>
            <a:pPr algn="ctr" marL="0" indent="0" lvl="0">
              <a:lnSpc>
                <a:spcPts val="5040"/>
              </a:lnSpc>
              <a:spcBef>
                <a:spcPct val="0"/>
              </a:spcBef>
            </a:pPr>
            <a:r>
              <a:rPr lang="en-US" sz="3600">
                <a:solidFill>
                  <a:srgbClr val="FFFFFF"/>
                </a:solidFill>
                <a:latin typeface="Montserrat Classic Bold"/>
              </a:rPr>
              <a:t>Draft a proposal scoring sheet</a:t>
            </a:r>
          </a:p>
        </p:txBody>
      </p:sp>
      <p:sp>
        <p:nvSpPr>
          <p:cNvPr name="TextBox 17" id="17"/>
          <p:cNvSpPr txBox="true"/>
          <p:nvPr/>
        </p:nvSpPr>
        <p:spPr>
          <a:xfrm rot="0">
            <a:off x="1755156" y="2662702"/>
            <a:ext cx="6799557" cy="1153795"/>
          </a:xfrm>
          <a:prstGeom prst="rect">
            <a:avLst/>
          </a:prstGeom>
        </p:spPr>
        <p:txBody>
          <a:bodyPr anchor="t" rtlCol="false" tIns="0" lIns="0" bIns="0" rIns="0">
            <a:spAutoFit/>
          </a:bodyPr>
          <a:lstStyle/>
          <a:p>
            <a:pPr algn="ctr" marL="0" indent="0" lvl="0">
              <a:lnSpc>
                <a:spcPts val="3080"/>
              </a:lnSpc>
              <a:spcBef>
                <a:spcPct val="0"/>
              </a:spcBef>
            </a:pPr>
            <a:r>
              <a:rPr lang="en-US" sz="2200">
                <a:solidFill>
                  <a:srgbClr val="FFFFFF"/>
                </a:solidFill>
                <a:latin typeface="Montserrat Classic"/>
              </a:rPr>
              <a:t>Build out a schedule of meetings with the evaluation committee members to evaluate proposals. </a:t>
            </a:r>
          </a:p>
        </p:txBody>
      </p:sp>
      <p:sp>
        <p:nvSpPr>
          <p:cNvPr name="TextBox 18" id="18"/>
          <p:cNvSpPr txBox="true"/>
          <p:nvPr/>
        </p:nvSpPr>
        <p:spPr>
          <a:xfrm rot="0">
            <a:off x="1565683" y="1203072"/>
            <a:ext cx="7178504" cy="1261110"/>
          </a:xfrm>
          <a:prstGeom prst="rect">
            <a:avLst/>
          </a:prstGeom>
        </p:spPr>
        <p:txBody>
          <a:bodyPr anchor="t" rtlCol="false" tIns="0" lIns="0" bIns="0" rIns="0">
            <a:spAutoFit/>
          </a:bodyPr>
          <a:lstStyle/>
          <a:p>
            <a:pPr algn="ctr" marL="0" indent="0" lvl="0">
              <a:lnSpc>
                <a:spcPts val="5040"/>
              </a:lnSpc>
              <a:spcBef>
                <a:spcPct val="0"/>
              </a:spcBef>
            </a:pPr>
            <a:r>
              <a:rPr lang="en-US" sz="3600">
                <a:solidFill>
                  <a:srgbClr val="FFFFFF"/>
                </a:solidFill>
                <a:latin typeface="Montserrat Classic Bold"/>
              </a:rPr>
              <a:t>Schedule evaluation committee meetings</a:t>
            </a:r>
          </a:p>
        </p:txBody>
      </p:sp>
      <p:sp>
        <p:nvSpPr>
          <p:cNvPr name="TextBox 19" id="19"/>
          <p:cNvSpPr txBox="true"/>
          <p:nvPr/>
        </p:nvSpPr>
        <p:spPr>
          <a:xfrm rot="0">
            <a:off x="9575974" y="5112732"/>
            <a:ext cx="6852475" cy="1544320"/>
          </a:xfrm>
          <a:prstGeom prst="rect">
            <a:avLst/>
          </a:prstGeom>
        </p:spPr>
        <p:txBody>
          <a:bodyPr anchor="t" rtlCol="false" tIns="0" lIns="0" bIns="0" rIns="0">
            <a:spAutoFit/>
          </a:bodyPr>
          <a:lstStyle/>
          <a:p>
            <a:pPr algn="ctr">
              <a:lnSpc>
                <a:spcPts val="3080"/>
              </a:lnSpc>
            </a:pPr>
            <a:r>
              <a:rPr lang="en-US" sz="2200">
                <a:solidFill>
                  <a:srgbClr val="FFFFFF"/>
                </a:solidFill>
                <a:latin typeface="Montserrat Classic"/>
              </a:rPr>
              <a:t>Purchases receives questions and transmits them to your team. </a:t>
            </a:r>
          </a:p>
          <a:p>
            <a:pPr algn="ctr">
              <a:lnSpc>
                <a:spcPts val="3080"/>
              </a:lnSpc>
            </a:pPr>
            <a:r>
              <a:rPr lang="en-US" sz="2200">
                <a:solidFill>
                  <a:srgbClr val="FFFFFF"/>
                </a:solidFill>
                <a:latin typeface="Montserrat Classic"/>
              </a:rPr>
              <a:t>Suggested timeframe: 1 week after pre-bid conference.</a:t>
            </a:r>
          </a:p>
        </p:txBody>
      </p:sp>
      <p:sp>
        <p:nvSpPr>
          <p:cNvPr name="TextBox 20" id="20"/>
          <p:cNvSpPr txBox="true"/>
          <p:nvPr/>
        </p:nvSpPr>
        <p:spPr>
          <a:xfrm rot="0">
            <a:off x="9199902" y="4251672"/>
            <a:ext cx="7604618" cy="622935"/>
          </a:xfrm>
          <a:prstGeom prst="rect">
            <a:avLst/>
          </a:prstGeom>
        </p:spPr>
        <p:txBody>
          <a:bodyPr anchor="t" rtlCol="false" tIns="0" lIns="0" bIns="0" rIns="0">
            <a:spAutoFit/>
          </a:bodyPr>
          <a:lstStyle/>
          <a:p>
            <a:pPr algn="ctr" marL="0" indent="0" lvl="0">
              <a:lnSpc>
                <a:spcPts val="5040"/>
              </a:lnSpc>
              <a:spcBef>
                <a:spcPct val="0"/>
              </a:spcBef>
            </a:pPr>
            <a:r>
              <a:rPr lang="en-US" sz="3600">
                <a:solidFill>
                  <a:srgbClr val="FFFFFF"/>
                </a:solidFill>
                <a:latin typeface="Montserrat Classic Bold"/>
              </a:rPr>
              <a:t>Deadline for vendor questions</a:t>
            </a:r>
          </a:p>
        </p:txBody>
      </p:sp>
      <p:sp>
        <p:nvSpPr>
          <p:cNvPr name="TextBox 21" id="21"/>
          <p:cNvSpPr txBox="true"/>
          <p:nvPr/>
        </p:nvSpPr>
        <p:spPr>
          <a:xfrm rot="0">
            <a:off x="1755156" y="5303763"/>
            <a:ext cx="6799557" cy="1544320"/>
          </a:xfrm>
          <a:prstGeom prst="rect">
            <a:avLst/>
          </a:prstGeom>
        </p:spPr>
        <p:txBody>
          <a:bodyPr anchor="t" rtlCol="false" tIns="0" lIns="0" bIns="0" rIns="0">
            <a:spAutoFit/>
          </a:bodyPr>
          <a:lstStyle/>
          <a:p>
            <a:pPr algn="ctr">
              <a:lnSpc>
                <a:spcPts val="3080"/>
              </a:lnSpc>
            </a:pPr>
            <a:r>
              <a:rPr lang="en-US" sz="2200">
                <a:solidFill>
                  <a:srgbClr val="FFFFFF"/>
                </a:solidFill>
                <a:latin typeface="Montserrat Classic"/>
              </a:rPr>
              <a:t>Site visits or walk-throughs to provide additional information to vendors. </a:t>
            </a:r>
          </a:p>
          <a:p>
            <a:pPr algn="ctr" marL="0" indent="0" lvl="0">
              <a:lnSpc>
                <a:spcPts val="3080"/>
              </a:lnSpc>
              <a:spcBef>
                <a:spcPct val="0"/>
              </a:spcBef>
            </a:pPr>
            <a:r>
              <a:rPr lang="en-US" sz="2200">
                <a:solidFill>
                  <a:srgbClr val="FFFFFF"/>
                </a:solidFill>
                <a:latin typeface="Montserrat Classic"/>
              </a:rPr>
              <a:t>Suggested timeframe: 1-2 weeks after the RFP is posted.</a:t>
            </a:r>
          </a:p>
        </p:txBody>
      </p:sp>
      <p:sp>
        <p:nvSpPr>
          <p:cNvPr name="TextBox 22" id="22"/>
          <p:cNvSpPr txBox="true"/>
          <p:nvPr/>
        </p:nvSpPr>
        <p:spPr>
          <a:xfrm rot="0">
            <a:off x="1352626" y="4161398"/>
            <a:ext cx="7604618" cy="1180465"/>
          </a:xfrm>
          <a:prstGeom prst="rect">
            <a:avLst/>
          </a:prstGeom>
        </p:spPr>
        <p:txBody>
          <a:bodyPr anchor="t" rtlCol="false" tIns="0" lIns="0" bIns="0" rIns="0">
            <a:spAutoFit/>
          </a:bodyPr>
          <a:lstStyle/>
          <a:p>
            <a:pPr algn="ctr" marL="0" indent="0" lvl="0">
              <a:lnSpc>
                <a:spcPts val="4760"/>
              </a:lnSpc>
              <a:spcBef>
                <a:spcPct val="0"/>
              </a:spcBef>
            </a:pPr>
            <a:r>
              <a:rPr lang="en-US" sz="3400">
                <a:solidFill>
                  <a:srgbClr val="FFFFFF"/>
                </a:solidFill>
                <a:latin typeface="Montserrat Classic Bold"/>
              </a:rPr>
              <a:t>Hold pre-bid vendor engagements (if included in your RFP)</a:t>
            </a:r>
          </a:p>
        </p:txBody>
      </p:sp>
      <p:sp>
        <p:nvSpPr>
          <p:cNvPr name="Freeform 23" id="23"/>
          <p:cNvSpPr/>
          <p:nvPr/>
        </p:nvSpPr>
        <p:spPr>
          <a:xfrm flipH="false" flipV="false" rot="0">
            <a:off x="13338789" y="9236393"/>
            <a:ext cx="8757453" cy="7571877"/>
          </a:xfrm>
          <a:custGeom>
            <a:avLst/>
            <a:gdLst/>
            <a:ahLst/>
            <a:cxnLst/>
            <a:rect r="r" b="b" t="t" l="l"/>
            <a:pathLst>
              <a:path h="7571877" w="8757453">
                <a:moveTo>
                  <a:pt x="0" y="0"/>
                </a:moveTo>
                <a:lnTo>
                  <a:pt x="8757453" y="0"/>
                </a:lnTo>
                <a:lnTo>
                  <a:pt x="8757453" y="7571877"/>
                </a:lnTo>
                <a:lnTo>
                  <a:pt x="0" y="757187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4" id="24"/>
          <p:cNvSpPr txBox="true"/>
          <p:nvPr/>
        </p:nvSpPr>
        <p:spPr>
          <a:xfrm rot="0">
            <a:off x="16710989" y="9610567"/>
            <a:ext cx="548311" cy="273685"/>
          </a:xfrm>
          <a:prstGeom prst="rect">
            <a:avLst/>
          </a:prstGeom>
        </p:spPr>
        <p:txBody>
          <a:bodyPr anchor="t" rtlCol="false" tIns="0" lIns="0" bIns="0" rIns="0">
            <a:spAutoFit/>
          </a:bodyPr>
          <a:lstStyle/>
          <a:p>
            <a:pPr algn="r" marL="0" indent="0" lvl="0">
              <a:lnSpc>
                <a:spcPts val="2210"/>
              </a:lnSpc>
              <a:spcBef>
                <a:spcPct val="0"/>
              </a:spcBef>
            </a:pPr>
            <a:r>
              <a:rPr lang="en-US" sz="1700">
                <a:solidFill>
                  <a:srgbClr val="293556"/>
                </a:solidFill>
                <a:latin typeface="Montserrat Classic Bold"/>
              </a:rPr>
              <a:t>18</a:t>
            </a:r>
          </a:p>
        </p:txBody>
      </p:sp>
      <p:sp>
        <p:nvSpPr>
          <p:cNvPr name="AutoShape 25" id="25"/>
          <p:cNvSpPr/>
          <p:nvPr/>
        </p:nvSpPr>
        <p:spPr>
          <a:xfrm rot="0">
            <a:off x="5463020" y="7234894"/>
            <a:ext cx="7604618" cy="2649358"/>
          </a:xfrm>
          <a:prstGeom prst="rect">
            <a:avLst/>
          </a:prstGeom>
          <a:solidFill>
            <a:srgbClr val="000000">
              <a:alpha val="11765"/>
            </a:srgbClr>
          </a:solidFill>
        </p:spPr>
      </p:sp>
      <p:sp>
        <p:nvSpPr>
          <p:cNvPr name="AutoShape 26" id="26"/>
          <p:cNvSpPr/>
          <p:nvPr/>
        </p:nvSpPr>
        <p:spPr>
          <a:xfrm rot="0">
            <a:off x="5332166" y="7113747"/>
            <a:ext cx="7604618" cy="2649358"/>
          </a:xfrm>
          <a:prstGeom prst="rect">
            <a:avLst/>
          </a:prstGeom>
          <a:solidFill>
            <a:srgbClr val="293557"/>
          </a:solidFill>
        </p:spPr>
      </p:sp>
      <p:sp>
        <p:nvSpPr>
          <p:cNvPr name="TextBox 27" id="27"/>
          <p:cNvSpPr txBox="true"/>
          <p:nvPr/>
        </p:nvSpPr>
        <p:spPr>
          <a:xfrm rot="0">
            <a:off x="5708238" y="7903157"/>
            <a:ext cx="6852475" cy="1544320"/>
          </a:xfrm>
          <a:prstGeom prst="rect">
            <a:avLst/>
          </a:prstGeom>
        </p:spPr>
        <p:txBody>
          <a:bodyPr anchor="t" rtlCol="false" tIns="0" lIns="0" bIns="0" rIns="0">
            <a:spAutoFit/>
          </a:bodyPr>
          <a:lstStyle/>
          <a:p>
            <a:pPr algn="ctr">
              <a:lnSpc>
                <a:spcPts val="3080"/>
              </a:lnSpc>
            </a:pPr>
            <a:r>
              <a:rPr lang="en-US" sz="2200">
                <a:solidFill>
                  <a:srgbClr val="FFFFFF"/>
                </a:solidFill>
                <a:latin typeface="Montserrat Classic"/>
              </a:rPr>
              <a:t>Purchases receives the proposals and performs a preliminary review to make sure all requirements are met; Purchases then releases the technical proposals to the agency.</a:t>
            </a:r>
          </a:p>
        </p:txBody>
      </p:sp>
      <p:sp>
        <p:nvSpPr>
          <p:cNvPr name="TextBox 28" id="28"/>
          <p:cNvSpPr txBox="true"/>
          <p:nvPr/>
        </p:nvSpPr>
        <p:spPr>
          <a:xfrm rot="0">
            <a:off x="5332166" y="7137347"/>
            <a:ext cx="7604618" cy="622935"/>
          </a:xfrm>
          <a:prstGeom prst="rect">
            <a:avLst/>
          </a:prstGeom>
        </p:spPr>
        <p:txBody>
          <a:bodyPr anchor="t" rtlCol="false" tIns="0" lIns="0" bIns="0" rIns="0">
            <a:spAutoFit/>
          </a:bodyPr>
          <a:lstStyle/>
          <a:p>
            <a:pPr algn="ctr" marL="0" indent="0" lvl="0">
              <a:lnSpc>
                <a:spcPts val="5040"/>
              </a:lnSpc>
              <a:spcBef>
                <a:spcPct val="0"/>
              </a:spcBef>
            </a:pPr>
            <a:r>
              <a:rPr lang="en-US" sz="3600">
                <a:solidFill>
                  <a:srgbClr val="FFFFFF"/>
                </a:solidFill>
                <a:latin typeface="Montserrat Classic Bold"/>
              </a:rPr>
              <a:t>Proposal deadline</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0" y="738189"/>
          <a:ext cx="18288000" cy="9786078"/>
        </p:xfrm>
        <a:graphic>
          <a:graphicData uri="http://schemas.openxmlformats.org/drawingml/2006/table">
            <a:tbl>
              <a:tblPr/>
              <a:tblGrid>
                <a:gridCol w="18288000"/>
              </a:tblGrid>
              <a:tr h="970789">
                <a:tc>
                  <a:txBody>
                    <a:bodyPr anchor="t" rtlCol="false"/>
                    <a:lstStyle/>
                    <a:p>
                      <a:pPr algn="ctr">
                        <a:lnSpc>
                          <a:spcPts val="3359"/>
                        </a:lnSpc>
                        <a:defRPr/>
                      </a:pPr>
                      <a:r>
                        <a:rPr lang="en-US" sz="2400">
                          <a:solidFill>
                            <a:srgbClr val="293556"/>
                          </a:solidFill>
                          <a:latin typeface="Montserrat Classic Bold"/>
                        </a:rPr>
                        <a:t>Receive technical proposals from Purchases</a:t>
                      </a:r>
                      <a:endParaRPr lang="en-US" sz="1100"/>
                    </a:p>
                  </a:txBody>
                  <a:tcPr marL="190500" marR="190500" marT="190500" marB="190500" anchor="ctr">
                    <a:lnL cmpd="sng" algn="ctr" cap="flat" w="19050">
                      <a:solidFill>
                        <a:srgbClr val="FDA715"/>
                      </a:solidFill>
                      <a:prstDash val="solid"/>
                      <a:round/>
                      <a:headEnd type="none" w="med" len="med"/>
                      <a:tailEnd type="none" w="med" len="med"/>
                    </a:lnL>
                    <a:lnR cmpd="sng" algn="ctr" cap="flat" w="19050">
                      <a:solidFill>
                        <a:srgbClr val="FDA715"/>
                      </a:solidFill>
                      <a:prstDash val="solid"/>
                      <a:round/>
                      <a:headEnd type="none" w="med" len="med"/>
                      <a:tailEnd type="none" w="med" len="med"/>
                    </a:lnR>
                    <a:lnT cmpd="sng" algn="ctr" cap="flat" w="19050">
                      <a:solidFill>
                        <a:srgbClr val="FDA715"/>
                      </a:solidFill>
                      <a:prstDash val="solid"/>
                      <a:round/>
                      <a:headEnd type="none" w="med" len="med"/>
                      <a:tailEnd type="none" w="med" len="med"/>
                    </a:lnT>
                    <a:lnB cmpd="sng" algn="ctr" cap="flat" w="19050">
                      <a:solidFill>
                        <a:srgbClr val="FDA715"/>
                      </a:solidFill>
                      <a:prstDash val="solid"/>
                      <a:round/>
                      <a:headEnd type="none" w="med" len="med"/>
                      <a:tailEnd type="none" w="med" len="med"/>
                    </a:lnB>
                  </a:tcPr>
                </a:tc>
              </a:tr>
              <a:tr h="1793849">
                <a:tc>
                  <a:txBody>
                    <a:bodyPr anchor="t" rtlCol="false"/>
                    <a:lstStyle/>
                    <a:p>
                      <a:pPr algn="l" marL="496571" indent="-248285" lvl="1">
                        <a:lnSpc>
                          <a:spcPts val="3220"/>
                        </a:lnSpc>
                        <a:buFont typeface="Arial"/>
                        <a:buChar char="•"/>
                        <a:defRPr/>
                      </a:pPr>
                      <a:r>
                        <a:rPr lang="en-US" sz="2300">
                          <a:solidFill>
                            <a:srgbClr val="293556"/>
                          </a:solidFill>
                          <a:latin typeface="Montserrat Classic"/>
                        </a:rPr>
                        <a:t>Purchases will release technical proposals through OSP when they are ready to be released.</a:t>
                      </a:r>
                      <a:endParaRPr lang="en-US" sz="1100"/>
                    </a:p>
                    <a:p>
                      <a:pPr marL="496571" indent="-248285" lvl="1">
                        <a:lnSpc>
                          <a:spcPts val="3220"/>
                        </a:lnSpc>
                        <a:buFont typeface="Arial"/>
                        <a:buChar char="•"/>
                      </a:pPr>
                      <a:r>
                        <a:rPr lang="en-US" sz="2300">
                          <a:solidFill>
                            <a:srgbClr val="293556"/>
                          </a:solidFill>
                          <a:latin typeface="Montserrat Classic"/>
                        </a:rPr>
                        <a:t>As a reminder, cost proposals can only be viewed by the evaluation committee after scoring is complete for the technical portion of the proposal and the technical evaluation memo has been submitted and approved. </a:t>
                      </a:r>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tcPr>
                </a:tc>
              </a:tr>
              <a:tr h="928581">
                <a:tc>
                  <a:txBody>
                    <a:bodyPr anchor="t" rtlCol="false"/>
                    <a:lstStyle/>
                    <a:p>
                      <a:pPr algn="ctr">
                        <a:lnSpc>
                          <a:spcPts val="3359"/>
                        </a:lnSpc>
                        <a:defRPr/>
                      </a:pPr>
                      <a:r>
                        <a:rPr lang="en-US" sz="2399">
                          <a:solidFill>
                            <a:srgbClr val="293556"/>
                          </a:solidFill>
                          <a:latin typeface="Montserrat Classic Bold"/>
                        </a:rPr>
                        <a:t>Evaluate technical proposals</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FDA715"/>
                    </a:solidFill>
                  </a:tcPr>
                </a:tc>
              </a:tr>
              <a:tr h="2321452">
                <a:tc>
                  <a:txBody>
                    <a:bodyPr anchor="t" rtlCol="false"/>
                    <a:lstStyle/>
                    <a:p>
                      <a:pPr algn="just" marL="518160" indent="-259080" lvl="1">
                        <a:lnSpc>
                          <a:spcPts val="3359"/>
                        </a:lnSpc>
                        <a:buFont typeface="Arial"/>
                        <a:buChar char="•"/>
                        <a:defRPr/>
                      </a:pPr>
                      <a:r>
                        <a:rPr lang="en-US" sz="2400">
                          <a:solidFill>
                            <a:srgbClr val="293556"/>
                          </a:solidFill>
                          <a:latin typeface="Montserrat Classic"/>
                        </a:rPr>
                        <a:t>Use the scoring sheet developed in your RFP. Point distribution and criteria categories must be based on the technical evaluation criteria in the RFP. </a:t>
                      </a:r>
                      <a:endParaRPr lang="en-US" sz="1100"/>
                    </a:p>
                    <a:p>
                      <a:pPr algn="just" marL="518160" indent="-259080" lvl="1">
                        <a:lnSpc>
                          <a:spcPts val="3359"/>
                        </a:lnSpc>
                        <a:buFont typeface="Arial"/>
                        <a:buChar char="•"/>
                      </a:pPr>
                      <a:r>
                        <a:rPr lang="en-US" sz="2400">
                          <a:solidFill>
                            <a:srgbClr val="293556"/>
                          </a:solidFill>
                          <a:latin typeface="Montserrat Classic"/>
                        </a:rPr>
                        <a:t>Your team can submit questions for vendors that arise during the evaluation through the Division of Purchases only. Your agency is not allowed to contact vendors directly about this solicitation outside of public forums. </a:t>
                      </a:r>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tcPr>
                </a:tc>
              </a:tr>
              <a:tr h="928581">
                <a:tc>
                  <a:txBody>
                    <a:bodyPr anchor="t" rtlCol="false"/>
                    <a:lstStyle/>
                    <a:p>
                      <a:pPr algn="ctr">
                        <a:lnSpc>
                          <a:spcPts val="3359"/>
                        </a:lnSpc>
                        <a:defRPr/>
                      </a:pPr>
                      <a:r>
                        <a:rPr lang="en-US" sz="2399">
                          <a:solidFill>
                            <a:srgbClr val="FFFFFF"/>
                          </a:solidFill>
                          <a:latin typeface="Montserrat Classic Bold"/>
                        </a:rPr>
                        <a:t>Write and submit technical evaluation memo</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293556"/>
                    </a:solidFill>
                  </a:tcPr>
                </a:tc>
              </a:tr>
              <a:tr h="2842826">
                <a:tc>
                  <a:txBody>
                    <a:bodyPr anchor="t" rtlCol="false"/>
                    <a:lstStyle/>
                    <a:p>
                      <a:pPr algn="just">
                        <a:lnSpc>
                          <a:spcPts val="3359"/>
                        </a:lnSpc>
                        <a:defRPr/>
                      </a:pPr>
                      <a:r>
                        <a:rPr lang="en-US" sz="2400">
                          <a:solidFill>
                            <a:srgbClr val="293556"/>
                          </a:solidFill>
                          <a:latin typeface="Montserrat Classic"/>
                        </a:rPr>
                        <a:t>Once the final scoring of the technical proposal is complete, the technical review team will score and document the technical review process via a signed technical review memo. This memo documents the scoring of all vendors against the technical criteria stated in the RFP and recommends the advancement of vendors that have met or exceeded the minimum technical threshold to advance to the cost phase. Once received, Purchases will review and release the cost proposals or follow up to request additional information as needed.</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tcPr>
                </a:tc>
              </a:tr>
            </a:tbl>
          </a:graphicData>
        </a:graphic>
      </p:graphicFrame>
      <p:sp>
        <p:nvSpPr>
          <p:cNvPr name="TextBox 3" id="3"/>
          <p:cNvSpPr txBox="true"/>
          <p:nvPr/>
        </p:nvSpPr>
        <p:spPr>
          <a:xfrm rot="0">
            <a:off x="5335850" y="-46036"/>
            <a:ext cx="7616299" cy="784225"/>
          </a:xfrm>
          <a:prstGeom prst="rect">
            <a:avLst/>
          </a:prstGeom>
        </p:spPr>
        <p:txBody>
          <a:bodyPr anchor="t" rtlCol="false" tIns="0" lIns="0" bIns="0" rIns="0">
            <a:spAutoFit/>
          </a:bodyPr>
          <a:lstStyle/>
          <a:p>
            <a:pPr algn="l" marL="0" indent="0" lvl="0">
              <a:lnSpc>
                <a:spcPts val="6049"/>
              </a:lnSpc>
              <a:spcBef>
                <a:spcPct val="0"/>
              </a:spcBef>
            </a:pPr>
            <a:r>
              <a:rPr lang="en-US" sz="5499">
                <a:solidFill>
                  <a:srgbClr val="293556"/>
                </a:solidFill>
                <a:latin typeface="Montserrat Classic Bold"/>
              </a:rPr>
              <a:t>EVALUATION STAGE:</a:t>
            </a:r>
          </a:p>
        </p:txBody>
      </p:sp>
      <p:sp>
        <p:nvSpPr>
          <p:cNvPr name="Freeform 4" id="4"/>
          <p:cNvSpPr/>
          <p:nvPr/>
        </p:nvSpPr>
        <p:spPr>
          <a:xfrm flipH="false" flipV="false" rot="0">
            <a:off x="13909273" y="9876408"/>
            <a:ext cx="8757453" cy="7571877"/>
          </a:xfrm>
          <a:custGeom>
            <a:avLst/>
            <a:gdLst/>
            <a:ahLst/>
            <a:cxnLst/>
            <a:rect r="r" b="b" t="t" l="l"/>
            <a:pathLst>
              <a:path h="7571877" w="8757453">
                <a:moveTo>
                  <a:pt x="0" y="0"/>
                </a:moveTo>
                <a:lnTo>
                  <a:pt x="8757454" y="0"/>
                </a:lnTo>
                <a:lnTo>
                  <a:pt x="8757454" y="7571878"/>
                </a:lnTo>
                <a:lnTo>
                  <a:pt x="0" y="75718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17281474" y="10250582"/>
            <a:ext cx="548311" cy="273685"/>
          </a:xfrm>
          <a:prstGeom prst="rect">
            <a:avLst/>
          </a:prstGeom>
        </p:spPr>
        <p:txBody>
          <a:bodyPr anchor="t" rtlCol="false" tIns="0" lIns="0" bIns="0" rIns="0">
            <a:spAutoFit/>
          </a:bodyPr>
          <a:lstStyle/>
          <a:p>
            <a:pPr algn="r" marL="0" indent="0" lvl="0">
              <a:lnSpc>
                <a:spcPts val="2210"/>
              </a:lnSpc>
              <a:spcBef>
                <a:spcPct val="0"/>
              </a:spcBef>
            </a:pPr>
            <a:r>
              <a:rPr lang="en-US" sz="1700">
                <a:solidFill>
                  <a:srgbClr val="293556"/>
                </a:solidFill>
                <a:latin typeface="Montserrat Classic Bold"/>
              </a:rPr>
              <a:t>13</a:t>
            </a:r>
          </a:p>
        </p:txBody>
      </p:sp>
      <p:sp>
        <p:nvSpPr>
          <p:cNvPr name="TextBox 6" id="6"/>
          <p:cNvSpPr txBox="true"/>
          <p:nvPr/>
        </p:nvSpPr>
        <p:spPr>
          <a:xfrm rot="0">
            <a:off x="17281474" y="9995947"/>
            <a:ext cx="548311" cy="273685"/>
          </a:xfrm>
          <a:prstGeom prst="rect">
            <a:avLst/>
          </a:prstGeom>
        </p:spPr>
        <p:txBody>
          <a:bodyPr anchor="t" rtlCol="false" tIns="0" lIns="0" bIns="0" rIns="0">
            <a:spAutoFit/>
          </a:bodyPr>
          <a:lstStyle/>
          <a:p>
            <a:pPr algn="r" marL="0" indent="0" lvl="0">
              <a:lnSpc>
                <a:spcPts val="2210"/>
              </a:lnSpc>
              <a:spcBef>
                <a:spcPct val="0"/>
              </a:spcBef>
            </a:pPr>
            <a:r>
              <a:rPr lang="en-US" sz="1700">
                <a:solidFill>
                  <a:srgbClr val="293556"/>
                </a:solidFill>
                <a:latin typeface="Montserrat Classic Bold"/>
              </a:rPr>
              <a:t>19</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293557"/>
        </a:solidFill>
      </p:bgPr>
    </p:bg>
    <p:spTree>
      <p:nvGrpSpPr>
        <p:cNvPr id="1" name=""/>
        <p:cNvGrpSpPr/>
        <p:nvPr/>
      </p:nvGrpSpPr>
      <p:grpSpPr>
        <a:xfrm>
          <a:off x="0" y="0"/>
          <a:ext cx="0" cy="0"/>
          <a:chOff x="0" y="0"/>
          <a:chExt cx="0" cy="0"/>
        </a:xfrm>
      </p:grpSpPr>
      <p:sp>
        <p:nvSpPr>
          <p:cNvPr name="Freeform 2" id="2"/>
          <p:cNvSpPr/>
          <p:nvPr/>
        </p:nvSpPr>
        <p:spPr>
          <a:xfrm flipH="false" flipV="true" rot="0">
            <a:off x="-1289068" y="8457499"/>
            <a:ext cx="6614674" cy="5722407"/>
          </a:xfrm>
          <a:custGeom>
            <a:avLst/>
            <a:gdLst/>
            <a:ahLst/>
            <a:cxnLst/>
            <a:rect r="r" b="b" t="t" l="l"/>
            <a:pathLst>
              <a:path h="5722407" w="6614674">
                <a:moveTo>
                  <a:pt x="0" y="5722407"/>
                </a:moveTo>
                <a:lnTo>
                  <a:pt x="6614674" y="5722407"/>
                </a:lnTo>
                <a:lnTo>
                  <a:pt x="6614674" y="0"/>
                </a:lnTo>
                <a:lnTo>
                  <a:pt x="0" y="0"/>
                </a:lnTo>
                <a:lnTo>
                  <a:pt x="0" y="5722407"/>
                </a:lnTo>
                <a:close/>
              </a:path>
            </a:pathLst>
          </a:custGeom>
          <a:blipFill>
            <a:blip r:embed="rId2">
              <a:extLst>
                <a:ext uri="{96DAC541-7B7A-43D3-8B79-37D633B846F1}">
                  <asvg:svgBlip xmlns:asvg="http://schemas.microsoft.com/office/drawing/2016/SVG/main" r:embed="rId3"/>
                </a:ext>
              </a:extLst>
            </a:blip>
            <a:stretch>
              <a:fillRect l="0" t="0" r="0" b="0"/>
            </a:stretch>
          </a:blipFill>
        </p:spPr>
      </p:sp>
      <p:graphicFrame>
        <p:nvGraphicFramePr>
          <p:cNvPr name="Table 3" id="3"/>
          <p:cNvGraphicFramePr>
            <a:graphicFrameLocks noGrp="true"/>
          </p:cNvGraphicFramePr>
          <p:nvPr/>
        </p:nvGraphicFramePr>
        <p:xfrm>
          <a:off x="8238612" y="600075"/>
          <a:ext cx="9721022" cy="9086850"/>
        </p:xfrm>
        <a:graphic>
          <a:graphicData uri="http://schemas.openxmlformats.org/drawingml/2006/table">
            <a:tbl>
              <a:tblPr/>
              <a:tblGrid>
                <a:gridCol w="854506"/>
                <a:gridCol w="8866515"/>
              </a:tblGrid>
              <a:tr h="826077">
                <a:tc>
                  <a:txBody>
                    <a:bodyPr anchor="t" rtlCol="false"/>
                    <a:lstStyle/>
                    <a:p>
                      <a:pPr algn="ctr">
                        <a:lnSpc>
                          <a:spcPts val="2380"/>
                        </a:lnSpc>
                        <a:defRPr/>
                      </a:pPr>
                      <a:r>
                        <a:rPr lang="en-US" sz="1700">
                          <a:solidFill>
                            <a:srgbClr val="293557"/>
                          </a:solidFill>
                          <a:latin typeface="Montserrat Classic Bold"/>
                        </a:rPr>
                        <a:t>3</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FDA715"/>
                    </a:solidFill>
                  </a:tcPr>
                </a:tc>
                <a:tc>
                  <a:txBody>
                    <a:bodyPr anchor="t" rtlCol="false"/>
                    <a:lstStyle/>
                    <a:p>
                      <a:pPr algn="just">
                        <a:lnSpc>
                          <a:spcPts val="2379"/>
                        </a:lnSpc>
                        <a:defRPr/>
                      </a:pPr>
                      <a:r>
                        <a:rPr lang="en-US" sz="1699" u="sng">
                          <a:solidFill>
                            <a:srgbClr val="E5E5E5"/>
                          </a:solidFill>
                          <a:latin typeface="Montserrat Classic"/>
                          <a:hlinkClick r:id="rId4" action="ppaction://hlinksldjump"/>
                        </a:rPr>
                        <a:t>Defining Request for Proposals</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FFFFFF"/>
                      </a:solidFill>
                      <a:prstDash val="solid"/>
                      <a:round/>
                      <a:headEnd type="none" w="med" len="med"/>
                      <a:tailEnd type="none" w="med" len="med"/>
                    </a:lnT>
                    <a:lnB cmpd="sng" algn="ctr" cap="flat" w="0">
                      <a:solidFill>
                        <a:srgbClr val="CCCCCC"/>
                      </a:solidFill>
                      <a:prstDash val="solid"/>
                      <a:round/>
                      <a:headEnd type="none" w="med" len="med"/>
                      <a:tailEnd type="none" w="med" len="med"/>
                    </a:lnB>
                  </a:tcPr>
                </a:tc>
              </a:tr>
              <a:tr h="826077">
                <a:tc>
                  <a:txBody>
                    <a:bodyPr anchor="t" rtlCol="false"/>
                    <a:lstStyle/>
                    <a:p>
                      <a:pPr algn="ctr">
                        <a:lnSpc>
                          <a:spcPts val="2380"/>
                        </a:lnSpc>
                        <a:defRPr/>
                      </a:pPr>
                      <a:r>
                        <a:rPr lang="en-US" sz="1700">
                          <a:solidFill>
                            <a:srgbClr val="293557"/>
                          </a:solidFill>
                          <a:latin typeface="Montserrat Classic Bold"/>
                        </a:rPr>
                        <a:t>4</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FDA715"/>
                    </a:solidFill>
                  </a:tcPr>
                </a:tc>
                <a:tc>
                  <a:txBody>
                    <a:bodyPr anchor="t" rtlCol="false"/>
                    <a:lstStyle/>
                    <a:p>
                      <a:pPr algn="just">
                        <a:lnSpc>
                          <a:spcPts val="2379"/>
                        </a:lnSpc>
                        <a:defRPr/>
                      </a:pPr>
                      <a:r>
                        <a:rPr lang="en-US" sz="1699" u="sng">
                          <a:solidFill>
                            <a:srgbClr val="E5E5E5"/>
                          </a:solidFill>
                          <a:latin typeface="Montserrat Classic"/>
                        </a:rPr>
                        <a:t>Why use the procurement process?</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CCCCC"/>
                      </a:solidFill>
                      <a:prstDash val="solid"/>
                      <a:round/>
                      <a:headEnd type="none" w="med" len="med"/>
                      <a:tailEnd type="none" w="med" len="med"/>
                    </a:lnB>
                  </a:tcPr>
                </a:tc>
              </a:tr>
              <a:tr h="826077">
                <a:tc>
                  <a:txBody>
                    <a:bodyPr anchor="t" rtlCol="false"/>
                    <a:lstStyle/>
                    <a:p>
                      <a:pPr algn="ctr">
                        <a:lnSpc>
                          <a:spcPts val="2380"/>
                        </a:lnSpc>
                        <a:defRPr/>
                      </a:pPr>
                      <a:r>
                        <a:rPr lang="en-US" sz="1700">
                          <a:solidFill>
                            <a:srgbClr val="293557"/>
                          </a:solidFill>
                          <a:latin typeface="Montserrat Classic Bold"/>
                        </a:rPr>
                        <a:t>5</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FCFCF"/>
                      </a:solidFill>
                      <a:prstDash val="solid"/>
                      <a:round/>
                      <a:headEnd type="none" w="med" len="med"/>
                      <a:tailEnd type="none" w="med" len="med"/>
                    </a:lnB>
                    <a:solidFill>
                      <a:srgbClr val="FDA715"/>
                    </a:solidFill>
                  </a:tcPr>
                </a:tc>
                <a:tc>
                  <a:txBody>
                    <a:bodyPr anchor="t" rtlCol="false"/>
                    <a:lstStyle/>
                    <a:p>
                      <a:pPr algn="just">
                        <a:lnSpc>
                          <a:spcPts val="2379"/>
                        </a:lnSpc>
                        <a:defRPr/>
                      </a:pPr>
                      <a:r>
                        <a:rPr lang="en-US" sz="1699" u="sng">
                          <a:solidFill>
                            <a:srgbClr val="E5E5E5"/>
                          </a:solidFill>
                          <a:latin typeface="Montserrat Classic"/>
                          <a:hlinkClick r:id="rId5" action="ppaction://hlinksldjump"/>
                        </a:rPr>
                        <a:t>Things to consider</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CCCCCC"/>
                      </a:solidFill>
                      <a:prstDash val="solid"/>
                      <a:round/>
                      <a:headEnd type="none" w="med" len="med"/>
                      <a:tailEnd type="none" w="med" len="med"/>
                    </a:lnT>
                    <a:lnB cmpd="sng" algn="ctr" cap="flat" w="0">
                      <a:solidFill>
                        <a:srgbClr val="CFCFCF"/>
                      </a:solidFill>
                      <a:prstDash val="solid"/>
                      <a:round/>
                      <a:headEnd type="none" w="med" len="med"/>
                      <a:tailEnd type="none" w="med" len="med"/>
                    </a:lnB>
                  </a:tcPr>
                </a:tc>
              </a:tr>
              <a:tr h="826077">
                <a:tc>
                  <a:txBody>
                    <a:bodyPr anchor="t" rtlCol="false"/>
                    <a:lstStyle/>
                    <a:p>
                      <a:pPr algn="ctr">
                        <a:lnSpc>
                          <a:spcPts val="2380"/>
                        </a:lnSpc>
                        <a:defRPr/>
                      </a:pPr>
                      <a:r>
                        <a:rPr lang="en-US" sz="1700">
                          <a:solidFill>
                            <a:srgbClr val="293557"/>
                          </a:solidFill>
                          <a:latin typeface="Montserrat Classic Bold"/>
                        </a:rPr>
                        <a:t>6</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CFCFCF"/>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FDA715"/>
                    </a:solidFill>
                  </a:tcPr>
                </a:tc>
                <a:tc>
                  <a:txBody>
                    <a:bodyPr anchor="t" rtlCol="false"/>
                    <a:lstStyle/>
                    <a:p>
                      <a:pPr algn="just">
                        <a:lnSpc>
                          <a:spcPts val="2379"/>
                        </a:lnSpc>
                        <a:defRPr/>
                      </a:pPr>
                      <a:r>
                        <a:rPr lang="en-US" sz="1699" u="sng">
                          <a:solidFill>
                            <a:srgbClr val="E5E5E5"/>
                          </a:solidFill>
                          <a:latin typeface="Montserrat Classic"/>
                          <a:hlinkClick r:id="rId6" action="ppaction://hlinksldjump"/>
                        </a:rPr>
                        <a:t>Needs Assessment Phase</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CFCFCF"/>
                      </a:solidFill>
                      <a:prstDash val="solid"/>
                      <a:round/>
                      <a:headEnd type="none" w="med" len="med"/>
                      <a:tailEnd type="none" w="med" len="med"/>
                    </a:lnT>
                    <a:lnB cmpd="sng" algn="ctr" cap="flat" w="0">
                      <a:solidFill>
                        <a:srgbClr val="CCCCCC"/>
                      </a:solidFill>
                      <a:prstDash val="solid"/>
                      <a:round/>
                      <a:headEnd type="none" w="med" len="med"/>
                      <a:tailEnd type="none" w="med" len="med"/>
                    </a:lnB>
                  </a:tcPr>
                </a:tc>
              </a:tr>
              <a:tr h="826077">
                <a:tc>
                  <a:txBody>
                    <a:bodyPr anchor="t" rtlCol="false"/>
                    <a:lstStyle/>
                    <a:p>
                      <a:pPr algn="ctr">
                        <a:lnSpc>
                          <a:spcPts val="2380"/>
                        </a:lnSpc>
                        <a:defRPr/>
                      </a:pPr>
                      <a:r>
                        <a:rPr lang="en-US" sz="1700">
                          <a:solidFill>
                            <a:srgbClr val="293557"/>
                          </a:solidFill>
                          <a:latin typeface="Montserrat Classic Bold"/>
                        </a:rPr>
                        <a:t>9</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CFCFCF"/>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FDA715"/>
                    </a:solidFill>
                  </a:tcPr>
                </a:tc>
                <a:tc>
                  <a:txBody>
                    <a:bodyPr anchor="t" rtlCol="false"/>
                    <a:lstStyle/>
                    <a:p>
                      <a:pPr algn="just">
                        <a:lnSpc>
                          <a:spcPts val="2379"/>
                        </a:lnSpc>
                        <a:defRPr/>
                      </a:pPr>
                      <a:r>
                        <a:rPr lang="en-US" sz="1699" u="sng">
                          <a:solidFill>
                            <a:srgbClr val="E5E5E5"/>
                          </a:solidFill>
                          <a:latin typeface="Montserrat Classic"/>
                          <a:hlinkClick r:id="rId7" action="ppaction://hlinksldjump"/>
                        </a:rPr>
                        <a:t>Writing the RFP</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CFCFCF"/>
                      </a:solidFill>
                      <a:prstDash val="solid"/>
                      <a:round/>
                      <a:headEnd type="none" w="med" len="med"/>
                      <a:tailEnd type="none" w="med" len="med"/>
                    </a:lnT>
                    <a:lnB cmpd="sng" algn="ctr" cap="flat" w="0">
                      <a:solidFill>
                        <a:srgbClr val="CCCCCC"/>
                      </a:solidFill>
                      <a:prstDash val="solid"/>
                      <a:round/>
                      <a:headEnd type="none" w="med" len="med"/>
                      <a:tailEnd type="none" w="med" len="med"/>
                    </a:lnB>
                  </a:tcPr>
                </a:tc>
              </a:tr>
              <a:tr h="826077">
                <a:tc>
                  <a:txBody>
                    <a:bodyPr anchor="t" rtlCol="false"/>
                    <a:lstStyle/>
                    <a:p>
                      <a:pPr algn="ctr">
                        <a:lnSpc>
                          <a:spcPts val="2380"/>
                        </a:lnSpc>
                        <a:defRPr/>
                      </a:pPr>
                      <a:r>
                        <a:rPr lang="en-US" sz="1700">
                          <a:solidFill>
                            <a:srgbClr val="293557"/>
                          </a:solidFill>
                          <a:latin typeface="Montserrat Classic Bold"/>
                        </a:rPr>
                        <a:t>11</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CFCFCF"/>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FDA715"/>
                    </a:solidFill>
                  </a:tcPr>
                </a:tc>
                <a:tc>
                  <a:txBody>
                    <a:bodyPr anchor="t" rtlCol="false"/>
                    <a:lstStyle/>
                    <a:p>
                      <a:pPr algn="just">
                        <a:lnSpc>
                          <a:spcPts val="2379"/>
                        </a:lnSpc>
                        <a:defRPr/>
                      </a:pPr>
                      <a:r>
                        <a:rPr lang="en-US" sz="1699" u="sng">
                          <a:solidFill>
                            <a:srgbClr val="E5E5E5"/>
                          </a:solidFill>
                          <a:latin typeface="Montserrat Classic"/>
                          <a:hlinkClick r:id="rId8" action="ppaction://hlinksldjump"/>
                        </a:rPr>
                        <a:t>Prepare the Requisition</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CFCFCF"/>
                      </a:solidFill>
                      <a:prstDash val="solid"/>
                      <a:round/>
                      <a:headEnd type="none" w="med" len="med"/>
                      <a:tailEnd type="none" w="med" len="med"/>
                    </a:lnT>
                    <a:lnB cmpd="sng" algn="ctr" cap="flat" w="0">
                      <a:solidFill>
                        <a:srgbClr val="CCCCCC"/>
                      </a:solidFill>
                      <a:prstDash val="solid"/>
                      <a:round/>
                      <a:headEnd type="none" w="med" len="med"/>
                      <a:tailEnd type="none" w="med" len="med"/>
                    </a:lnB>
                  </a:tcPr>
                </a:tc>
              </a:tr>
              <a:tr h="826077">
                <a:tc>
                  <a:txBody>
                    <a:bodyPr anchor="t" rtlCol="false"/>
                    <a:lstStyle/>
                    <a:p>
                      <a:pPr algn="ctr">
                        <a:lnSpc>
                          <a:spcPts val="2380"/>
                        </a:lnSpc>
                        <a:defRPr/>
                      </a:pPr>
                      <a:r>
                        <a:rPr lang="en-US" sz="1700">
                          <a:solidFill>
                            <a:srgbClr val="293557"/>
                          </a:solidFill>
                          <a:latin typeface="Montserrat Classic Bold"/>
                        </a:rPr>
                        <a:t>12</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CFCFCF"/>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FDA715"/>
                    </a:solidFill>
                  </a:tcPr>
                </a:tc>
                <a:tc>
                  <a:txBody>
                    <a:bodyPr anchor="t" rtlCol="false"/>
                    <a:lstStyle/>
                    <a:p>
                      <a:pPr algn="just">
                        <a:lnSpc>
                          <a:spcPts val="2379"/>
                        </a:lnSpc>
                        <a:defRPr/>
                      </a:pPr>
                      <a:r>
                        <a:rPr lang="en-US" sz="1699" u="sng">
                          <a:solidFill>
                            <a:srgbClr val="E5E5E5"/>
                          </a:solidFill>
                          <a:latin typeface="Montserrat Classic"/>
                          <a:hlinkClick r:id="rId9" action="ppaction://hlinksldjump"/>
                        </a:rPr>
                        <a:t>RFP Posted</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CFCFCF"/>
                      </a:solidFill>
                      <a:prstDash val="solid"/>
                      <a:round/>
                      <a:headEnd type="none" w="med" len="med"/>
                      <a:tailEnd type="none" w="med" len="med"/>
                    </a:lnT>
                    <a:lnB cmpd="sng" algn="ctr" cap="flat" w="0">
                      <a:solidFill>
                        <a:srgbClr val="CCCCCC"/>
                      </a:solidFill>
                      <a:prstDash val="solid"/>
                      <a:round/>
                      <a:headEnd type="none" w="med" len="med"/>
                      <a:tailEnd type="none" w="med" len="med"/>
                    </a:lnB>
                  </a:tcPr>
                </a:tc>
              </a:tr>
              <a:tr h="826077">
                <a:tc>
                  <a:txBody>
                    <a:bodyPr anchor="t" rtlCol="false"/>
                    <a:lstStyle/>
                    <a:p>
                      <a:pPr algn="ctr">
                        <a:lnSpc>
                          <a:spcPts val="2380"/>
                        </a:lnSpc>
                        <a:defRPr/>
                      </a:pPr>
                      <a:r>
                        <a:rPr lang="en-US" sz="1700">
                          <a:solidFill>
                            <a:srgbClr val="293557"/>
                          </a:solidFill>
                          <a:latin typeface="Montserrat Classic Bold"/>
                        </a:rPr>
                        <a:t>13</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CFCFCF"/>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FDA715"/>
                    </a:solidFill>
                  </a:tcPr>
                </a:tc>
                <a:tc>
                  <a:txBody>
                    <a:bodyPr anchor="t" rtlCol="false"/>
                    <a:lstStyle/>
                    <a:p>
                      <a:pPr algn="l">
                        <a:lnSpc>
                          <a:spcPts val="2379"/>
                        </a:lnSpc>
                        <a:defRPr/>
                      </a:pPr>
                      <a:r>
                        <a:rPr lang="en-US" sz="1699" u="sng">
                          <a:solidFill>
                            <a:srgbClr val="E5E5E5"/>
                          </a:solidFill>
                          <a:latin typeface="Montserrat Classic"/>
                          <a:hlinkClick r:id="rId10" action="ppaction://hlinksldjump"/>
                        </a:rPr>
                        <a:t>What is a technical evaluation/How are proposals measured?</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CFCFCF"/>
                      </a:solidFill>
                      <a:prstDash val="solid"/>
                      <a:round/>
                      <a:headEnd type="none" w="med" len="med"/>
                      <a:tailEnd type="none" w="med" len="med"/>
                    </a:lnT>
                    <a:lnB cmpd="sng" algn="ctr" cap="flat" w="0">
                      <a:solidFill>
                        <a:srgbClr val="CCCCCC"/>
                      </a:solidFill>
                      <a:prstDash val="solid"/>
                      <a:round/>
                      <a:headEnd type="none" w="med" len="med"/>
                      <a:tailEnd type="none" w="med" len="med"/>
                    </a:lnB>
                  </a:tcPr>
                </a:tc>
              </a:tr>
              <a:tr h="826077">
                <a:tc>
                  <a:txBody>
                    <a:bodyPr anchor="t" rtlCol="false"/>
                    <a:lstStyle/>
                    <a:p>
                      <a:pPr algn="ctr">
                        <a:lnSpc>
                          <a:spcPts val="2380"/>
                        </a:lnSpc>
                        <a:defRPr/>
                      </a:pPr>
                      <a:r>
                        <a:rPr lang="en-US" sz="1700">
                          <a:solidFill>
                            <a:srgbClr val="293557"/>
                          </a:solidFill>
                          <a:latin typeface="Montserrat Classic Bold"/>
                        </a:rPr>
                        <a:t>19</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CFCFCF"/>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FDA715"/>
                    </a:solidFill>
                  </a:tcPr>
                </a:tc>
                <a:tc>
                  <a:txBody>
                    <a:bodyPr anchor="t" rtlCol="false"/>
                    <a:lstStyle/>
                    <a:p>
                      <a:pPr algn="just">
                        <a:lnSpc>
                          <a:spcPts val="2379"/>
                        </a:lnSpc>
                        <a:defRPr/>
                      </a:pPr>
                      <a:r>
                        <a:rPr lang="en-US" sz="1699" u="sng">
                          <a:solidFill>
                            <a:srgbClr val="E5E5E5"/>
                          </a:solidFill>
                          <a:latin typeface="Montserrat Classic"/>
                          <a:hlinkClick r:id="rId11" action="ppaction://hlinksldjump"/>
                        </a:rPr>
                        <a:t>Evaluation Stage</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CFCFCF"/>
                      </a:solidFill>
                      <a:prstDash val="solid"/>
                      <a:round/>
                      <a:headEnd type="none" w="med" len="med"/>
                      <a:tailEnd type="none" w="med" len="med"/>
                    </a:lnT>
                    <a:lnB cmpd="sng" algn="ctr" cap="flat" w="0">
                      <a:solidFill>
                        <a:srgbClr val="CCCCCC"/>
                      </a:solidFill>
                      <a:prstDash val="solid"/>
                      <a:round/>
                      <a:headEnd type="none" w="med" len="med"/>
                      <a:tailEnd type="none" w="med" len="med"/>
                    </a:lnB>
                  </a:tcPr>
                </a:tc>
              </a:tr>
              <a:tr h="826077">
                <a:tc>
                  <a:txBody>
                    <a:bodyPr anchor="t" rtlCol="false"/>
                    <a:lstStyle/>
                    <a:p>
                      <a:pPr algn="ctr">
                        <a:lnSpc>
                          <a:spcPts val="2380"/>
                        </a:lnSpc>
                        <a:defRPr/>
                      </a:pPr>
                      <a:r>
                        <a:rPr lang="en-US" sz="1700">
                          <a:solidFill>
                            <a:srgbClr val="293557"/>
                          </a:solidFill>
                          <a:latin typeface="Montserrat Classic Bold"/>
                        </a:rPr>
                        <a:t>21</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CFCFCF"/>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FDA715"/>
                    </a:solidFill>
                  </a:tcPr>
                </a:tc>
                <a:tc>
                  <a:txBody>
                    <a:bodyPr anchor="t" rtlCol="false"/>
                    <a:lstStyle/>
                    <a:p>
                      <a:pPr algn="just">
                        <a:lnSpc>
                          <a:spcPts val="2380"/>
                        </a:lnSpc>
                        <a:defRPr/>
                      </a:pPr>
                      <a:r>
                        <a:rPr lang="en-US" sz="1700" u="sng">
                          <a:solidFill>
                            <a:srgbClr val="E5E5E5"/>
                          </a:solidFill>
                          <a:latin typeface="Montserrat Classic"/>
                          <a:hlinkClick r:id="rId12" action="ppaction://hlinksldjump"/>
                        </a:rPr>
                        <a:t>Award &amp; Contracting Stage</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CFCFCF"/>
                      </a:solidFill>
                      <a:prstDash val="solid"/>
                      <a:round/>
                      <a:headEnd type="none" w="med" len="med"/>
                      <a:tailEnd type="none" w="med" len="med"/>
                    </a:lnT>
                    <a:lnB cmpd="sng" algn="ctr" cap="flat" w="0">
                      <a:solidFill>
                        <a:srgbClr val="CCCCCC"/>
                      </a:solidFill>
                      <a:prstDash val="solid"/>
                      <a:round/>
                      <a:headEnd type="none" w="med" len="med"/>
                      <a:tailEnd type="none" w="med" len="med"/>
                    </a:lnB>
                  </a:tcPr>
                </a:tc>
              </a:tr>
              <a:tr h="826077">
                <a:tc>
                  <a:txBody>
                    <a:bodyPr anchor="t" rtlCol="false"/>
                    <a:lstStyle/>
                    <a:p>
                      <a:pPr algn="ctr">
                        <a:lnSpc>
                          <a:spcPts val="2380"/>
                        </a:lnSpc>
                        <a:defRPr/>
                      </a:pPr>
                      <a:r>
                        <a:rPr lang="en-US" sz="1700">
                          <a:solidFill>
                            <a:srgbClr val="293557"/>
                          </a:solidFill>
                          <a:latin typeface="Montserrat Classic Bold"/>
                        </a:rPr>
                        <a:t>24</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CFCFCF"/>
                      </a:solidFill>
                      <a:prstDash val="solid"/>
                      <a:round/>
                      <a:headEnd type="none" w="med" len="med"/>
                      <a:tailEnd type="none" w="med" len="med"/>
                    </a:lnT>
                    <a:lnB cmpd="sng" algn="ctr" cap="flat" w="0">
                      <a:solidFill>
                        <a:srgbClr val="CCCCCC"/>
                      </a:solidFill>
                      <a:prstDash val="solid"/>
                      <a:round/>
                      <a:headEnd type="none" w="med" len="med"/>
                      <a:tailEnd type="none" w="med" len="med"/>
                    </a:lnB>
                    <a:solidFill>
                      <a:srgbClr val="FDA715"/>
                    </a:solidFill>
                  </a:tcPr>
                </a:tc>
                <a:tc>
                  <a:txBody>
                    <a:bodyPr anchor="t" rtlCol="false"/>
                    <a:lstStyle/>
                    <a:p>
                      <a:pPr algn="just">
                        <a:lnSpc>
                          <a:spcPts val="2380"/>
                        </a:lnSpc>
                        <a:defRPr/>
                      </a:pPr>
                      <a:r>
                        <a:rPr lang="en-US" sz="1700" u="sng">
                          <a:solidFill>
                            <a:srgbClr val="E5E5E5"/>
                          </a:solidFill>
                          <a:latin typeface="Montserrat Classic"/>
                          <a:hlinkClick r:id="rId13" action="ppaction://hlinksldjump"/>
                        </a:rPr>
                        <a:t>Contact </a:t>
                      </a:r>
                      <a:endParaRPr lang="en-US" sz="1100"/>
                    </a:p>
                  </a:txBody>
                  <a:tcPr marL="190500" marR="190500" marT="190500" marB="190500" anchor="ctr">
                    <a:lnL cmpd="sng" algn="ctr" cap="flat" w="0">
                      <a:solidFill>
                        <a:srgbClr val="FFFFFF"/>
                      </a:solidFill>
                      <a:prstDash val="solid"/>
                      <a:round/>
                      <a:headEnd type="none" w="med" len="med"/>
                      <a:tailEnd type="none" w="med" len="med"/>
                    </a:lnL>
                    <a:lnR cmpd="sng" algn="ctr" cap="flat" w="0">
                      <a:solidFill>
                        <a:srgbClr val="FFFFFF"/>
                      </a:solidFill>
                      <a:prstDash val="solid"/>
                      <a:round/>
                      <a:headEnd type="none" w="med" len="med"/>
                      <a:tailEnd type="none" w="med" len="med"/>
                    </a:lnR>
                    <a:lnT cmpd="sng" algn="ctr" cap="flat" w="0">
                      <a:solidFill>
                        <a:srgbClr val="CFCFCF"/>
                      </a:solidFill>
                      <a:prstDash val="solid"/>
                      <a:round/>
                      <a:headEnd type="none" w="med" len="med"/>
                      <a:tailEnd type="none" w="med" len="med"/>
                    </a:lnT>
                    <a:lnB cmpd="sng" algn="ctr" cap="flat" w="0">
                      <a:solidFill>
                        <a:srgbClr val="CCCCCC"/>
                      </a:solidFill>
                      <a:prstDash val="solid"/>
                      <a:round/>
                      <a:headEnd type="none" w="med" len="med"/>
                      <a:tailEnd type="none" w="med" len="med"/>
                    </a:lnB>
                  </a:tcPr>
                </a:tc>
              </a:tr>
            </a:tbl>
          </a:graphicData>
        </a:graphic>
      </p:graphicFrame>
      <p:sp>
        <p:nvSpPr>
          <p:cNvPr name="TextBox 4" id="4"/>
          <p:cNvSpPr txBox="true"/>
          <p:nvPr/>
        </p:nvSpPr>
        <p:spPr>
          <a:xfrm rot="0">
            <a:off x="1028700" y="4602162"/>
            <a:ext cx="5966751" cy="1149350"/>
          </a:xfrm>
          <a:prstGeom prst="rect">
            <a:avLst/>
          </a:prstGeom>
        </p:spPr>
        <p:txBody>
          <a:bodyPr anchor="t" rtlCol="false" tIns="0" lIns="0" bIns="0" rIns="0">
            <a:spAutoFit/>
          </a:bodyPr>
          <a:lstStyle/>
          <a:p>
            <a:pPr algn="l" marL="0" indent="0" lvl="0">
              <a:lnSpc>
                <a:spcPts val="8800"/>
              </a:lnSpc>
              <a:spcBef>
                <a:spcPct val="0"/>
              </a:spcBef>
            </a:pPr>
            <a:r>
              <a:rPr lang="en-US" sz="8000">
                <a:solidFill>
                  <a:srgbClr val="E5E5E5"/>
                </a:solidFill>
                <a:latin typeface="Montserrat Classic Bold"/>
              </a:rPr>
              <a:t>AGENDA</a:t>
            </a:r>
          </a:p>
        </p:txBody>
      </p:sp>
      <p:sp>
        <p:nvSpPr>
          <p:cNvPr name="Freeform 5" id="5"/>
          <p:cNvSpPr/>
          <p:nvPr/>
        </p:nvSpPr>
        <p:spPr>
          <a:xfrm flipH="true" flipV="true" rot="-10800000">
            <a:off x="-1289068" y="-3575372"/>
            <a:ext cx="6252172" cy="5405759"/>
          </a:xfrm>
          <a:custGeom>
            <a:avLst/>
            <a:gdLst/>
            <a:ahLst/>
            <a:cxnLst/>
            <a:rect r="r" b="b" t="t" l="l"/>
            <a:pathLst>
              <a:path h="5405759" w="6252172">
                <a:moveTo>
                  <a:pt x="6252172" y="5405759"/>
                </a:moveTo>
                <a:lnTo>
                  <a:pt x="0" y="5405759"/>
                </a:lnTo>
                <a:lnTo>
                  <a:pt x="0" y="0"/>
                </a:lnTo>
                <a:lnTo>
                  <a:pt x="6252172" y="0"/>
                </a:lnTo>
                <a:lnTo>
                  <a:pt x="6252172" y="5405759"/>
                </a:lnTo>
                <a:close/>
              </a:path>
            </a:pathLst>
          </a:custGeom>
          <a:blipFill>
            <a:blip r:embed="rId14">
              <a:extLst>
                <a:ext uri="{96DAC541-7B7A-43D3-8B79-37D633B846F1}">
                  <asvg:svgBlip xmlns:asvg="http://schemas.microsoft.com/office/drawing/2016/SVG/main" r:embed="rId15"/>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0" y="738189"/>
          <a:ext cx="18288000" cy="8520111"/>
        </p:xfrm>
        <a:graphic>
          <a:graphicData uri="http://schemas.openxmlformats.org/drawingml/2006/table">
            <a:tbl>
              <a:tblPr/>
              <a:tblGrid>
                <a:gridCol w="18288000"/>
              </a:tblGrid>
              <a:tr h="986596">
                <a:tc>
                  <a:txBody>
                    <a:bodyPr anchor="t" rtlCol="false"/>
                    <a:lstStyle/>
                    <a:p>
                      <a:pPr algn="ctr">
                        <a:lnSpc>
                          <a:spcPts val="3359"/>
                        </a:lnSpc>
                        <a:defRPr/>
                      </a:pPr>
                      <a:r>
                        <a:rPr lang="en-US" sz="2400">
                          <a:solidFill>
                            <a:srgbClr val="293556"/>
                          </a:solidFill>
                          <a:latin typeface="Montserrat Classic Bold"/>
                        </a:rPr>
                        <a:t>Receive cost proposals and Small Business Enterprise (ISBE) proposals from Purchases</a:t>
                      </a:r>
                      <a:endParaRPr lang="en-US" sz="1100"/>
                    </a:p>
                  </a:txBody>
                  <a:tcPr marL="190500" marR="190500" marT="190500" marB="190500" anchor="ctr">
                    <a:lnL cmpd="sng" algn="ctr" cap="flat" w="19050">
                      <a:solidFill>
                        <a:srgbClr val="FDA715"/>
                      </a:solidFill>
                      <a:prstDash val="solid"/>
                      <a:round/>
                      <a:headEnd type="none" w="med" len="med"/>
                      <a:tailEnd type="none" w="med" len="med"/>
                    </a:lnL>
                    <a:lnR cmpd="sng" algn="ctr" cap="flat" w="19050">
                      <a:solidFill>
                        <a:srgbClr val="FDA715"/>
                      </a:solidFill>
                      <a:prstDash val="solid"/>
                      <a:round/>
                      <a:headEnd type="none" w="med" len="med"/>
                      <a:tailEnd type="none" w="med" len="med"/>
                    </a:lnR>
                    <a:lnT cmpd="sng" algn="ctr" cap="flat" w="19050">
                      <a:solidFill>
                        <a:srgbClr val="FDA715"/>
                      </a:solidFill>
                      <a:prstDash val="solid"/>
                      <a:round/>
                      <a:headEnd type="none" w="med" len="med"/>
                      <a:tailEnd type="none" w="med" len="med"/>
                    </a:lnT>
                    <a:lnB cmpd="sng" algn="ctr" cap="flat" w="19050">
                      <a:solidFill>
                        <a:srgbClr val="FDA715"/>
                      </a:solidFill>
                      <a:prstDash val="solid"/>
                      <a:round/>
                      <a:headEnd type="none" w="med" len="med"/>
                      <a:tailEnd type="none" w="med" len="med"/>
                    </a:lnB>
                  </a:tcPr>
                </a:tc>
              </a:tr>
              <a:tr h="1813377">
                <a:tc>
                  <a:txBody>
                    <a:bodyPr anchor="t" rtlCol="false"/>
                    <a:lstStyle/>
                    <a:p>
                      <a:pPr algn="l" marL="496571" indent="-248285" lvl="1">
                        <a:lnSpc>
                          <a:spcPts val="3220"/>
                        </a:lnSpc>
                        <a:buFont typeface="Arial"/>
                        <a:buChar char="•"/>
                        <a:defRPr/>
                      </a:pPr>
                      <a:r>
                        <a:rPr lang="en-US" sz="2300">
                          <a:solidFill>
                            <a:srgbClr val="293556"/>
                          </a:solidFill>
                          <a:latin typeface="Montserrat Classic"/>
                        </a:rPr>
                        <a:t>Purchases will send an email to the contact person advising that the eligible vendors’ cost proposals and ISBE proposals are ready for release. </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tcPr>
                </a:tc>
              </a:tr>
              <a:tr h="943700">
                <a:tc>
                  <a:txBody>
                    <a:bodyPr anchor="t" rtlCol="false"/>
                    <a:lstStyle/>
                    <a:p>
                      <a:pPr algn="ctr">
                        <a:lnSpc>
                          <a:spcPts val="3359"/>
                        </a:lnSpc>
                        <a:defRPr/>
                      </a:pPr>
                      <a:r>
                        <a:rPr lang="en-US" sz="2399">
                          <a:solidFill>
                            <a:srgbClr val="293556"/>
                          </a:solidFill>
                          <a:latin typeface="Montserrat Classic Bold"/>
                        </a:rPr>
                        <a:t>Consider cost proposals </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FDA715"/>
                    </a:solidFill>
                  </a:tcPr>
                </a:tc>
              </a:tr>
              <a:tr h="1415551">
                <a:tc>
                  <a:txBody>
                    <a:bodyPr anchor="t" rtlCol="false"/>
                    <a:lstStyle/>
                    <a:p>
                      <a:pPr algn="just" marL="518160" indent="-259080" lvl="1">
                        <a:lnSpc>
                          <a:spcPts val="3359"/>
                        </a:lnSpc>
                        <a:buFont typeface="Arial"/>
                        <a:buChar char="•"/>
                        <a:defRPr/>
                      </a:pPr>
                      <a:r>
                        <a:rPr lang="en-US" sz="2400">
                          <a:solidFill>
                            <a:srgbClr val="293556"/>
                          </a:solidFill>
                          <a:latin typeface="Montserrat Classic"/>
                        </a:rPr>
                        <a:t>Score the cost proposals according to the protocol provided in the RFP.</a:t>
                      </a:r>
                      <a:endParaRPr lang="en-US" sz="1100"/>
                    </a:p>
                    <a:p>
                      <a:pPr algn="just" marL="518160" indent="-259080" lvl="1">
                        <a:lnSpc>
                          <a:spcPts val="3359"/>
                        </a:lnSpc>
                        <a:buFont typeface="Arial"/>
                        <a:buChar char="•"/>
                      </a:pPr>
                      <a:r>
                        <a:rPr lang="en-US" sz="2400">
                          <a:solidFill>
                            <a:srgbClr val="293556"/>
                          </a:solidFill>
                          <a:latin typeface="Montserrat Classic"/>
                        </a:rPr>
                        <a:t>Score the ISBE proposals according to ISBE guidelines. </a:t>
                      </a:r>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tcPr>
                </a:tc>
              </a:tr>
              <a:tr h="943700">
                <a:tc>
                  <a:txBody>
                    <a:bodyPr anchor="t" rtlCol="false"/>
                    <a:lstStyle/>
                    <a:p>
                      <a:pPr algn="ctr">
                        <a:lnSpc>
                          <a:spcPts val="3359"/>
                        </a:lnSpc>
                        <a:defRPr/>
                      </a:pPr>
                      <a:r>
                        <a:rPr lang="en-US" sz="2399">
                          <a:solidFill>
                            <a:srgbClr val="FFFFFF"/>
                          </a:solidFill>
                          <a:latin typeface="Montserrat Classic Bold"/>
                        </a:rPr>
                        <a:t>Write and submit final evaluation memo</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293556"/>
                    </a:solidFill>
                  </a:tcPr>
                </a:tc>
              </a:tr>
              <a:tr h="2417186">
                <a:tc>
                  <a:txBody>
                    <a:bodyPr anchor="t" rtlCol="false"/>
                    <a:lstStyle/>
                    <a:p>
                      <a:pPr algn="just">
                        <a:lnSpc>
                          <a:spcPts val="3359"/>
                        </a:lnSpc>
                        <a:defRPr/>
                      </a:pPr>
                      <a:r>
                        <a:rPr lang="en-US" sz="2400">
                          <a:solidFill>
                            <a:srgbClr val="293556"/>
                          </a:solidFill>
                          <a:latin typeface="Montserrat Classic"/>
                        </a:rPr>
                        <a:t>The chair of the review team will write a final memo using the former technical evaluation memo and adding the results of cost evaluation review. The memo makes a final recommendation for award and includes a write-up of the RFP review process, including aggregate scores for each vendor’s technical and cost portions, as well as the strengths and weaknesses of each proposal.</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tcPr>
                </a:tc>
              </a:tr>
            </a:tbl>
          </a:graphicData>
        </a:graphic>
      </p:graphicFrame>
      <p:sp>
        <p:nvSpPr>
          <p:cNvPr name="TextBox 3" id="3"/>
          <p:cNvSpPr txBox="true"/>
          <p:nvPr/>
        </p:nvSpPr>
        <p:spPr>
          <a:xfrm rot="0">
            <a:off x="5335850" y="-46036"/>
            <a:ext cx="7616299" cy="784225"/>
          </a:xfrm>
          <a:prstGeom prst="rect">
            <a:avLst/>
          </a:prstGeom>
        </p:spPr>
        <p:txBody>
          <a:bodyPr anchor="t" rtlCol="false" tIns="0" lIns="0" bIns="0" rIns="0">
            <a:spAutoFit/>
          </a:bodyPr>
          <a:lstStyle/>
          <a:p>
            <a:pPr algn="l" marL="0" indent="0" lvl="0">
              <a:lnSpc>
                <a:spcPts val="6049"/>
              </a:lnSpc>
              <a:spcBef>
                <a:spcPct val="0"/>
              </a:spcBef>
            </a:pPr>
            <a:r>
              <a:rPr lang="en-US" sz="5499">
                <a:solidFill>
                  <a:srgbClr val="293556"/>
                </a:solidFill>
                <a:latin typeface="Montserrat Classic Bold"/>
              </a:rPr>
              <a:t>EVALUATION STAGE:</a:t>
            </a:r>
          </a:p>
        </p:txBody>
      </p:sp>
      <p:sp>
        <p:nvSpPr>
          <p:cNvPr name="TextBox 4" id="4"/>
          <p:cNvSpPr txBox="true"/>
          <p:nvPr/>
        </p:nvSpPr>
        <p:spPr>
          <a:xfrm rot="0">
            <a:off x="17281474" y="10250582"/>
            <a:ext cx="548311" cy="273685"/>
          </a:xfrm>
          <a:prstGeom prst="rect">
            <a:avLst/>
          </a:prstGeom>
        </p:spPr>
        <p:txBody>
          <a:bodyPr anchor="t" rtlCol="false" tIns="0" lIns="0" bIns="0" rIns="0">
            <a:spAutoFit/>
          </a:bodyPr>
          <a:lstStyle/>
          <a:p>
            <a:pPr algn="r" marL="0" indent="0" lvl="0">
              <a:lnSpc>
                <a:spcPts val="2210"/>
              </a:lnSpc>
              <a:spcBef>
                <a:spcPct val="0"/>
              </a:spcBef>
            </a:pPr>
            <a:r>
              <a:rPr lang="en-US" sz="1700">
                <a:solidFill>
                  <a:srgbClr val="293556"/>
                </a:solidFill>
                <a:latin typeface="Montserrat Classic Bold"/>
              </a:rPr>
              <a:t>13</a:t>
            </a:r>
          </a:p>
        </p:txBody>
      </p:sp>
      <p:grpSp>
        <p:nvGrpSpPr>
          <p:cNvPr name="Group 5" id="5"/>
          <p:cNvGrpSpPr/>
          <p:nvPr/>
        </p:nvGrpSpPr>
        <p:grpSpPr>
          <a:xfrm rot="0">
            <a:off x="0" y="9236393"/>
            <a:ext cx="15728030" cy="1050607"/>
            <a:chOff x="0" y="0"/>
            <a:chExt cx="4142362" cy="276703"/>
          </a:xfrm>
        </p:grpSpPr>
        <p:sp>
          <p:nvSpPr>
            <p:cNvPr name="Freeform 6" id="6"/>
            <p:cNvSpPr/>
            <p:nvPr/>
          </p:nvSpPr>
          <p:spPr>
            <a:xfrm flipH="false" flipV="false" rot="0">
              <a:off x="0" y="0"/>
              <a:ext cx="4142362" cy="276703"/>
            </a:xfrm>
            <a:custGeom>
              <a:avLst/>
              <a:gdLst/>
              <a:ahLst/>
              <a:cxnLst/>
              <a:rect r="r" b="b" t="t" l="l"/>
              <a:pathLst>
                <a:path h="276703" w="4142362">
                  <a:moveTo>
                    <a:pt x="0" y="0"/>
                  </a:moveTo>
                  <a:lnTo>
                    <a:pt x="4142362" y="0"/>
                  </a:lnTo>
                  <a:lnTo>
                    <a:pt x="4142362" y="276703"/>
                  </a:lnTo>
                  <a:lnTo>
                    <a:pt x="0" y="276703"/>
                  </a:lnTo>
                  <a:close/>
                </a:path>
              </a:pathLst>
            </a:custGeom>
            <a:solidFill>
              <a:srgbClr val="293556"/>
            </a:solidFill>
          </p:spPr>
        </p:sp>
        <p:sp>
          <p:nvSpPr>
            <p:cNvPr name="TextBox 7" id="7"/>
            <p:cNvSpPr txBox="true"/>
            <p:nvPr/>
          </p:nvSpPr>
          <p:spPr>
            <a:xfrm>
              <a:off x="0" y="-38100"/>
              <a:ext cx="4142362" cy="314803"/>
            </a:xfrm>
            <a:prstGeom prst="rect">
              <a:avLst/>
            </a:prstGeom>
          </p:spPr>
          <p:txBody>
            <a:bodyPr anchor="ctr" rtlCol="false" tIns="50800" lIns="50800" bIns="50800" rIns="50800"/>
            <a:lstStyle/>
            <a:p>
              <a:pPr algn="ctr">
                <a:lnSpc>
                  <a:spcPts val="2100"/>
                </a:lnSpc>
              </a:pPr>
            </a:p>
          </p:txBody>
        </p:sp>
      </p:grpSp>
      <p:sp>
        <p:nvSpPr>
          <p:cNvPr name="Freeform 8" id="8"/>
          <p:cNvSpPr/>
          <p:nvPr/>
        </p:nvSpPr>
        <p:spPr>
          <a:xfrm flipH="false" flipV="false" rot="0">
            <a:off x="13338789" y="9236393"/>
            <a:ext cx="8757453" cy="7571877"/>
          </a:xfrm>
          <a:custGeom>
            <a:avLst/>
            <a:gdLst/>
            <a:ahLst/>
            <a:cxnLst/>
            <a:rect r="r" b="b" t="t" l="l"/>
            <a:pathLst>
              <a:path h="7571877" w="8757453">
                <a:moveTo>
                  <a:pt x="0" y="0"/>
                </a:moveTo>
                <a:lnTo>
                  <a:pt x="8757453" y="0"/>
                </a:lnTo>
                <a:lnTo>
                  <a:pt x="8757453" y="7571877"/>
                </a:lnTo>
                <a:lnTo>
                  <a:pt x="0" y="75718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6710989" y="9610567"/>
            <a:ext cx="548311" cy="273685"/>
          </a:xfrm>
          <a:prstGeom prst="rect">
            <a:avLst/>
          </a:prstGeom>
        </p:spPr>
        <p:txBody>
          <a:bodyPr anchor="t" rtlCol="false" tIns="0" lIns="0" bIns="0" rIns="0">
            <a:spAutoFit/>
          </a:bodyPr>
          <a:lstStyle/>
          <a:p>
            <a:pPr algn="r" marL="0" indent="0" lvl="0">
              <a:lnSpc>
                <a:spcPts val="2210"/>
              </a:lnSpc>
              <a:spcBef>
                <a:spcPct val="0"/>
              </a:spcBef>
            </a:pPr>
            <a:r>
              <a:rPr lang="en-US" sz="1700">
                <a:solidFill>
                  <a:srgbClr val="293556"/>
                </a:solidFill>
                <a:latin typeface="Montserrat Classic Bold"/>
              </a:rPr>
              <a:t>20</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584248"/>
            <a:ext cx="15728030" cy="702752"/>
            <a:chOff x="0" y="0"/>
            <a:chExt cx="4142362" cy="185087"/>
          </a:xfrm>
        </p:grpSpPr>
        <p:sp>
          <p:nvSpPr>
            <p:cNvPr name="Freeform 3" id="3"/>
            <p:cNvSpPr/>
            <p:nvPr/>
          </p:nvSpPr>
          <p:spPr>
            <a:xfrm flipH="false" flipV="false" rot="0">
              <a:off x="0" y="0"/>
              <a:ext cx="4142362" cy="185087"/>
            </a:xfrm>
            <a:custGeom>
              <a:avLst/>
              <a:gdLst/>
              <a:ahLst/>
              <a:cxnLst/>
              <a:rect r="r" b="b" t="t" l="l"/>
              <a:pathLst>
                <a:path h="185087" w="4142362">
                  <a:moveTo>
                    <a:pt x="0" y="0"/>
                  </a:moveTo>
                  <a:lnTo>
                    <a:pt x="4142362" y="0"/>
                  </a:lnTo>
                  <a:lnTo>
                    <a:pt x="4142362" y="185087"/>
                  </a:lnTo>
                  <a:lnTo>
                    <a:pt x="0" y="185087"/>
                  </a:lnTo>
                  <a:close/>
                </a:path>
              </a:pathLst>
            </a:custGeom>
            <a:solidFill>
              <a:srgbClr val="293556"/>
            </a:solidFill>
          </p:spPr>
        </p:sp>
        <p:sp>
          <p:nvSpPr>
            <p:cNvPr name="TextBox 4" id="4"/>
            <p:cNvSpPr txBox="true"/>
            <p:nvPr/>
          </p:nvSpPr>
          <p:spPr>
            <a:xfrm>
              <a:off x="0" y="-38100"/>
              <a:ext cx="4142362" cy="223187"/>
            </a:xfrm>
            <a:prstGeom prst="rect">
              <a:avLst/>
            </a:prstGeom>
          </p:spPr>
          <p:txBody>
            <a:bodyPr anchor="ctr" rtlCol="false" tIns="50800" lIns="50800" bIns="50800" rIns="50800"/>
            <a:lstStyle/>
            <a:p>
              <a:pPr algn="ctr">
                <a:lnSpc>
                  <a:spcPts val="2100"/>
                </a:lnSpc>
              </a:pPr>
            </a:p>
          </p:txBody>
        </p:sp>
      </p:grpSp>
      <p:sp>
        <p:nvSpPr>
          <p:cNvPr name="Freeform 5" id="5"/>
          <p:cNvSpPr/>
          <p:nvPr/>
        </p:nvSpPr>
        <p:spPr>
          <a:xfrm flipH="false" flipV="false" rot="0">
            <a:off x="13307568" y="9584248"/>
            <a:ext cx="8757453" cy="7571877"/>
          </a:xfrm>
          <a:custGeom>
            <a:avLst/>
            <a:gdLst/>
            <a:ahLst/>
            <a:cxnLst/>
            <a:rect r="r" b="b" t="t" l="l"/>
            <a:pathLst>
              <a:path h="7571877" w="8757453">
                <a:moveTo>
                  <a:pt x="0" y="0"/>
                </a:moveTo>
                <a:lnTo>
                  <a:pt x="8757453" y="0"/>
                </a:lnTo>
                <a:lnTo>
                  <a:pt x="8757453" y="7571878"/>
                </a:lnTo>
                <a:lnTo>
                  <a:pt x="0" y="75718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0" y="1868584"/>
            <a:ext cx="12308520" cy="7432675"/>
          </a:xfrm>
          <a:prstGeom prst="rect">
            <a:avLst/>
          </a:prstGeom>
        </p:spPr>
        <p:txBody>
          <a:bodyPr anchor="t" rtlCol="false" tIns="0" lIns="0" bIns="0" rIns="0">
            <a:spAutoFit/>
          </a:bodyPr>
          <a:lstStyle/>
          <a:p>
            <a:pPr marL="539749" indent="-269875" lvl="1">
              <a:lnSpc>
                <a:spcPts val="3499"/>
              </a:lnSpc>
              <a:buAutoNum type="arabicPeriod" startAt="1"/>
            </a:pPr>
            <a:r>
              <a:rPr lang="en-US" sz="2499">
                <a:solidFill>
                  <a:srgbClr val="293556"/>
                </a:solidFill>
                <a:latin typeface="Montserrat Classic"/>
              </a:rPr>
              <a:t>Tentative selection letter issued by the Division of Purchases</a:t>
            </a:r>
          </a:p>
          <a:p>
            <a:pPr marL="1079499" indent="-359833" lvl="2">
              <a:lnSpc>
                <a:spcPts val="3499"/>
              </a:lnSpc>
              <a:buAutoNum type="alphaLcPeriod" startAt="1"/>
            </a:pPr>
            <a:r>
              <a:rPr lang="en-US" sz="2499">
                <a:solidFill>
                  <a:srgbClr val="293556"/>
                </a:solidFill>
                <a:latin typeface="Montserrat Classic"/>
              </a:rPr>
              <a:t> Once the final evaluation memo is approved and received by Purchases, Purchases issues a tentative selection letter to the vendor(s) stating that they have been selected for tentative award, copying all interested parties (EEO and MBE) and directing the vendor(s) to submit required information to Purchases and applicable DOA divisions. </a:t>
            </a:r>
          </a:p>
          <a:p>
            <a:pPr marL="1619248" indent="-404812" lvl="3">
              <a:lnSpc>
                <a:spcPts val="3499"/>
              </a:lnSpc>
              <a:buAutoNum type="romanLcPeriod" startAt="1"/>
            </a:pPr>
            <a:r>
              <a:rPr lang="en-US" sz="2499">
                <a:solidFill>
                  <a:srgbClr val="293556"/>
                </a:solidFill>
                <a:latin typeface="Montserrat Classic"/>
              </a:rPr>
              <a:t> The purchase order cannot be issued until the required forms are submitted. </a:t>
            </a:r>
          </a:p>
          <a:p>
            <a:pPr marL="539749" indent="-269875" lvl="1">
              <a:lnSpc>
                <a:spcPts val="3499"/>
              </a:lnSpc>
              <a:buAutoNum type="arabicPeriod" startAt="1"/>
            </a:pPr>
            <a:r>
              <a:rPr lang="en-US" sz="2499">
                <a:solidFill>
                  <a:srgbClr val="293556"/>
                </a:solidFill>
                <a:latin typeface="Montserrat Classic"/>
              </a:rPr>
              <a:t> Contact the vendor to begin contract negotiations</a:t>
            </a:r>
          </a:p>
          <a:p>
            <a:pPr marL="1079499" indent="-359833" lvl="2">
              <a:lnSpc>
                <a:spcPts val="3499"/>
              </a:lnSpc>
              <a:buAutoNum type="alphaLcPeriod" startAt="1"/>
            </a:pPr>
            <a:r>
              <a:rPr lang="en-US" sz="2499">
                <a:solidFill>
                  <a:srgbClr val="293556"/>
                </a:solidFill>
                <a:latin typeface="Montserrat Classic"/>
              </a:rPr>
              <a:t>The tentative award letter allows your team to engage with the selected vendor in order to review the details of the scope of work and begin to negotiate the terms of your contract. The scope of work must be consistent with what was described in the RFP. </a:t>
            </a:r>
          </a:p>
          <a:p>
            <a:pPr algn="l" marL="1619248" indent="-404812" lvl="3">
              <a:lnSpc>
                <a:spcPts val="3499"/>
              </a:lnSpc>
              <a:buAutoNum type="romanLcPeriod" startAt="1"/>
            </a:pPr>
            <a:r>
              <a:rPr lang="en-US" sz="2499">
                <a:solidFill>
                  <a:srgbClr val="293556"/>
                </a:solidFill>
                <a:latin typeface="Montserrat Classic"/>
              </a:rPr>
              <a:t> If an agreement on the contract (or other requirement) cannot be reached, your team must notify the Division of Purchases. If the issue cannot be resolved, the second highest scoring vendor will be tentatively selected for award. </a:t>
            </a:r>
          </a:p>
        </p:txBody>
      </p:sp>
      <p:grpSp>
        <p:nvGrpSpPr>
          <p:cNvPr name="Group 7" id="7"/>
          <p:cNvGrpSpPr/>
          <p:nvPr/>
        </p:nvGrpSpPr>
        <p:grpSpPr>
          <a:xfrm rot="0">
            <a:off x="0" y="0"/>
            <a:ext cx="9814066" cy="1633220"/>
            <a:chOff x="0" y="0"/>
            <a:chExt cx="2584775" cy="430148"/>
          </a:xfrm>
        </p:grpSpPr>
        <p:sp>
          <p:nvSpPr>
            <p:cNvPr name="Freeform 8" id="8"/>
            <p:cNvSpPr/>
            <p:nvPr/>
          </p:nvSpPr>
          <p:spPr>
            <a:xfrm flipH="false" flipV="false" rot="0">
              <a:off x="0" y="0"/>
              <a:ext cx="2584775" cy="430149"/>
            </a:xfrm>
            <a:custGeom>
              <a:avLst/>
              <a:gdLst/>
              <a:ahLst/>
              <a:cxnLst/>
              <a:rect r="r" b="b" t="t" l="l"/>
              <a:pathLst>
                <a:path h="430149" w="2584775">
                  <a:moveTo>
                    <a:pt x="2381575" y="0"/>
                  </a:moveTo>
                  <a:lnTo>
                    <a:pt x="0" y="0"/>
                  </a:lnTo>
                  <a:lnTo>
                    <a:pt x="0" y="430149"/>
                  </a:lnTo>
                  <a:lnTo>
                    <a:pt x="2381575" y="430149"/>
                  </a:lnTo>
                  <a:lnTo>
                    <a:pt x="2584775" y="215074"/>
                  </a:lnTo>
                  <a:lnTo>
                    <a:pt x="2381575" y="0"/>
                  </a:lnTo>
                  <a:close/>
                </a:path>
              </a:pathLst>
            </a:custGeom>
            <a:solidFill>
              <a:srgbClr val="000000">
                <a:alpha val="0"/>
              </a:srgbClr>
            </a:solidFill>
            <a:ln w="38100" cap="sq">
              <a:solidFill>
                <a:srgbClr val="FDA715"/>
              </a:solidFill>
              <a:prstDash val="solid"/>
              <a:miter/>
            </a:ln>
          </p:spPr>
        </p:sp>
        <p:sp>
          <p:nvSpPr>
            <p:cNvPr name="TextBox 9" id="9"/>
            <p:cNvSpPr txBox="true"/>
            <p:nvPr/>
          </p:nvSpPr>
          <p:spPr>
            <a:xfrm>
              <a:off x="0" y="-19050"/>
              <a:ext cx="2470475" cy="449198"/>
            </a:xfrm>
            <a:prstGeom prst="rect">
              <a:avLst/>
            </a:prstGeom>
          </p:spPr>
          <p:txBody>
            <a:bodyPr anchor="ctr" rtlCol="false" tIns="50800" lIns="50800" bIns="50800" rIns="50800"/>
            <a:lstStyle/>
            <a:p>
              <a:pPr algn="ctr">
                <a:lnSpc>
                  <a:spcPts val="2210"/>
                </a:lnSpc>
              </a:pPr>
            </a:p>
          </p:txBody>
        </p:sp>
      </p:grpSp>
      <p:sp>
        <p:nvSpPr>
          <p:cNvPr name="Freeform 10" id="10"/>
          <p:cNvSpPr/>
          <p:nvPr/>
        </p:nvSpPr>
        <p:spPr>
          <a:xfrm flipH="false" flipV="false" rot="0">
            <a:off x="11849856" y="1223693"/>
            <a:ext cx="6265933" cy="7839613"/>
          </a:xfrm>
          <a:custGeom>
            <a:avLst/>
            <a:gdLst/>
            <a:ahLst/>
            <a:cxnLst/>
            <a:rect r="r" b="b" t="t" l="l"/>
            <a:pathLst>
              <a:path h="7839613" w="6265933">
                <a:moveTo>
                  <a:pt x="0" y="0"/>
                </a:moveTo>
                <a:lnTo>
                  <a:pt x="6265933" y="0"/>
                </a:lnTo>
                <a:lnTo>
                  <a:pt x="6265933" y="7839614"/>
                </a:lnTo>
                <a:lnTo>
                  <a:pt x="0" y="7839614"/>
                </a:lnTo>
                <a:lnTo>
                  <a:pt x="0" y="0"/>
                </a:lnTo>
                <a:close/>
              </a:path>
            </a:pathLst>
          </a:custGeom>
          <a:blipFill>
            <a:blip r:embed="rId4"/>
            <a:stretch>
              <a:fillRect l="0" t="0" r="0" b="0"/>
            </a:stretch>
          </a:blipFill>
        </p:spPr>
      </p:sp>
      <p:sp>
        <p:nvSpPr>
          <p:cNvPr name="TextBox 11" id="11"/>
          <p:cNvSpPr txBox="true"/>
          <p:nvPr/>
        </p:nvSpPr>
        <p:spPr>
          <a:xfrm rot="0">
            <a:off x="16710989" y="9789257"/>
            <a:ext cx="548311" cy="273685"/>
          </a:xfrm>
          <a:prstGeom prst="rect">
            <a:avLst/>
          </a:prstGeom>
        </p:spPr>
        <p:txBody>
          <a:bodyPr anchor="t" rtlCol="false" tIns="0" lIns="0" bIns="0" rIns="0">
            <a:spAutoFit/>
          </a:bodyPr>
          <a:lstStyle/>
          <a:p>
            <a:pPr algn="r" marL="0" indent="0" lvl="0">
              <a:lnSpc>
                <a:spcPts val="2210"/>
              </a:lnSpc>
              <a:spcBef>
                <a:spcPct val="0"/>
              </a:spcBef>
            </a:pPr>
            <a:r>
              <a:rPr lang="en-US" sz="1700">
                <a:solidFill>
                  <a:srgbClr val="293556"/>
                </a:solidFill>
                <a:latin typeface="Montserrat Classic Bold"/>
              </a:rPr>
              <a:t>21</a:t>
            </a:r>
          </a:p>
        </p:txBody>
      </p:sp>
      <p:sp>
        <p:nvSpPr>
          <p:cNvPr name="TextBox 12" id="12"/>
          <p:cNvSpPr txBox="true"/>
          <p:nvPr/>
        </p:nvSpPr>
        <p:spPr>
          <a:xfrm rot="0">
            <a:off x="0" y="47625"/>
            <a:ext cx="8989467" cy="1585595"/>
          </a:xfrm>
          <a:prstGeom prst="rect">
            <a:avLst/>
          </a:prstGeom>
        </p:spPr>
        <p:txBody>
          <a:bodyPr anchor="t" rtlCol="false" tIns="0" lIns="0" bIns="0" rIns="0">
            <a:spAutoFit/>
          </a:bodyPr>
          <a:lstStyle/>
          <a:p>
            <a:pPr algn="ctr" marL="0" indent="0" lvl="0">
              <a:lnSpc>
                <a:spcPts val="6160"/>
              </a:lnSpc>
              <a:spcBef>
                <a:spcPct val="0"/>
              </a:spcBef>
            </a:pPr>
            <a:r>
              <a:rPr lang="en-US" sz="5600">
                <a:solidFill>
                  <a:srgbClr val="293556"/>
                </a:solidFill>
                <a:latin typeface="Montserrat Classic Bold"/>
              </a:rPr>
              <a:t>AWARD &amp; CONTRACTING STAGE:</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584248"/>
            <a:ext cx="15728030" cy="702752"/>
            <a:chOff x="0" y="0"/>
            <a:chExt cx="4142362" cy="185087"/>
          </a:xfrm>
        </p:grpSpPr>
        <p:sp>
          <p:nvSpPr>
            <p:cNvPr name="Freeform 3" id="3"/>
            <p:cNvSpPr/>
            <p:nvPr/>
          </p:nvSpPr>
          <p:spPr>
            <a:xfrm flipH="false" flipV="false" rot="0">
              <a:off x="0" y="0"/>
              <a:ext cx="4142362" cy="185087"/>
            </a:xfrm>
            <a:custGeom>
              <a:avLst/>
              <a:gdLst/>
              <a:ahLst/>
              <a:cxnLst/>
              <a:rect r="r" b="b" t="t" l="l"/>
              <a:pathLst>
                <a:path h="185087" w="4142362">
                  <a:moveTo>
                    <a:pt x="0" y="0"/>
                  </a:moveTo>
                  <a:lnTo>
                    <a:pt x="4142362" y="0"/>
                  </a:lnTo>
                  <a:lnTo>
                    <a:pt x="4142362" y="185087"/>
                  </a:lnTo>
                  <a:lnTo>
                    <a:pt x="0" y="185087"/>
                  </a:lnTo>
                  <a:close/>
                </a:path>
              </a:pathLst>
            </a:custGeom>
            <a:solidFill>
              <a:srgbClr val="293556"/>
            </a:solidFill>
          </p:spPr>
        </p:sp>
        <p:sp>
          <p:nvSpPr>
            <p:cNvPr name="TextBox 4" id="4"/>
            <p:cNvSpPr txBox="true"/>
            <p:nvPr/>
          </p:nvSpPr>
          <p:spPr>
            <a:xfrm>
              <a:off x="0" y="-38100"/>
              <a:ext cx="4142362" cy="223187"/>
            </a:xfrm>
            <a:prstGeom prst="rect">
              <a:avLst/>
            </a:prstGeom>
          </p:spPr>
          <p:txBody>
            <a:bodyPr anchor="ctr" rtlCol="false" tIns="50800" lIns="50800" bIns="50800" rIns="50800"/>
            <a:lstStyle/>
            <a:p>
              <a:pPr algn="ctr">
                <a:lnSpc>
                  <a:spcPts val="2100"/>
                </a:lnSpc>
              </a:pPr>
            </a:p>
          </p:txBody>
        </p:sp>
      </p:grpSp>
      <p:sp>
        <p:nvSpPr>
          <p:cNvPr name="Freeform 5" id="5"/>
          <p:cNvSpPr/>
          <p:nvPr/>
        </p:nvSpPr>
        <p:spPr>
          <a:xfrm flipH="false" flipV="false" rot="0">
            <a:off x="13307568" y="9584248"/>
            <a:ext cx="8757453" cy="7571877"/>
          </a:xfrm>
          <a:custGeom>
            <a:avLst/>
            <a:gdLst/>
            <a:ahLst/>
            <a:cxnLst/>
            <a:rect r="r" b="b" t="t" l="l"/>
            <a:pathLst>
              <a:path h="7571877" w="8757453">
                <a:moveTo>
                  <a:pt x="0" y="0"/>
                </a:moveTo>
                <a:lnTo>
                  <a:pt x="8757453" y="0"/>
                </a:lnTo>
                <a:lnTo>
                  <a:pt x="8757453" y="7571878"/>
                </a:lnTo>
                <a:lnTo>
                  <a:pt x="0" y="75718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70646" y="2360564"/>
            <a:ext cx="18146709" cy="6424930"/>
          </a:xfrm>
          <a:prstGeom prst="rect">
            <a:avLst/>
          </a:prstGeom>
        </p:spPr>
        <p:txBody>
          <a:bodyPr anchor="t" rtlCol="false" tIns="0" lIns="0" bIns="0" rIns="0">
            <a:spAutoFit/>
          </a:bodyPr>
          <a:lstStyle/>
          <a:p>
            <a:pPr marL="604519" indent="-302260" lvl="1">
              <a:lnSpc>
                <a:spcPts val="3919"/>
              </a:lnSpc>
              <a:buAutoNum type="arabicPeriod" startAt="1"/>
            </a:pPr>
            <a:r>
              <a:rPr lang="en-US" sz="2799">
                <a:solidFill>
                  <a:srgbClr val="293556"/>
                </a:solidFill>
                <a:latin typeface="Montserrat Classic"/>
              </a:rPr>
              <a:t> Complete and sign the contract</a:t>
            </a:r>
          </a:p>
          <a:p>
            <a:pPr marL="1209039" indent="-403013" lvl="2">
              <a:lnSpc>
                <a:spcPts val="3919"/>
              </a:lnSpc>
              <a:buAutoNum type="alphaLcPeriod" startAt="1"/>
            </a:pPr>
            <a:r>
              <a:rPr lang="en-US" sz="2799">
                <a:solidFill>
                  <a:srgbClr val="293556"/>
                </a:solidFill>
                <a:latin typeface="Montserrat Classic"/>
              </a:rPr>
              <a:t> </a:t>
            </a:r>
            <a:r>
              <a:rPr lang="en-US" sz="2799">
                <a:solidFill>
                  <a:srgbClr val="293556"/>
                </a:solidFill>
                <a:latin typeface="Montserrat Classic"/>
              </a:rPr>
              <a:t>Follow the internal process at your agency to complete and approve the contract, which may require involvement from your agency’s legal, communications, or finance terms. </a:t>
            </a:r>
          </a:p>
          <a:p>
            <a:pPr marL="1209039" indent="-403013" lvl="2">
              <a:lnSpc>
                <a:spcPts val="3919"/>
              </a:lnSpc>
              <a:buAutoNum type="alphaLcPeriod" startAt="1"/>
            </a:pPr>
            <a:r>
              <a:rPr lang="en-US" sz="2799">
                <a:solidFill>
                  <a:srgbClr val="293556"/>
                </a:solidFill>
                <a:latin typeface="Montserrat Classic"/>
              </a:rPr>
              <a:t> </a:t>
            </a:r>
            <a:r>
              <a:rPr lang="en-US" sz="2799">
                <a:solidFill>
                  <a:srgbClr val="293556"/>
                </a:solidFill>
                <a:latin typeface="Montserrat Classic"/>
              </a:rPr>
              <a:t>Vendor: Once the contract is approved by your agency director, three copies are forwarded to the vendor for signature. They are instructed to keep a signed copy and send the three originals back to the Department. </a:t>
            </a:r>
          </a:p>
          <a:p>
            <a:pPr marL="1209039" indent="-403013" lvl="2">
              <a:lnSpc>
                <a:spcPts val="3919"/>
              </a:lnSpc>
              <a:buAutoNum type="alphaLcPeriod" startAt="1"/>
            </a:pPr>
            <a:r>
              <a:rPr lang="en-US" sz="2799">
                <a:solidFill>
                  <a:srgbClr val="293556"/>
                </a:solidFill>
                <a:latin typeface="Montserrat Classic"/>
              </a:rPr>
              <a:t> </a:t>
            </a:r>
            <a:r>
              <a:rPr lang="en-US" sz="2799">
                <a:solidFill>
                  <a:srgbClr val="293556"/>
                </a:solidFill>
                <a:latin typeface="Montserrat Classic"/>
              </a:rPr>
              <a:t>Department: Once the vendor signs and returns the contract, the director signs all three copies, makes a copy, and sends all three originals to the Division of Purchases. </a:t>
            </a:r>
          </a:p>
          <a:p>
            <a:pPr marL="604519" indent="-302260" lvl="1">
              <a:lnSpc>
                <a:spcPts val="3919"/>
              </a:lnSpc>
              <a:buAutoNum type="arabicPeriod" startAt="1"/>
            </a:pPr>
            <a:r>
              <a:rPr lang="en-US" sz="2799">
                <a:solidFill>
                  <a:srgbClr val="293556"/>
                </a:solidFill>
                <a:latin typeface="Montserrat Classic"/>
              </a:rPr>
              <a:t> Obtain a purchase order from Purchases</a:t>
            </a:r>
          </a:p>
          <a:p>
            <a:pPr marL="1209039" indent="-403013" lvl="2">
              <a:lnSpc>
                <a:spcPts val="3919"/>
              </a:lnSpc>
              <a:buAutoNum type="alphaLcPeriod" startAt="1"/>
            </a:pPr>
            <a:r>
              <a:rPr lang="en-US" sz="2799">
                <a:solidFill>
                  <a:srgbClr val="293556"/>
                </a:solidFill>
                <a:latin typeface="Montserrat Classic"/>
              </a:rPr>
              <a:t> Upon receipt of the contract and all other required documents described in the tentative selection letter, the Division of Purchases will create a Purchase Order. No work can be completed by the vendor before a purchase order is issued. According to Rhode Island state law (</a:t>
            </a:r>
            <a:r>
              <a:rPr lang="en-US" sz="2799" u="sng">
                <a:solidFill>
                  <a:srgbClr val="293556"/>
                </a:solidFill>
                <a:latin typeface="Montserrat Classic"/>
                <a:hlinkClick r:id="rId4" tooltip="http://webserver.rilin.state.ri.us/Statutes/TITLE37/37-2/37-2-54.HTM"/>
              </a:rPr>
              <a:t>RI gen laws 37-2-54 (c)</a:t>
            </a:r>
            <a:r>
              <a:rPr lang="en-US" sz="2799">
                <a:solidFill>
                  <a:srgbClr val="293556"/>
                </a:solidFill>
                <a:latin typeface="Montserrat Classic"/>
              </a:rPr>
              <a:t>), the purchase order binds the state, rather than the contract.</a:t>
            </a:r>
          </a:p>
        </p:txBody>
      </p:sp>
      <p:sp>
        <p:nvSpPr>
          <p:cNvPr name="TextBox 7" id="7"/>
          <p:cNvSpPr txBox="true"/>
          <p:nvPr/>
        </p:nvSpPr>
        <p:spPr>
          <a:xfrm rot="0">
            <a:off x="16710989" y="9789257"/>
            <a:ext cx="548311" cy="273685"/>
          </a:xfrm>
          <a:prstGeom prst="rect">
            <a:avLst/>
          </a:prstGeom>
        </p:spPr>
        <p:txBody>
          <a:bodyPr anchor="t" rtlCol="false" tIns="0" lIns="0" bIns="0" rIns="0">
            <a:spAutoFit/>
          </a:bodyPr>
          <a:lstStyle/>
          <a:p>
            <a:pPr algn="r" marL="0" indent="0" lvl="0">
              <a:lnSpc>
                <a:spcPts val="2210"/>
              </a:lnSpc>
              <a:spcBef>
                <a:spcPct val="0"/>
              </a:spcBef>
            </a:pPr>
            <a:r>
              <a:rPr lang="en-US" sz="1700">
                <a:solidFill>
                  <a:srgbClr val="293556"/>
                </a:solidFill>
                <a:latin typeface="Montserrat Classic Bold"/>
              </a:rPr>
              <a:t>22</a:t>
            </a:r>
          </a:p>
        </p:txBody>
      </p:sp>
      <p:grpSp>
        <p:nvGrpSpPr>
          <p:cNvPr name="Group 8" id="8"/>
          <p:cNvGrpSpPr/>
          <p:nvPr/>
        </p:nvGrpSpPr>
        <p:grpSpPr>
          <a:xfrm rot="0">
            <a:off x="0" y="0"/>
            <a:ext cx="18288000" cy="1932513"/>
            <a:chOff x="0" y="0"/>
            <a:chExt cx="4816593" cy="508975"/>
          </a:xfrm>
        </p:grpSpPr>
        <p:sp>
          <p:nvSpPr>
            <p:cNvPr name="Freeform 9" id="9"/>
            <p:cNvSpPr/>
            <p:nvPr/>
          </p:nvSpPr>
          <p:spPr>
            <a:xfrm flipH="false" flipV="false" rot="0">
              <a:off x="0" y="0"/>
              <a:ext cx="4816592" cy="508975"/>
            </a:xfrm>
            <a:custGeom>
              <a:avLst/>
              <a:gdLst/>
              <a:ahLst/>
              <a:cxnLst/>
              <a:rect r="r" b="b" t="t" l="l"/>
              <a:pathLst>
                <a:path h="508975" w="4816592">
                  <a:moveTo>
                    <a:pt x="0" y="0"/>
                  </a:moveTo>
                  <a:lnTo>
                    <a:pt x="4816592" y="0"/>
                  </a:lnTo>
                  <a:lnTo>
                    <a:pt x="4816592" y="508975"/>
                  </a:lnTo>
                  <a:lnTo>
                    <a:pt x="0" y="508975"/>
                  </a:lnTo>
                  <a:close/>
                </a:path>
              </a:pathLst>
            </a:custGeom>
            <a:solidFill>
              <a:srgbClr val="FDA715"/>
            </a:solidFill>
          </p:spPr>
        </p:sp>
        <p:sp>
          <p:nvSpPr>
            <p:cNvPr name="TextBox 10" id="10"/>
            <p:cNvSpPr txBox="true"/>
            <p:nvPr/>
          </p:nvSpPr>
          <p:spPr>
            <a:xfrm>
              <a:off x="0" y="-38100"/>
              <a:ext cx="4816593" cy="547075"/>
            </a:xfrm>
            <a:prstGeom prst="rect">
              <a:avLst/>
            </a:prstGeom>
          </p:spPr>
          <p:txBody>
            <a:bodyPr anchor="ctr" rtlCol="false" tIns="50800" lIns="50800" bIns="50800" rIns="50800"/>
            <a:lstStyle/>
            <a:p>
              <a:pPr algn="ctr">
                <a:lnSpc>
                  <a:spcPts val="2100"/>
                </a:lnSpc>
              </a:pPr>
            </a:p>
          </p:txBody>
        </p:sp>
      </p:grpSp>
      <p:sp>
        <p:nvSpPr>
          <p:cNvPr name="TextBox 11" id="11"/>
          <p:cNvSpPr txBox="true"/>
          <p:nvPr/>
        </p:nvSpPr>
        <p:spPr>
          <a:xfrm rot="0">
            <a:off x="3166304" y="197271"/>
            <a:ext cx="11955392" cy="1585595"/>
          </a:xfrm>
          <a:prstGeom prst="rect">
            <a:avLst/>
          </a:prstGeom>
        </p:spPr>
        <p:txBody>
          <a:bodyPr anchor="t" rtlCol="false" tIns="0" lIns="0" bIns="0" rIns="0">
            <a:spAutoFit/>
          </a:bodyPr>
          <a:lstStyle/>
          <a:p>
            <a:pPr algn="ctr" marL="0" indent="0" lvl="0">
              <a:lnSpc>
                <a:spcPts val="6160"/>
              </a:lnSpc>
              <a:spcBef>
                <a:spcPct val="0"/>
              </a:spcBef>
            </a:pPr>
            <a:r>
              <a:rPr lang="en-US" sz="5600">
                <a:solidFill>
                  <a:srgbClr val="293556"/>
                </a:solidFill>
                <a:latin typeface="Montserrat Classic Bold"/>
              </a:rPr>
              <a:t>AWARD &amp; CONTRACTING STAGE (CONT’D):</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584248"/>
            <a:ext cx="15728030" cy="702752"/>
            <a:chOff x="0" y="0"/>
            <a:chExt cx="4142362" cy="185087"/>
          </a:xfrm>
        </p:grpSpPr>
        <p:sp>
          <p:nvSpPr>
            <p:cNvPr name="Freeform 3" id="3"/>
            <p:cNvSpPr/>
            <p:nvPr/>
          </p:nvSpPr>
          <p:spPr>
            <a:xfrm flipH="false" flipV="false" rot="0">
              <a:off x="0" y="0"/>
              <a:ext cx="4142362" cy="185087"/>
            </a:xfrm>
            <a:custGeom>
              <a:avLst/>
              <a:gdLst/>
              <a:ahLst/>
              <a:cxnLst/>
              <a:rect r="r" b="b" t="t" l="l"/>
              <a:pathLst>
                <a:path h="185087" w="4142362">
                  <a:moveTo>
                    <a:pt x="0" y="0"/>
                  </a:moveTo>
                  <a:lnTo>
                    <a:pt x="4142362" y="0"/>
                  </a:lnTo>
                  <a:lnTo>
                    <a:pt x="4142362" y="185087"/>
                  </a:lnTo>
                  <a:lnTo>
                    <a:pt x="0" y="185087"/>
                  </a:lnTo>
                  <a:close/>
                </a:path>
              </a:pathLst>
            </a:custGeom>
            <a:solidFill>
              <a:srgbClr val="293556"/>
            </a:solidFill>
          </p:spPr>
        </p:sp>
        <p:sp>
          <p:nvSpPr>
            <p:cNvPr name="TextBox 4" id="4"/>
            <p:cNvSpPr txBox="true"/>
            <p:nvPr/>
          </p:nvSpPr>
          <p:spPr>
            <a:xfrm>
              <a:off x="0" y="-38100"/>
              <a:ext cx="4142362" cy="223187"/>
            </a:xfrm>
            <a:prstGeom prst="rect">
              <a:avLst/>
            </a:prstGeom>
          </p:spPr>
          <p:txBody>
            <a:bodyPr anchor="ctr" rtlCol="false" tIns="50800" lIns="50800" bIns="50800" rIns="50800"/>
            <a:lstStyle/>
            <a:p>
              <a:pPr algn="ctr">
                <a:lnSpc>
                  <a:spcPts val="2100"/>
                </a:lnSpc>
              </a:pPr>
            </a:p>
          </p:txBody>
        </p:sp>
      </p:grpSp>
      <p:sp>
        <p:nvSpPr>
          <p:cNvPr name="Freeform 5" id="5"/>
          <p:cNvSpPr/>
          <p:nvPr/>
        </p:nvSpPr>
        <p:spPr>
          <a:xfrm flipH="false" flipV="false" rot="0">
            <a:off x="13307568" y="9584248"/>
            <a:ext cx="8757453" cy="7571877"/>
          </a:xfrm>
          <a:custGeom>
            <a:avLst/>
            <a:gdLst/>
            <a:ahLst/>
            <a:cxnLst/>
            <a:rect r="r" b="b" t="t" l="l"/>
            <a:pathLst>
              <a:path h="7571877" w="8757453">
                <a:moveTo>
                  <a:pt x="0" y="0"/>
                </a:moveTo>
                <a:lnTo>
                  <a:pt x="8757453" y="0"/>
                </a:lnTo>
                <a:lnTo>
                  <a:pt x="8757453" y="7571878"/>
                </a:lnTo>
                <a:lnTo>
                  <a:pt x="0" y="75718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0" y="0"/>
            <a:ext cx="18288000" cy="1245667"/>
            <a:chOff x="0" y="0"/>
            <a:chExt cx="4816593" cy="328077"/>
          </a:xfrm>
        </p:grpSpPr>
        <p:sp>
          <p:nvSpPr>
            <p:cNvPr name="Freeform 7" id="7"/>
            <p:cNvSpPr/>
            <p:nvPr/>
          </p:nvSpPr>
          <p:spPr>
            <a:xfrm flipH="false" flipV="false" rot="0">
              <a:off x="0" y="0"/>
              <a:ext cx="4816592" cy="328077"/>
            </a:xfrm>
            <a:custGeom>
              <a:avLst/>
              <a:gdLst/>
              <a:ahLst/>
              <a:cxnLst/>
              <a:rect r="r" b="b" t="t" l="l"/>
              <a:pathLst>
                <a:path h="328077" w="4816592">
                  <a:moveTo>
                    <a:pt x="0" y="0"/>
                  </a:moveTo>
                  <a:lnTo>
                    <a:pt x="4816592" y="0"/>
                  </a:lnTo>
                  <a:lnTo>
                    <a:pt x="4816592" y="328077"/>
                  </a:lnTo>
                  <a:lnTo>
                    <a:pt x="0" y="328077"/>
                  </a:lnTo>
                  <a:close/>
                </a:path>
              </a:pathLst>
            </a:custGeom>
            <a:solidFill>
              <a:srgbClr val="FDA715"/>
            </a:solidFill>
          </p:spPr>
        </p:sp>
        <p:sp>
          <p:nvSpPr>
            <p:cNvPr name="TextBox 8" id="8"/>
            <p:cNvSpPr txBox="true"/>
            <p:nvPr/>
          </p:nvSpPr>
          <p:spPr>
            <a:xfrm>
              <a:off x="0" y="-38100"/>
              <a:ext cx="4816593" cy="366177"/>
            </a:xfrm>
            <a:prstGeom prst="rect">
              <a:avLst/>
            </a:prstGeom>
          </p:spPr>
          <p:txBody>
            <a:bodyPr anchor="ctr" rtlCol="false" tIns="50800" lIns="50800" bIns="50800" rIns="50800"/>
            <a:lstStyle/>
            <a:p>
              <a:pPr algn="ctr">
                <a:lnSpc>
                  <a:spcPts val="2100"/>
                </a:lnSpc>
              </a:pPr>
            </a:p>
          </p:txBody>
        </p:sp>
      </p:grpSp>
      <p:sp>
        <p:nvSpPr>
          <p:cNvPr name="Freeform 9" id="9"/>
          <p:cNvSpPr/>
          <p:nvPr/>
        </p:nvSpPr>
        <p:spPr>
          <a:xfrm flipH="false" flipV="false" rot="0">
            <a:off x="9144000" y="2156062"/>
            <a:ext cx="9021865" cy="5974877"/>
          </a:xfrm>
          <a:custGeom>
            <a:avLst/>
            <a:gdLst/>
            <a:ahLst/>
            <a:cxnLst/>
            <a:rect r="r" b="b" t="t" l="l"/>
            <a:pathLst>
              <a:path h="5974877" w="9021865">
                <a:moveTo>
                  <a:pt x="0" y="0"/>
                </a:moveTo>
                <a:lnTo>
                  <a:pt x="9021865" y="0"/>
                </a:lnTo>
                <a:lnTo>
                  <a:pt x="9021865" y="5974876"/>
                </a:lnTo>
                <a:lnTo>
                  <a:pt x="0" y="5974876"/>
                </a:lnTo>
                <a:lnTo>
                  <a:pt x="0" y="0"/>
                </a:lnTo>
                <a:close/>
              </a:path>
            </a:pathLst>
          </a:custGeom>
          <a:blipFill>
            <a:blip r:embed="rId4"/>
            <a:stretch>
              <a:fillRect l="0" t="0" r="0" b="0"/>
            </a:stretch>
          </a:blipFill>
        </p:spPr>
      </p:sp>
      <p:sp>
        <p:nvSpPr>
          <p:cNvPr name="TextBox 10" id="10"/>
          <p:cNvSpPr txBox="true"/>
          <p:nvPr/>
        </p:nvSpPr>
        <p:spPr>
          <a:xfrm rot="0">
            <a:off x="186926" y="1416363"/>
            <a:ext cx="8957074" cy="7949565"/>
          </a:xfrm>
          <a:prstGeom prst="rect">
            <a:avLst/>
          </a:prstGeom>
        </p:spPr>
        <p:txBody>
          <a:bodyPr anchor="t" rtlCol="false" tIns="0" lIns="0" bIns="0" rIns="0">
            <a:spAutoFit/>
          </a:bodyPr>
          <a:lstStyle/>
          <a:p>
            <a:pPr marL="518158" indent="-259079" lvl="1">
              <a:lnSpc>
                <a:spcPts val="3359"/>
              </a:lnSpc>
              <a:buAutoNum type="arabicPeriod" startAt="1"/>
            </a:pPr>
            <a:r>
              <a:rPr lang="en-US" sz="2399">
                <a:solidFill>
                  <a:srgbClr val="293556"/>
                </a:solidFill>
                <a:latin typeface="Montserrat Classic"/>
              </a:rPr>
              <a:t> Assign a contract manager and affirm strategy for managing contract performance</a:t>
            </a:r>
          </a:p>
          <a:p>
            <a:pPr marL="1036317" indent="-345439" lvl="2">
              <a:lnSpc>
                <a:spcPts val="3359"/>
              </a:lnSpc>
              <a:buAutoNum type="alphaLcPeriod" startAt="1"/>
            </a:pPr>
            <a:r>
              <a:rPr lang="en-US" sz="2399">
                <a:solidFill>
                  <a:srgbClr val="293556"/>
                </a:solidFill>
                <a:latin typeface="Montserrat Classic"/>
              </a:rPr>
              <a:t> Contract managers should actively manage contracts by meeting regularly with service providers to agree on appropriate performance metrics, review performance data, troubleshoot, and course correct in real-time. </a:t>
            </a:r>
          </a:p>
          <a:p>
            <a:pPr marL="1036317" indent="-345439" lvl="2">
              <a:lnSpc>
                <a:spcPts val="3359"/>
              </a:lnSpc>
              <a:buAutoNum type="alphaLcPeriod" startAt="1"/>
            </a:pPr>
            <a:r>
              <a:rPr lang="en-US" sz="2399">
                <a:solidFill>
                  <a:srgbClr val="293556"/>
                </a:solidFill>
                <a:latin typeface="Montserrat Classic"/>
              </a:rPr>
              <a:t> </a:t>
            </a:r>
            <a:r>
              <a:rPr lang="en-US" sz="2399">
                <a:solidFill>
                  <a:srgbClr val="293556"/>
                </a:solidFill>
                <a:latin typeface="Montserrat Classic"/>
              </a:rPr>
              <a:t>Working with the vendor to actively manage the contract as a partnership can improve your relationship with the vendor and allows your team to keep a pulse on progress made toward solving the problem you identified at the beginning of the RFP process. </a:t>
            </a:r>
          </a:p>
          <a:p>
            <a:pPr marL="1036317" indent="-345439" lvl="2">
              <a:lnSpc>
                <a:spcPts val="3359"/>
              </a:lnSpc>
              <a:buAutoNum type="alphaLcPeriod" startAt="1"/>
            </a:pPr>
            <a:r>
              <a:rPr lang="en-US" sz="2399">
                <a:solidFill>
                  <a:srgbClr val="293556"/>
                </a:solidFill>
                <a:latin typeface="Montserrat Classic"/>
              </a:rPr>
              <a:t> Active contract management is critical to ensuring your team’s hard work on the procurement translates into meaningful results. </a:t>
            </a:r>
          </a:p>
          <a:p>
            <a:pPr algn="ctr">
              <a:lnSpc>
                <a:spcPts val="3359"/>
              </a:lnSpc>
            </a:pPr>
            <a:r>
              <a:rPr lang="en-US" sz="2399">
                <a:solidFill>
                  <a:srgbClr val="293556"/>
                </a:solidFill>
                <a:latin typeface="Montserrat Classic"/>
              </a:rPr>
              <a:t>To get started with Active Contract Management, access the Active Contract Management worksheet at the </a:t>
            </a:r>
            <a:r>
              <a:rPr lang="en-US" sz="2399" u="sng">
                <a:solidFill>
                  <a:srgbClr val="293556"/>
                </a:solidFill>
                <a:latin typeface="Montserrat Classic"/>
                <a:hlinkClick r:id="rId5" tooltip="https://ridop.ri.gov/agency-procurement-club-and-campus/agency-procurement-library"/>
              </a:rPr>
              <a:t>Agency Procurement Library</a:t>
            </a:r>
            <a:r>
              <a:rPr lang="en-US" sz="2399">
                <a:solidFill>
                  <a:srgbClr val="293556"/>
                </a:solidFill>
                <a:latin typeface="Montserrat Classic"/>
              </a:rPr>
              <a:t>.</a:t>
            </a:r>
          </a:p>
        </p:txBody>
      </p:sp>
      <p:sp>
        <p:nvSpPr>
          <p:cNvPr name="TextBox 11" id="11"/>
          <p:cNvSpPr txBox="true"/>
          <p:nvPr/>
        </p:nvSpPr>
        <p:spPr>
          <a:xfrm rot="0">
            <a:off x="16710989" y="9789257"/>
            <a:ext cx="548311" cy="273685"/>
          </a:xfrm>
          <a:prstGeom prst="rect">
            <a:avLst/>
          </a:prstGeom>
        </p:spPr>
        <p:txBody>
          <a:bodyPr anchor="t" rtlCol="false" tIns="0" lIns="0" bIns="0" rIns="0">
            <a:spAutoFit/>
          </a:bodyPr>
          <a:lstStyle/>
          <a:p>
            <a:pPr algn="r" marL="0" indent="0" lvl="0">
              <a:lnSpc>
                <a:spcPts val="2210"/>
              </a:lnSpc>
              <a:spcBef>
                <a:spcPct val="0"/>
              </a:spcBef>
            </a:pPr>
            <a:r>
              <a:rPr lang="en-US" sz="1700">
                <a:solidFill>
                  <a:srgbClr val="293556"/>
                </a:solidFill>
                <a:latin typeface="Montserrat Classic Bold"/>
              </a:rPr>
              <a:t>23</a:t>
            </a:r>
          </a:p>
        </p:txBody>
      </p:sp>
      <p:sp>
        <p:nvSpPr>
          <p:cNvPr name="TextBox 12" id="12"/>
          <p:cNvSpPr txBox="true"/>
          <p:nvPr/>
        </p:nvSpPr>
        <p:spPr>
          <a:xfrm rot="0">
            <a:off x="1392285" y="224155"/>
            <a:ext cx="15503429" cy="804545"/>
          </a:xfrm>
          <a:prstGeom prst="rect">
            <a:avLst/>
          </a:prstGeom>
        </p:spPr>
        <p:txBody>
          <a:bodyPr anchor="t" rtlCol="false" tIns="0" lIns="0" bIns="0" rIns="0">
            <a:spAutoFit/>
          </a:bodyPr>
          <a:lstStyle/>
          <a:p>
            <a:pPr algn="ctr" marL="0" indent="0" lvl="0">
              <a:lnSpc>
                <a:spcPts val="6160"/>
              </a:lnSpc>
              <a:spcBef>
                <a:spcPct val="0"/>
              </a:spcBef>
            </a:pPr>
            <a:r>
              <a:rPr lang="en-US" sz="5600">
                <a:solidFill>
                  <a:srgbClr val="293556"/>
                </a:solidFill>
                <a:latin typeface="Montserrat Classic Bold"/>
              </a:rPr>
              <a:t>AWARD &amp; CONTRACTING STAGE (CONT’D):</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293556"/>
        </a:solidFill>
      </p:bgPr>
    </p:bg>
    <p:spTree>
      <p:nvGrpSpPr>
        <p:cNvPr id="1" name=""/>
        <p:cNvGrpSpPr/>
        <p:nvPr/>
      </p:nvGrpSpPr>
      <p:grpSpPr>
        <a:xfrm>
          <a:off x="0" y="0"/>
          <a:ext cx="0" cy="0"/>
          <a:chOff x="0" y="0"/>
          <a:chExt cx="0" cy="0"/>
        </a:xfrm>
      </p:grpSpPr>
      <p:sp>
        <p:nvSpPr>
          <p:cNvPr name="Freeform 2" id="2"/>
          <p:cNvSpPr/>
          <p:nvPr/>
        </p:nvSpPr>
        <p:spPr>
          <a:xfrm flipH="false" flipV="false" rot="0">
            <a:off x="-1283504" y="-6726353"/>
            <a:ext cx="12103097" cy="10470485"/>
          </a:xfrm>
          <a:custGeom>
            <a:avLst/>
            <a:gdLst/>
            <a:ahLst/>
            <a:cxnLst/>
            <a:rect r="r" b="b" t="t" l="l"/>
            <a:pathLst>
              <a:path h="10470485" w="12103097">
                <a:moveTo>
                  <a:pt x="0" y="0"/>
                </a:moveTo>
                <a:lnTo>
                  <a:pt x="12103097" y="0"/>
                </a:lnTo>
                <a:lnTo>
                  <a:pt x="12103097" y="10470485"/>
                </a:lnTo>
                <a:lnTo>
                  <a:pt x="0" y="104704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9329076" y="3006995"/>
            <a:ext cx="8958924" cy="7757926"/>
            <a:chOff x="0" y="0"/>
            <a:chExt cx="7029450" cy="6087110"/>
          </a:xfrm>
        </p:grpSpPr>
        <p:sp>
          <p:nvSpPr>
            <p:cNvPr name="Freeform 4" id="4"/>
            <p:cNvSpPr/>
            <p:nvPr/>
          </p:nvSpPr>
          <p:spPr>
            <a:xfrm flipH="false" flipV="false" rot="0">
              <a:off x="0" y="0"/>
              <a:ext cx="7029450" cy="6088380"/>
            </a:xfrm>
            <a:custGeom>
              <a:avLst/>
              <a:gdLst/>
              <a:ahLst/>
              <a:cxnLst/>
              <a:rect r="r" b="b" t="t" l="l"/>
              <a:pathLst>
                <a:path h="6088380" w="7029450">
                  <a:moveTo>
                    <a:pt x="5271770" y="0"/>
                  </a:moveTo>
                  <a:lnTo>
                    <a:pt x="1757680" y="0"/>
                  </a:lnTo>
                  <a:lnTo>
                    <a:pt x="0" y="3044190"/>
                  </a:lnTo>
                  <a:lnTo>
                    <a:pt x="0" y="4330700"/>
                  </a:lnTo>
                  <a:cubicBezTo>
                    <a:pt x="0" y="5300980"/>
                    <a:pt x="787400" y="6088380"/>
                    <a:pt x="1757680" y="6088380"/>
                  </a:cubicBezTo>
                  <a:lnTo>
                    <a:pt x="5271770" y="6088380"/>
                  </a:lnTo>
                  <a:lnTo>
                    <a:pt x="7029450" y="3044190"/>
                  </a:lnTo>
                  <a:lnTo>
                    <a:pt x="7029450" y="1757680"/>
                  </a:lnTo>
                  <a:cubicBezTo>
                    <a:pt x="7029450" y="787400"/>
                    <a:pt x="6242050" y="0"/>
                    <a:pt x="5271770" y="0"/>
                  </a:cubicBezTo>
                  <a:close/>
                </a:path>
              </a:pathLst>
            </a:custGeom>
            <a:blipFill>
              <a:blip r:embed="rId4"/>
              <a:stretch>
                <a:fillRect l="0" t="-42140" r="0" b="-17194"/>
              </a:stretch>
            </a:blipFill>
          </p:spPr>
        </p:sp>
      </p:grpSp>
      <p:sp>
        <p:nvSpPr>
          <p:cNvPr name="Freeform 5" id="5"/>
          <p:cNvSpPr/>
          <p:nvPr/>
        </p:nvSpPr>
        <p:spPr>
          <a:xfrm flipH="false" flipV="false" rot="0">
            <a:off x="12313734" y="0"/>
            <a:ext cx="5974266" cy="1933218"/>
          </a:xfrm>
          <a:custGeom>
            <a:avLst/>
            <a:gdLst/>
            <a:ahLst/>
            <a:cxnLst/>
            <a:rect r="r" b="b" t="t" l="l"/>
            <a:pathLst>
              <a:path h="1933218" w="5974266">
                <a:moveTo>
                  <a:pt x="0" y="0"/>
                </a:moveTo>
                <a:lnTo>
                  <a:pt x="5974266" y="0"/>
                </a:lnTo>
                <a:lnTo>
                  <a:pt x="5974266" y="1933218"/>
                </a:lnTo>
                <a:lnTo>
                  <a:pt x="0" y="1933218"/>
                </a:lnTo>
                <a:lnTo>
                  <a:pt x="0" y="0"/>
                </a:lnTo>
                <a:close/>
              </a:path>
            </a:pathLst>
          </a:custGeom>
          <a:blipFill>
            <a:blip r:embed="rId5"/>
            <a:stretch>
              <a:fillRect l="0" t="0" r="0" b="0"/>
            </a:stretch>
          </a:blipFill>
        </p:spPr>
      </p:sp>
      <p:sp>
        <p:nvSpPr>
          <p:cNvPr name="TextBox 6" id="6"/>
          <p:cNvSpPr txBox="true"/>
          <p:nvPr/>
        </p:nvSpPr>
        <p:spPr>
          <a:xfrm rot="0">
            <a:off x="1028700" y="1076325"/>
            <a:ext cx="6688412" cy="1546225"/>
          </a:xfrm>
          <a:prstGeom prst="rect">
            <a:avLst/>
          </a:prstGeom>
        </p:spPr>
        <p:txBody>
          <a:bodyPr anchor="t" rtlCol="false" tIns="0" lIns="0" bIns="0" rIns="0">
            <a:spAutoFit/>
          </a:bodyPr>
          <a:lstStyle/>
          <a:p>
            <a:pPr algn="l" marL="0" indent="0" lvl="0">
              <a:lnSpc>
                <a:spcPts val="6049"/>
              </a:lnSpc>
              <a:spcBef>
                <a:spcPct val="0"/>
              </a:spcBef>
            </a:pPr>
            <a:r>
              <a:rPr lang="en-US" sz="5499">
                <a:solidFill>
                  <a:srgbClr val="E5E5E5"/>
                </a:solidFill>
                <a:latin typeface="Montserrat Classic Bold"/>
              </a:rPr>
              <a:t>FOR INQUIRIES, CONTACT US.</a:t>
            </a:r>
          </a:p>
        </p:txBody>
      </p:sp>
      <p:grpSp>
        <p:nvGrpSpPr>
          <p:cNvPr name="Group 7" id="7"/>
          <p:cNvGrpSpPr/>
          <p:nvPr/>
        </p:nvGrpSpPr>
        <p:grpSpPr>
          <a:xfrm rot="0">
            <a:off x="1028700" y="5453645"/>
            <a:ext cx="5297055" cy="984568"/>
            <a:chOff x="0" y="0"/>
            <a:chExt cx="7062740" cy="1312757"/>
          </a:xfrm>
        </p:grpSpPr>
        <p:sp>
          <p:nvSpPr>
            <p:cNvPr name="TextBox 8" id="8"/>
            <p:cNvSpPr txBox="true"/>
            <p:nvPr/>
          </p:nvSpPr>
          <p:spPr>
            <a:xfrm rot="0">
              <a:off x="0" y="765598"/>
              <a:ext cx="7062740" cy="547158"/>
            </a:xfrm>
            <a:prstGeom prst="rect">
              <a:avLst/>
            </a:prstGeom>
          </p:spPr>
          <p:txBody>
            <a:bodyPr anchor="t" rtlCol="false" tIns="0" lIns="0" bIns="0" rIns="0">
              <a:spAutoFit/>
            </a:bodyPr>
            <a:lstStyle/>
            <a:p>
              <a:pPr marL="0" indent="0" lvl="1">
                <a:lnSpc>
                  <a:spcPts val="3499"/>
                </a:lnSpc>
                <a:spcBef>
                  <a:spcPct val="0"/>
                </a:spcBef>
              </a:pPr>
              <a:r>
                <a:rPr lang="en-US" sz="2499">
                  <a:solidFill>
                    <a:srgbClr val="E5E5E5"/>
                  </a:solidFill>
                  <a:latin typeface="Montserrat Classic"/>
                </a:rPr>
                <a:t>www.ridop.ri.gov</a:t>
              </a:r>
            </a:p>
          </p:txBody>
        </p:sp>
        <p:sp>
          <p:nvSpPr>
            <p:cNvPr name="TextBox 9" id="9"/>
            <p:cNvSpPr txBox="true"/>
            <p:nvPr/>
          </p:nvSpPr>
          <p:spPr>
            <a:xfrm rot="0">
              <a:off x="0" y="0"/>
              <a:ext cx="7062740" cy="609600"/>
            </a:xfrm>
            <a:prstGeom prst="rect">
              <a:avLst/>
            </a:prstGeom>
          </p:spPr>
          <p:txBody>
            <a:bodyPr anchor="t" rtlCol="false" tIns="0" lIns="0" bIns="0" rIns="0">
              <a:spAutoFit/>
            </a:bodyPr>
            <a:lstStyle/>
            <a:p>
              <a:pPr marL="0" indent="0" lvl="0">
                <a:lnSpc>
                  <a:spcPts val="3599"/>
                </a:lnSpc>
              </a:pPr>
              <a:r>
                <a:rPr lang="en-US" sz="2999">
                  <a:solidFill>
                    <a:srgbClr val="FDA715"/>
                  </a:solidFill>
                  <a:latin typeface="Montserrat Classic"/>
                </a:rPr>
                <a:t>WEBSITE</a:t>
              </a:r>
            </a:p>
          </p:txBody>
        </p:sp>
      </p:grpSp>
      <p:grpSp>
        <p:nvGrpSpPr>
          <p:cNvPr name="Group 10" id="10"/>
          <p:cNvGrpSpPr/>
          <p:nvPr/>
        </p:nvGrpSpPr>
        <p:grpSpPr>
          <a:xfrm rot="0">
            <a:off x="1028700" y="7333703"/>
            <a:ext cx="5297055" cy="984568"/>
            <a:chOff x="0" y="0"/>
            <a:chExt cx="7062740" cy="1312757"/>
          </a:xfrm>
        </p:grpSpPr>
        <p:sp>
          <p:nvSpPr>
            <p:cNvPr name="TextBox 11" id="11"/>
            <p:cNvSpPr txBox="true"/>
            <p:nvPr/>
          </p:nvSpPr>
          <p:spPr>
            <a:xfrm rot="0">
              <a:off x="0" y="765598"/>
              <a:ext cx="7062740" cy="547158"/>
            </a:xfrm>
            <a:prstGeom prst="rect">
              <a:avLst/>
            </a:prstGeom>
          </p:spPr>
          <p:txBody>
            <a:bodyPr anchor="t" rtlCol="false" tIns="0" lIns="0" bIns="0" rIns="0">
              <a:spAutoFit/>
            </a:bodyPr>
            <a:lstStyle/>
            <a:p>
              <a:pPr marL="0" indent="0" lvl="1">
                <a:lnSpc>
                  <a:spcPts val="3499"/>
                </a:lnSpc>
                <a:spcBef>
                  <a:spcPct val="0"/>
                </a:spcBef>
              </a:pPr>
              <a:r>
                <a:rPr lang="en-US" sz="2499">
                  <a:solidFill>
                    <a:srgbClr val="E5E5E5"/>
                  </a:solidFill>
                  <a:latin typeface="Montserrat Classic"/>
                </a:rPr>
                <a:t>401-574-8100</a:t>
              </a:r>
            </a:p>
          </p:txBody>
        </p:sp>
        <p:sp>
          <p:nvSpPr>
            <p:cNvPr name="TextBox 12" id="12"/>
            <p:cNvSpPr txBox="true"/>
            <p:nvPr/>
          </p:nvSpPr>
          <p:spPr>
            <a:xfrm rot="0">
              <a:off x="0" y="0"/>
              <a:ext cx="7062740" cy="609600"/>
            </a:xfrm>
            <a:prstGeom prst="rect">
              <a:avLst/>
            </a:prstGeom>
          </p:spPr>
          <p:txBody>
            <a:bodyPr anchor="t" rtlCol="false" tIns="0" lIns="0" bIns="0" rIns="0">
              <a:spAutoFit/>
            </a:bodyPr>
            <a:lstStyle/>
            <a:p>
              <a:pPr marL="0" indent="0" lvl="0">
                <a:lnSpc>
                  <a:spcPts val="3599"/>
                </a:lnSpc>
              </a:pPr>
              <a:r>
                <a:rPr lang="en-US" sz="2999">
                  <a:solidFill>
                    <a:srgbClr val="FDA715"/>
                  </a:solidFill>
                  <a:latin typeface="Montserrat Classic"/>
                </a:rPr>
                <a:t>CALL US</a:t>
              </a:r>
              <a:r>
                <a:rPr lang="en-US" sz="2999">
                  <a:solidFill>
                    <a:srgbClr val="FDA715"/>
                  </a:solidFill>
                  <a:latin typeface="Montserrat Classic"/>
                </a:rPr>
                <a:t> </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236393"/>
            <a:ext cx="15728030" cy="1050607"/>
            <a:chOff x="0" y="0"/>
            <a:chExt cx="4142362" cy="276703"/>
          </a:xfrm>
        </p:grpSpPr>
        <p:sp>
          <p:nvSpPr>
            <p:cNvPr name="Freeform 3" id="3"/>
            <p:cNvSpPr/>
            <p:nvPr/>
          </p:nvSpPr>
          <p:spPr>
            <a:xfrm flipH="false" flipV="false" rot="0">
              <a:off x="0" y="0"/>
              <a:ext cx="4142362" cy="276703"/>
            </a:xfrm>
            <a:custGeom>
              <a:avLst/>
              <a:gdLst/>
              <a:ahLst/>
              <a:cxnLst/>
              <a:rect r="r" b="b" t="t" l="l"/>
              <a:pathLst>
                <a:path h="276703" w="4142362">
                  <a:moveTo>
                    <a:pt x="0" y="0"/>
                  </a:moveTo>
                  <a:lnTo>
                    <a:pt x="4142362" y="0"/>
                  </a:lnTo>
                  <a:lnTo>
                    <a:pt x="4142362" y="276703"/>
                  </a:lnTo>
                  <a:lnTo>
                    <a:pt x="0" y="276703"/>
                  </a:lnTo>
                  <a:close/>
                </a:path>
              </a:pathLst>
            </a:custGeom>
            <a:solidFill>
              <a:srgbClr val="293557"/>
            </a:solidFill>
          </p:spPr>
        </p:sp>
        <p:sp>
          <p:nvSpPr>
            <p:cNvPr name="TextBox 4" id="4"/>
            <p:cNvSpPr txBox="true"/>
            <p:nvPr/>
          </p:nvSpPr>
          <p:spPr>
            <a:xfrm>
              <a:off x="0" y="-38100"/>
              <a:ext cx="4142362" cy="314803"/>
            </a:xfrm>
            <a:prstGeom prst="rect">
              <a:avLst/>
            </a:prstGeom>
          </p:spPr>
          <p:txBody>
            <a:bodyPr anchor="ctr" rtlCol="false" tIns="50800" lIns="50800" bIns="50800" rIns="50800"/>
            <a:lstStyle/>
            <a:p>
              <a:pPr algn="ctr">
                <a:lnSpc>
                  <a:spcPts val="2100"/>
                </a:lnSpc>
              </a:pPr>
            </a:p>
          </p:txBody>
        </p:sp>
      </p:grpSp>
      <p:sp>
        <p:nvSpPr>
          <p:cNvPr name="Freeform 5" id="5"/>
          <p:cNvSpPr/>
          <p:nvPr/>
        </p:nvSpPr>
        <p:spPr>
          <a:xfrm flipH="false" flipV="false" rot="0">
            <a:off x="13338789" y="9236393"/>
            <a:ext cx="8757453" cy="7571877"/>
          </a:xfrm>
          <a:custGeom>
            <a:avLst/>
            <a:gdLst/>
            <a:ahLst/>
            <a:cxnLst/>
            <a:rect r="r" b="b" t="t" l="l"/>
            <a:pathLst>
              <a:path h="7571877" w="8757453">
                <a:moveTo>
                  <a:pt x="0" y="0"/>
                </a:moveTo>
                <a:lnTo>
                  <a:pt x="8757453" y="0"/>
                </a:lnTo>
                <a:lnTo>
                  <a:pt x="8757453" y="7571877"/>
                </a:lnTo>
                <a:lnTo>
                  <a:pt x="0" y="75718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339114" y="3508864"/>
            <a:ext cx="5541952" cy="4799020"/>
            <a:chOff x="0" y="0"/>
            <a:chExt cx="7029450" cy="6087110"/>
          </a:xfrm>
        </p:grpSpPr>
        <p:sp>
          <p:nvSpPr>
            <p:cNvPr name="Freeform 7" id="7"/>
            <p:cNvSpPr/>
            <p:nvPr/>
          </p:nvSpPr>
          <p:spPr>
            <a:xfrm flipH="false" flipV="false" rot="0">
              <a:off x="0" y="0"/>
              <a:ext cx="7029450" cy="6088380"/>
            </a:xfrm>
            <a:custGeom>
              <a:avLst/>
              <a:gdLst/>
              <a:ahLst/>
              <a:cxnLst/>
              <a:rect r="r" b="b" t="t" l="l"/>
              <a:pathLst>
                <a:path h="6088380" w="7029450">
                  <a:moveTo>
                    <a:pt x="5271770" y="0"/>
                  </a:moveTo>
                  <a:lnTo>
                    <a:pt x="1757680" y="0"/>
                  </a:lnTo>
                  <a:lnTo>
                    <a:pt x="0" y="3044190"/>
                  </a:lnTo>
                  <a:lnTo>
                    <a:pt x="0" y="4330700"/>
                  </a:lnTo>
                  <a:cubicBezTo>
                    <a:pt x="0" y="5300980"/>
                    <a:pt x="787400" y="6088380"/>
                    <a:pt x="1757680" y="6088380"/>
                  </a:cubicBezTo>
                  <a:lnTo>
                    <a:pt x="5271770" y="6088380"/>
                  </a:lnTo>
                  <a:lnTo>
                    <a:pt x="7029450" y="3044190"/>
                  </a:lnTo>
                  <a:lnTo>
                    <a:pt x="7029450" y="1757680"/>
                  </a:lnTo>
                  <a:cubicBezTo>
                    <a:pt x="7029450" y="787400"/>
                    <a:pt x="6242050" y="0"/>
                    <a:pt x="5271770" y="0"/>
                  </a:cubicBezTo>
                  <a:close/>
                </a:path>
              </a:pathLst>
            </a:custGeom>
            <a:blipFill>
              <a:blip r:embed="rId4"/>
              <a:stretch>
                <a:fillRect l="0" t="-23524" r="0" b="-23524"/>
              </a:stretch>
            </a:blipFill>
          </p:spPr>
        </p:sp>
      </p:grpSp>
      <p:graphicFrame>
        <p:nvGraphicFramePr>
          <p:cNvPr name="Table 8" id="8"/>
          <p:cNvGraphicFramePr>
            <a:graphicFrameLocks noGrp="true"/>
          </p:cNvGraphicFramePr>
          <p:nvPr/>
        </p:nvGraphicFramePr>
        <p:xfrm>
          <a:off x="6460931" y="4088519"/>
          <a:ext cx="10798369" cy="4286637"/>
        </p:xfrm>
        <a:graphic>
          <a:graphicData uri="http://schemas.openxmlformats.org/drawingml/2006/table">
            <a:tbl>
              <a:tblPr/>
              <a:tblGrid>
                <a:gridCol w="3818092"/>
                <a:gridCol w="6980277"/>
              </a:tblGrid>
              <a:tr h="1192201">
                <a:tc>
                  <a:txBody>
                    <a:bodyPr anchor="t" rtlCol="false"/>
                    <a:lstStyle/>
                    <a:p>
                      <a:pPr algn="ctr">
                        <a:lnSpc>
                          <a:spcPts val="3080"/>
                        </a:lnSpc>
                        <a:defRPr/>
                      </a:pPr>
                      <a:r>
                        <a:rPr lang="en-US" sz="2200">
                          <a:solidFill>
                            <a:srgbClr val="293557"/>
                          </a:solidFill>
                          <a:latin typeface="Montserrat Classic Bold"/>
                        </a:rPr>
                        <a:t>What is an RFP?</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FDA715"/>
                    </a:solidFill>
                  </a:tcPr>
                </a:tc>
                <a:tc>
                  <a:txBody>
                    <a:bodyPr anchor="t" rtlCol="false"/>
                    <a:lstStyle/>
                    <a:p>
                      <a:pPr algn="l">
                        <a:lnSpc>
                          <a:spcPts val="2659"/>
                        </a:lnSpc>
                        <a:defRPr/>
                      </a:pPr>
                      <a:r>
                        <a:rPr lang="en-US" sz="1899">
                          <a:solidFill>
                            <a:srgbClr val="293557"/>
                          </a:solidFill>
                          <a:latin typeface="Montserrat Classic"/>
                        </a:rPr>
                        <a:t>A Request for Proposal (RFP) is a solicitation for goods or services.</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tcPr>
                </a:tc>
              </a:tr>
              <a:tr h="1547218">
                <a:tc>
                  <a:txBody>
                    <a:bodyPr anchor="t" rtlCol="false"/>
                    <a:lstStyle/>
                    <a:p>
                      <a:pPr algn="ctr">
                        <a:lnSpc>
                          <a:spcPts val="3080"/>
                        </a:lnSpc>
                        <a:defRPr/>
                      </a:pPr>
                      <a:r>
                        <a:rPr lang="en-US" sz="2200">
                          <a:solidFill>
                            <a:srgbClr val="293557"/>
                          </a:solidFill>
                          <a:latin typeface="Montserrat Classic Bold"/>
                        </a:rPr>
                        <a:t>What is it used for?</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FDA715"/>
                    </a:solidFill>
                  </a:tcPr>
                </a:tc>
                <a:tc>
                  <a:txBody>
                    <a:bodyPr anchor="t" rtlCol="false"/>
                    <a:lstStyle/>
                    <a:p>
                      <a:pPr algn="l">
                        <a:lnSpc>
                          <a:spcPts val="2659"/>
                        </a:lnSpc>
                        <a:defRPr/>
                      </a:pPr>
                      <a:r>
                        <a:rPr lang="en-US" sz="1899">
                          <a:solidFill>
                            <a:srgbClr val="293557"/>
                          </a:solidFill>
                          <a:latin typeface="Montserrat Classic"/>
                        </a:rPr>
                        <a:t>An RFP should be used when it is appropriate to evaluate proposals on technical factors such as work plan, method, expertise, etc., in addition to cost.</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tcPr>
                </a:tc>
              </a:tr>
              <a:tr h="1547218">
                <a:tc>
                  <a:txBody>
                    <a:bodyPr anchor="t" rtlCol="false"/>
                    <a:lstStyle/>
                    <a:p>
                      <a:pPr algn="ctr">
                        <a:lnSpc>
                          <a:spcPts val="3080"/>
                        </a:lnSpc>
                        <a:defRPr/>
                      </a:pPr>
                      <a:r>
                        <a:rPr lang="en-US" sz="2200">
                          <a:solidFill>
                            <a:srgbClr val="293557"/>
                          </a:solidFill>
                          <a:latin typeface="Montserrat Classic Bold"/>
                        </a:rPr>
                        <a:t>Note:</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FDA715"/>
                    </a:solidFill>
                  </a:tcPr>
                </a:tc>
                <a:tc>
                  <a:txBody>
                    <a:bodyPr anchor="t" rtlCol="false"/>
                    <a:lstStyle/>
                    <a:p>
                      <a:pPr algn="l">
                        <a:lnSpc>
                          <a:spcPts val="2659"/>
                        </a:lnSpc>
                        <a:defRPr/>
                      </a:pPr>
                      <a:r>
                        <a:rPr lang="en-US" sz="1899">
                          <a:solidFill>
                            <a:srgbClr val="293557"/>
                          </a:solidFill>
                          <a:latin typeface="Montserrat Classic"/>
                        </a:rPr>
                        <a:t>Before creating a requisition for an RFP please make sure there is not already a Master Price Agreement for the good or service requested.</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tcPr>
                </a:tc>
              </a:tr>
            </a:tbl>
          </a:graphicData>
        </a:graphic>
      </p:graphicFrame>
      <p:sp>
        <p:nvSpPr>
          <p:cNvPr name="Freeform 9" id="9"/>
          <p:cNvSpPr/>
          <p:nvPr/>
        </p:nvSpPr>
        <p:spPr>
          <a:xfrm flipH="true" flipV="false" rot="0">
            <a:off x="12877959" y="-4827441"/>
            <a:ext cx="7666059" cy="6631969"/>
          </a:xfrm>
          <a:custGeom>
            <a:avLst/>
            <a:gdLst/>
            <a:ahLst/>
            <a:cxnLst/>
            <a:rect r="r" b="b" t="t" l="l"/>
            <a:pathLst>
              <a:path h="6631969" w="7666059">
                <a:moveTo>
                  <a:pt x="7666060" y="0"/>
                </a:moveTo>
                <a:lnTo>
                  <a:pt x="0" y="0"/>
                </a:lnTo>
                <a:lnTo>
                  <a:pt x="0" y="6631969"/>
                </a:lnTo>
                <a:lnTo>
                  <a:pt x="7666060" y="6631969"/>
                </a:lnTo>
                <a:lnTo>
                  <a:pt x="766606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0" id="10"/>
          <p:cNvSpPr txBox="true"/>
          <p:nvPr/>
        </p:nvSpPr>
        <p:spPr>
          <a:xfrm rot="0">
            <a:off x="16710989" y="9610567"/>
            <a:ext cx="548311" cy="273685"/>
          </a:xfrm>
          <a:prstGeom prst="rect">
            <a:avLst/>
          </a:prstGeom>
        </p:spPr>
        <p:txBody>
          <a:bodyPr anchor="t" rtlCol="false" tIns="0" lIns="0" bIns="0" rIns="0">
            <a:spAutoFit/>
          </a:bodyPr>
          <a:lstStyle/>
          <a:p>
            <a:pPr algn="r" marL="0" indent="0" lvl="0">
              <a:lnSpc>
                <a:spcPts val="2210"/>
              </a:lnSpc>
              <a:spcBef>
                <a:spcPct val="0"/>
              </a:spcBef>
            </a:pPr>
            <a:r>
              <a:rPr lang="en-US" sz="1700">
                <a:solidFill>
                  <a:srgbClr val="293557"/>
                </a:solidFill>
                <a:latin typeface="Montserrat Classic Bold"/>
              </a:rPr>
              <a:t>03</a:t>
            </a:r>
          </a:p>
        </p:txBody>
      </p:sp>
      <p:sp>
        <p:nvSpPr>
          <p:cNvPr name="TextBox 11" id="11"/>
          <p:cNvSpPr txBox="true"/>
          <p:nvPr/>
        </p:nvSpPr>
        <p:spPr>
          <a:xfrm rot="0">
            <a:off x="1028700" y="1076325"/>
            <a:ext cx="11849259" cy="784225"/>
          </a:xfrm>
          <a:prstGeom prst="rect">
            <a:avLst/>
          </a:prstGeom>
        </p:spPr>
        <p:txBody>
          <a:bodyPr anchor="t" rtlCol="false" tIns="0" lIns="0" bIns="0" rIns="0">
            <a:spAutoFit/>
          </a:bodyPr>
          <a:lstStyle/>
          <a:p>
            <a:pPr algn="l" marL="0" indent="0" lvl="0">
              <a:lnSpc>
                <a:spcPts val="6049"/>
              </a:lnSpc>
              <a:spcBef>
                <a:spcPct val="0"/>
              </a:spcBef>
            </a:pPr>
            <a:r>
              <a:rPr lang="en-US" sz="5499">
                <a:solidFill>
                  <a:srgbClr val="293556"/>
                </a:solidFill>
                <a:latin typeface="Montserrat Classic Bold"/>
              </a:rPr>
              <a:t>REQUEST FOR PROPOSALS (RFP)</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236393"/>
            <a:ext cx="15728030" cy="1050607"/>
            <a:chOff x="0" y="0"/>
            <a:chExt cx="4142362" cy="276703"/>
          </a:xfrm>
        </p:grpSpPr>
        <p:sp>
          <p:nvSpPr>
            <p:cNvPr name="Freeform 3" id="3"/>
            <p:cNvSpPr/>
            <p:nvPr/>
          </p:nvSpPr>
          <p:spPr>
            <a:xfrm flipH="false" flipV="false" rot="0">
              <a:off x="0" y="0"/>
              <a:ext cx="4142362" cy="276703"/>
            </a:xfrm>
            <a:custGeom>
              <a:avLst/>
              <a:gdLst/>
              <a:ahLst/>
              <a:cxnLst/>
              <a:rect r="r" b="b" t="t" l="l"/>
              <a:pathLst>
                <a:path h="276703" w="4142362">
                  <a:moveTo>
                    <a:pt x="0" y="0"/>
                  </a:moveTo>
                  <a:lnTo>
                    <a:pt x="4142362" y="0"/>
                  </a:lnTo>
                  <a:lnTo>
                    <a:pt x="4142362" y="276703"/>
                  </a:lnTo>
                  <a:lnTo>
                    <a:pt x="0" y="276703"/>
                  </a:lnTo>
                  <a:close/>
                </a:path>
              </a:pathLst>
            </a:custGeom>
            <a:solidFill>
              <a:srgbClr val="293556"/>
            </a:solidFill>
          </p:spPr>
        </p:sp>
        <p:sp>
          <p:nvSpPr>
            <p:cNvPr name="TextBox 4" id="4"/>
            <p:cNvSpPr txBox="true"/>
            <p:nvPr/>
          </p:nvSpPr>
          <p:spPr>
            <a:xfrm>
              <a:off x="0" y="-38100"/>
              <a:ext cx="4142362" cy="314803"/>
            </a:xfrm>
            <a:prstGeom prst="rect">
              <a:avLst/>
            </a:prstGeom>
          </p:spPr>
          <p:txBody>
            <a:bodyPr anchor="ctr" rtlCol="false" tIns="50800" lIns="50800" bIns="50800" rIns="50800"/>
            <a:lstStyle/>
            <a:p>
              <a:pPr algn="ctr">
                <a:lnSpc>
                  <a:spcPts val="2100"/>
                </a:lnSpc>
              </a:pPr>
            </a:p>
          </p:txBody>
        </p:sp>
      </p:grpSp>
      <p:sp>
        <p:nvSpPr>
          <p:cNvPr name="Freeform 5" id="5"/>
          <p:cNvSpPr/>
          <p:nvPr/>
        </p:nvSpPr>
        <p:spPr>
          <a:xfrm flipH="false" flipV="false" rot="0">
            <a:off x="13338789" y="9236393"/>
            <a:ext cx="8757453" cy="7571877"/>
          </a:xfrm>
          <a:custGeom>
            <a:avLst/>
            <a:gdLst/>
            <a:ahLst/>
            <a:cxnLst/>
            <a:rect r="r" b="b" t="t" l="l"/>
            <a:pathLst>
              <a:path h="7571877" w="8757453">
                <a:moveTo>
                  <a:pt x="0" y="0"/>
                </a:moveTo>
                <a:lnTo>
                  <a:pt x="8757453" y="0"/>
                </a:lnTo>
                <a:lnTo>
                  <a:pt x="8757453" y="7571877"/>
                </a:lnTo>
                <a:lnTo>
                  <a:pt x="0" y="75718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aphicFrame>
        <p:nvGraphicFramePr>
          <p:cNvPr name="Table 6" id="6"/>
          <p:cNvGraphicFramePr>
            <a:graphicFrameLocks noGrp="true"/>
          </p:cNvGraphicFramePr>
          <p:nvPr/>
        </p:nvGraphicFramePr>
        <p:xfrm>
          <a:off x="120714" y="938657"/>
          <a:ext cx="18046572" cy="8190930"/>
        </p:xfrm>
        <a:graphic>
          <a:graphicData uri="http://schemas.openxmlformats.org/drawingml/2006/table">
            <a:tbl>
              <a:tblPr/>
              <a:tblGrid>
                <a:gridCol w="18046572"/>
              </a:tblGrid>
              <a:tr h="1802139">
                <a:tc>
                  <a:txBody>
                    <a:bodyPr anchor="t" rtlCol="false"/>
                    <a:lstStyle/>
                    <a:p>
                      <a:pPr algn="ctr">
                        <a:lnSpc>
                          <a:spcPts val="3359"/>
                        </a:lnSpc>
                        <a:defRPr/>
                      </a:pPr>
                      <a:r>
                        <a:rPr lang="en-US" sz="2400">
                          <a:solidFill>
                            <a:srgbClr val="293556"/>
                          </a:solidFill>
                          <a:latin typeface="Montserrat Classic Bold"/>
                        </a:rPr>
                        <a:t>Procurement is a valuable opportunity for your team to assess progress and consider opportunities for improvement.</a:t>
                      </a:r>
                      <a:endParaRPr lang="en-US" sz="1100"/>
                    </a:p>
                    <a:p>
                      <a:pPr algn="ctr">
                        <a:lnSpc>
                          <a:spcPts val="3359"/>
                        </a:lnSpc>
                      </a:pPr>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C8CBD3"/>
                    </a:solidFill>
                  </a:tcPr>
                </a:tc>
              </a:tr>
              <a:tr h="2718937">
                <a:tc>
                  <a:txBody>
                    <a:bodyPr anchor="t" rtlCol="false"/>
                    <a:lstStyle/>
                    <a:p>
                      <a:pPr algn="l">
                        <a:lnSpc>
                          <a:spcPts val="3359"/>
                        </a:lnSpc>
                        <a:defRPr/>
                      </a:pPr>
                      <a:r>
                        <a:rPr lang="en-US" sz="2400">
                          <a:solidFill>
                            <a:srgbClr val="293556"/>
                          </a:solidFill>
                          <a:latin typeface="Montserrat Classic"/>
                        </a:rPr>
                        <a:t>The procurement process provides an opportunity for your department to examine what goods or services it is contracting for, how vendors are performing, and how this impacts your team’s goals. It’s a chance to think about what might be done differently and what new solutions exist to the problem your team is trying to solve. Procurement is an important part of your team’s strategy to achieve your mission and goals.</a:t>
                      </a:r>
                      <a:r>
                        <a:rPr lang="en-US" sz="2400">
                          <a:solidFill>
                            <a:srgbClr val="293556"/>
                          </a:solidFill>
                          <a:latin typeface="Montserrat Classic"/>
                        </a:rPr>
                        <a:t> </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tcPr>
                </a:tc>
              </a:tr>
              <a:tr h="966644">
                <a:tc>
                  <a:txBody>
                    <a:bodyPr anchor="t" rtlCol="false"/>
                    <a:lstStyle/>
                    <a:p>
                      <a:pPr algn="l">
                        <a:lnSpc>
                          <a:spcPts val="3359"/>
                        </a:lnSpc>
                        <a:defRPr/>
                      </a:pPr>
                      <a:r>
                        <a:rPr lang="en-US" sz="2399">
                          <a:solidFill>
                            <a:srgbClr val="293556"/>
                          </a:solidFill>
                          <a:latin typeface="Montserrat Classic Bold"/>
                        </a:rPr>
                        <a:t>Procurement rules are in place to ensure all vendors have equal opportunities to do business with the state.</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solidFill>
                      <a:srgbClr val="C8CBD3"/>
                    </a:solidFill>
                  </a:tcPr>
                </a:tc>
              </a:tr>
              <a:tr h="2703209">
                <a:tc>
                  <a:txBody>
                    <a:bodyPr anchor="t" rtlCol="false"/>
                    <a:lstStyle/>
                    <a:p>
                      <a:pPr algn="l">
                        <a:lnSpc>
                          <a:spcPts val="3359"/>
                        </a:lnSpc>
                        <a:defRPr/>
                      </a:pPr>
                      <a:r>
                        <a:rPr lang="en-US" sz="2400">
                          <a:solidFill>
                            <a:srgbClr val="293556"/>
                          </a:solidFill>
                          <a:latin typeface="Montserrat Classic"/>
                        </a:rPr>
                        <a:t>Rhode Island state </a:t>
                      </a:r>
                      <a:r>
                        <a:rPr lang="en-US" sz="2400" u="sng">
                          <a:solidFill>
                            <a:srgbClr val="293556"/>
                          </a:solidFill>
                          <a:latin typeface="Montserrat Classic"/>
                          <a:hlinkClick r:id="rId4" tooltip="https://ridop.ecms.ri.gov/about-us/procurement-statutes-and-regulations"/>
                        </a:rPr>
                        <a:t>procurement rules and regulations</a:t>
                      </a:r>
                      <a:r>
                        <a:rPr lang="en-US" sz="2400">
                          <a:solidFill>
                            <a:srgbClr val="293556"/>
                          </a:solidFill>
                          <a:latin typeface="Montserrat Classic"/>
                        </a:rPr>
                        <a:t> exist to level the playing field among potential vendors and ensure that the state does not unfairly advantage or disadvantage any vendor. Fair and competitive procurement relies on all potential vendors having access to the same information at the same time about any bidding opportunity. Sharing information with any one or select group of potential vendors, even inadvertently, risks disqualifying that/those organization(s) from bidding on the subsequent procurement. </a:t>
                      </a:r>
                      <a:endParaRPr lang="en-US" sz="1100"/>
                    </a:p>
                  </a:txBody>
                  <a:tcPr marL="190500" marR="190500" marT="190500" marB="1905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tcPr>
                </a:tc>
              </a:tr>
            </a:tbl>
          </a:graphicData>
        </a:graphic>
      </p:graphicFrame>
      <p:sp>
        <p:nvSpPr>
          <p:cNvPr name="TextBox 7" id="7"/>
          <p:cNvSpPr txBox="true"/>
          <p:nvPr/>
        </p:nvSpPr>
        <p:spPr>
          <a:xfrm rot="0">
            <a:off x="16710989" y="9610567"/>
            <a:ext cx="548311" cy="273685"/>
          </a:xfrm>
          <a:prstGeom prst="rect">
            <a:avLst/>
          </a:prstGeom>
        </p:spPr>
        <p:txBody>
          <a:bodyPr anchor="t" rtlCol="false" tIns="0" lIns="0" bIns="0" rIns="0">
            <a:spAutoFit/>
          </a:bodyPr>
          <a:lstStyle/>
          <a:p>
            <a:pPr algn="r" marL="0" indent="0" lvl="0">
              <a:lnSpc>
                <a:spcPts val="2210"/>
              </a:lnSpc>
              <a:spcBef>
                <a:spcPct val="0"/>
              </a:spcBef>
            </a:pPr>
            <a:r>
              <a:rPr lang="en-US" sz="1700">
                <a:solidFill>
                  <a:srgbClr val="293556"/>
                </a:solidFill>
                <a:latin typeface="Montserrat Classic Bold"/>
              </a:rPr>
              <a:t>04</a:t>
            </a:r>
          </a:p>
        </p:txBody>
      </p:sp>
      <p:sp>
        <p:nvSpPr>
          <p:cNvPr name="TextBox 8" id="8"/>
          <p:cNvSpPr txBox="true"/>
          <p:nvPr/>
        </p:nvSpPr>
        <p:spPr>
          <a:xfrm rot="0">
            <a:off x="6299511" y="47625"/>
            <a:ext cx="5930405" cy="784225"/>
          </a:xfrm>
          <a:prstGeom prst="rect">
            <a:avLst/>
          </a:prstGeom>
        </p:spPr>
        <p:txBody>
          <a:bodyPr anchor="t" rtlCol="false" tIns="0" lIns="0" bIns="0" rIns="0">
            <a:spAutoFit/>
          </a:bodyPr>
          <a:lstStyle/>
          <a:p>
            <a:pPr algn="l" marL="0" indent="0" lvl="0">
              <a:lnSpc>
                <a:spcPts val="6049"/>
              </a:lnSpc>
              <a:spcBef>
                <a:spcPct val="0"/>
              </a:spcBef>
            </a:pPr>
            <a:r>
              <a:rPr lang="en-US" sz="5499">
                <a:solidFill>
                  <a:srgbClr val="293556"/>
                </a:solidFill>
                <a:latin typeface="Montserrat Classic Bold"/>
              </a:rPr>
              <a:t>WHY PROCURE?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236393"/>
            <a:ext cx="15728030" cy="1050607"/>
            <a:chOff x="0" y="0"/>
            <a:chExt cx="4142362" cy="276703"/>
          </a:xfrm>
        </p:grpSpPr>
        <p:sp>
          <p:nvSpPr>
            <p:cNvPr name="Freeform 3" id="3"/>
            <p:cNvSpPr/>
            <p:nvPr/>
          </p:nvSpPr>
          <p:spPr>
            <a:xfrm flipH="false" flipV="false" rot="0">
              <a:off x="0" y="0"/>
              <a:ext cx="4142362" cy="276703"/>
            </a:xfrm>
            <a:custGeom>
              <a:avLst/>
              <a:gdLst/>
              <a:ahLst/>
              <a:cxnLst/>
              <a:rect r="r" b="b" t="t" l="l"/>
              <a:pathLst>
                <a:path h="276703" w="4142362">
                  <a:moveTo>
                    <a:pt x="0" y="0"/>
                  </a:moveTo>
                  <a:lnTo>
                    <a:pt x="4142362" y="0"/>
                  </a:lnTo>
                  <a:lnTo>
                    <a:pt x="4142362" y="276703"/>
                  </a:lnTo>
                  <a:lnTo>
                    <a:pt x="0" y="276703"/>
                  </a:lnTo>
                  <a:close/>
                </a:path>
              </a:pathLst>
            </a:custGeom>
            <a:solidFill>
              <a:srgbClr val="293556"/>
            </a:solidFill>
          </p:spPr>
        </p:sp>
        <p:sp>
          <p:nvSpPr>
            <p:cNvPr name="TextBox 4" id="4"/>
            <p:cNvSpPr txBox="true"/>
            <p:nvPr/>
          </p:nvSpPr>
          <p:spPr>
            <a:xfrm>
              <a:off x="0" y="-38100"/>
              <a:ext cx="4142362" cy="314803"/>
            </a:xfrm>
            <a:prstGeom prst="rect">
              <a:avLst/>
            </a:prstGeom>
          </p:spPr>
          <p:txBody>
            <a:bodyPr anchor="ctr" rtlCol="false" tIns="50800" lIns="50800" bIns="50800" rIns="50800"/>
            <a:lstStyle/>
            <a:p>
              <a:pPr algn="ctr">
                <a:lnSpc>
                  <a:spcPts val="2100"/>
                </a:lnSpc>
              </a:pPr>
            </a:p>
          </p:txBody>
        </p:sp>
      </p:grpSp>
      <p:sp>
        <p:nvSpPr>
          <p:cNvPr name="Freeform 5" id="5"/>
          <p:cNvSpPr/>
          <p:nvPr/>
        </p:nvSpPr>
        <p:spPr>
          <a:xfrm flipH="false" flipV="false" rot="0">
            <a:off x="13338789" y="9236393"/>
            <a:ext cx="8757453" cy="7571877"/>
          </a:xfrm>
          <a:custGeom>
            <a:avLst/>
            <a:gdLst/>
            <a:ahLst/>
            <a:cxnLst/>
            <a:rect r="r" b="b" t="t" l="l"/>
            <a:pathLst>
              <a:path h="7571877" w="8757453">
                <a:moveTo>
                  <a:pt x="0" y="0"/>
                </a:moveTo>
                <a:lnTo>
                  <a:pt x="8757453" y="0"/>
                </a:lnTo>
                <a:lnTo>
                  <a:pt x="8757453" y="7571877"/>
                </a:lnTo>
                <a:lnTo>
                  <a:pt x="0" y="75718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10432813" y="1028700"/>
            <a:ext cx="8290366" cy="7178993"/>
            <a:chOff x="0" y="0"/>
            <a:chExt cx="7029450" cy="6087110"/>
          </a:xfrm>
        </p:grpSpPr>
        <p:sp>
          <p:nvSpPr>
            <p:cNvPr name="Freeform 7" id="7"/>
            <p:cNvSpPr/>
            <p:nvPr/>
          </p:nvSpPr>
          <p:spPr>
            <a:xfrm flipH="false" flipV="false" rot="0">
              <a:off x="0" y="0"/>
              <a:ext cx="7029450" cy="6088380"/>
            </a:xfrm>
            <a:custGeom>
              <a:avLst/>
              <a:gdLst/>
              <a:ahLst/>
              <a:cxnLst/>
              <a:rect r="r" b="b" t="t" l="l"/>
              <a:pathLst>
                <a:path h="6088380" w="7029450">
                  <a:moveTo>
                    <a:pt x="5271770" y="0"/>
                  </a:moveTo>
                  <a:lnTo>
                    <a:pt x="1757680" y="0"/>
                  </a:lnTo>
                  <a:lnTo>
                    <a:pt x="0" y="3044190"/>
                  </a:lnTo>
                  <a:lnTo>
                    <a:pt x="0" y="4330700"/>
                  </a:lnTo>
                  <a:cubicBezTo>
                    <a:pt x="0" y="5300980"/>
                    <a:pt x="787400" y="6088380"/>
                    <a:pt x="1757680" y="6088380"/>
                  </a:cubicBezTo>
                  <a:lnTo>
                    <a:pt x="5271770" y="6088380"/>
                  </a:lnTo>
                  <a:lnTo>
                    <a:pt x="7029450" y="3044190"/>
                  </a:lnTo>
                  <a:lnTo>
                    <a:pt x="7029450" y="1757680"/>
                  </a:lnTo>
                  <a:cubicBezTo>
                    <a:pt x="7029450" y="787400"/>
                    <a:pt x="6242050" y="0"/>
                    <a:pt x="5271770" y="0"/>
                  </a:cubicBezTo>
                  <a:close/>
                </a:path>
              </a:pathLst>
            </a:custGeom>
            <a:blipFill>
              <a:blip r:embed="rId4"/>
              <a:stretch>
                <a:fillRect l="-2989" t="0" r="-26928" b="0"/>
              </a:stretch>
            </a:blipFill>
          </p:spPr>
        </p:sp>
      </p:grpSp>
      <p:sp>
        <p:nvSpPr>
          <p:cNvPr name="TextBox 8" id="8"/>
          <p:cNvSpPr txBox="true"/>
          <p:nvPr/>
        </p:nvSpPr>
        <p:spPr>
          <a:xfrm rot="0">
            <a:off x="16710989" y="9610567"/>
            <a:ext cx="548311" cy="273685"/>
          </a:xfrm>
          <a:prstGeom prst="rect">
            <a:avLst/>
          </a:prstGeom>
        </p:spPr>
        <p:txBody>
          <a:bodyPr anchor="t" rtlCol="false" tIns="0" lIns="0" bIns="0" rIns="0">
            <a:spAutoFit/>
          </a:bodyPr>
          <a:lstStyle/>
          <a:p>
            <a:pPr algn="r" marL="0" indent="0" lvl="0">
              <a:lnSpc>
                <a:spcPts val="2210"/>
              </a:lnSpc>
              <a:spcBef>
                <a:spcPct val="0"/>
              </a:spcBef>
            </a:pPr>
            <a:r>
              <a:rPr lang="en-US" sz="1700">
                <a:solidFill>
                  <a:srgbClr val="293556"/>
                </a:solidFill>
                <a:latin typeface="Montserrat Classic Bold"/>
              </a:rPr>
              <a:t>05</a:t>
            </a:r>
          </a:p>
        </p:txBody>
      </p:sp>
      <p:grpSp>
        <p:nvGrpSpPr>
          <p:cNvPr name="Group 9" id="9"/>
          <p:cNvGrpSpPr/>
          <p:nvPr/>
        </p:nvGrpSpPr>
        <p:grpSpPr>
          <a:xfrm rot="0">
            <a:off x="295173" y="770556"/>
            <a:ext cx="9691923" cy="7695281"/>
            <a:chOff x="0" y="0"/>
            <a:chExt cx="12922564" cy="10260375"/>
          </a:xfrm>
        </p:grpSpPr>
        <p:sp>
          <p:nvSpPr>
            <p:cNvPr name="TextBox 10" id="10"/>
            <p:cNvSpPr txBox="true"/>
            <p:nvPr/>
          </p:nvSpPr>
          <p:spPr>
            <a:xfrm rot="0">
              <a:off x="0" y="3871216"/>
              <a:ext cx="12922564" cy="6389158"/>
            </a:xfrm>
            <a:prstGeom prst="rect">
              <a:avLst/>
            </a:prstGeom>
          </p:spPr>
          <p:txBody>
            <a:bodyPr anchor="t" rtlCol="false" tIns="0" lIns="0" bIns="0" rIns="0">
              <a:spAutoFit/>
            </a:bodyPr>
            <a:lstStyle/>
            <a:p>
              <a:pPr algn="l">
                <a:lnSpc>
                  <a:spcPts val="3499"/>
                </a:lnSpc>
              </a:pPr>
              <a:r>
                <a:rPr lang="en-US" sz="2499">
                  <a:solidFill>
                    <a:srgbClr val="293556"/>
                  </a:solidFill>
                  <a:latin typeface="Montserrat Classic"/>
                </a:rPr>
                <a:t>Critical procurements, including those most integral to your department’s ability to achieve its mission and serve its constituents, take time. They require more nuanced thinking up front about what your team really needs, what type of procurement best suits those needs, and what solutions exist in the marketplace. Doing this work up front means that the procurement process itself, and your team’s interactions with the Division of Purchases, will move more smoothly. The Division of Purchases recommends that your team begin the needs assessment stage </a:t>
              </a:r>
              <a:r>
                <a:rPr lang="en-US" sz="2499">
                  <a:solidFill>
                    <a:srgbClr val="293556"/>
                  </a:solidFill>
                  <a:latin typeface="Montserrat Classic Bold"/>
                </a:rPr>
                <a:t>at least</a:t>
              </a:r>
              <a:r>
                <a:rPr lang="en-US" sz="2499">
                  <a:solidFill>
                    <a:srgbClr val="293556"/>
                  </a:solidFill>
                  <a:latin typeface="Montserrat Classic"/>
                </a:rPr>
                <a:t> </a:t>
              </a:r>
              <a:r>
                <a:rPr lang="en-US" sz="2499">
                  <a:solidFill>
                    <a:srgbClr val="293556"/>
                  </a:solidFill>
                  <a:latin typeface="Montserrat Classic Bold"/>
                </a:rPr>
                <a:t>nine months prior to your desired contract signing date. </a:t>
              </a:r>
            </a:p>
          </p:txBody>
        </p:sp>
        <p:sp>
          <p:nvSpPr>
            <p:cNvPr name="TextBox 11" id="11"/>
            <p:cNvSpPr txBox="true"/>
            <p:nvPr/>
          </p:nvSpPr>
          <p:spPr>
            <a:xfrm rot="0">
              <a:off x="0" y="66675"/>
              <a:ext cx="12922564" cy="3040592"/>
            </a:xfrm>
            <a:prstGeom prst="rect">
              <a:avLst/>
            </a:prstGeom>
          </p:spPr>
          <p:txBody>
            <a:bodyPr anchor="t" rtlCol="false" tIns="0" lIns="0" bIns="0" rIns="0">
              <a:spAutoFit/>
            </a:bodyPr>
            <a:lstStyle/>
            <a:p>
              <a:pPr algn="ctr" marL="0" indent="0" lvl="0">
                <a:lnSpc>
                  <a:spcPts val="8800"/>
                </a:lnSpc>
                <a:spcBef>
                  <a:spcPct val="0"/>
                </a:spcBef>
              </a:pPr>
              <a:r>
                <a:rPr lang="en-US" sz="8000">
                  <a:solidFill>
                    <a:srgbClr val="293556"/>
                  </a:solidFill>
                  <a:latin typeface="Montserrat Classic Bold"/>
                </a:rPr>
                <a:t>THINGS TO CONSIDER:</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2822290"/>
            <a:chOff x="0" y="0"/>
            <a:chExt cx="4816593" cy="743319"/>
          </a:xfrm>
        </p:grpSpPr>
        <p:sp>
          <p:nvSpPr>
            <p:cNvPr name="Freeform 3" id="3"/>
            <p:cNvSpPr/>
            <p:nvPr/>
          </p:nvSpPr>
          <p:spPr>
            <a:xfrm flipH="false" flipV="false" rot="0">
              <a:off x="0" y="0"/>
              <a:ext cx="4816592" cy="743319"/>
            </a:xfrm>
            <a:custGeom>
              <a:avLst/>
              <a:gdLst/>
              <a:ahLst/>
              <a:cxnLst/>
              <a:rect r="r" b="b" t="t" l="l"/>
              <a:pathLst>
                <a:path h="743319" w="4816592">
                  <a:moveTo>
                    <a:pt x="0" y="0"/>
                  </a:moveTo>
                  <a:lnTo>
                    <a:pt x="4816592" y="0"/>
                  </a:lnTo>
                  <a:lnTo>
                    <a:pt x="4816592" y="743319"/>
                  </a:lnTo>
                  <a:lnTo>
                    <a:pt x="0" y="743319"/>
                  </a:lnTo>
                  <a:close/>
                </a:path>
              </a:pathLst>
            </a:custGeom>
            <a:solidFill>
              <a:srgbClr val="293557"/>
            </a:solidFill>
          </p:spPr>
        </p:sp>
        <p:sp>
          <p:nvSpPr>
            <p:cNvPr name="TextBox 4" id="4"/>
            <p:cNvSpPr txBox="true"/>
            <p:nvPr/>
          </p:nvSpPr>
          <p:spPr>
            <a:xfrm>
              <a:off x="0" y="-38100"/>
              <a:ext cx="4816593" cy="781419"/>
            </a:xfrm>
            <a:prstGeom prst="rect">
              <a:avLst/>
            </a:prstGeom>
          </p:spPr>
          <p:txBody>
            <a:bodyPr anchor="ctr" rtlCol="false" tIns="50800" lIns="50800" bIns="50800" rIns="50800"/>
            <a:lstStyle/>
            <a:p>
              <a:pPr algn="ctr">
                <a:lnSpc>
                  <a:spcPts val="2100"/>
                </a:lnSpc>
              </a:pPr>
            </a:p>
          </p:txBody>
        </p:sp>
      </p:grpSp>
      <p:grpSp>
        <p:nvGrpSpPr>
          <p:cNvPr name="Group 5" id="5"/>
          <p:cNvGrpSpPr/>
          <p:nvPr/>
        </p:nvGrpSpPr>
        <p:grpSpPr>
          <a:xfrm rot="0">
            <a:off x="1130622" y="3279490"/>
            <a:ext cx="4057650" cy="913081"/>
            <a:chOff x="0" y="0"/>
            <a:chExt cx="1038470" cy="233684"/>
          </a:xfrm>
        </p:grpSpPr>
        <p:sp>
          <p:nvSpPr>
            <p:cNvPr name="Freeform 6" id="6"/>
            <p:cNvSpPr/>
            <p:nvPr/>
          </p:nvSpPr>
          <p:spPr>
            <a:xfrm flipH="false" flipV="false" rot="0">
              <a:off x="0" y="0"/>
              <a:ext cx="1038470" cy="233684"/>
            </a:xfrm>
            <a:custGeom>
              <a:avLst/>
              <a:gdLst/>
              <a:ahLst/>
              <a:cxnLst/>
              <a:rect r="r" b="b" t="t" l="l"/>
              <a:pathLst>
                <a:path h="233684" w="1038470">
                  <a:moveTo>
                    <a:pt x="0" y="0"/>
                  </a:moveTo>
                  <a:lnTo>
                    <a:pt x="1038470" y="0"/>
                  </a:lnTo>
                  <a:lnTo>
                    <a:pt x="1038470" y="233684"/>
                  </a:lnTo>
                  <a:lnTo>
                    <a:pt x="0" y="233684"/>
                  </a:lnTo>
                  <a:close/>
                </a:path>
              </a:pathLst>
            </a:custGeom>
            <a:solidFill>
              <a:srgbClr val="FDA715"/>
            </a:solidFill>
            <a:ln cap="sq">
              <a:noFill/>
              <a:prstDash val="solid"/>
              <a:miter/>
            </a:ln>
          </p:spPr>
        </p:sp>
        <p:sp>
          <p:nvSpPr>
            <p:cNvPr name="TextBox 7" id="7"/>
            <p:cNvSpPr txBox="true"/>
            <p:nvPr/>
          </p:nvSpPr>
          <p:spPr>
            <a:xfrm>
              <a:off x="0" y="-66675"/>
              <a:ext cx="1038470" cy="300359"/>
            </a:xfrm>
            <a:prstGeom prst="rect">
              <a:avLst/>
            </a:prstGeom>
          </p:spPr>
          <p:txBody>
            <a:bodyPr anchor="ctr" rtlCol="false" tIns="50800" lIns="50800" bIns="50800" rIns="50800"/>
            <a:lstStyle/>
            <a:p>
              <a:pPr algn="ctr">
                <a:lnSpc>
                  <a:spcPts val="4200"/>
                </a:lnSpc>
              </a:pPr>
              <a:r>
                <a:rPr lang="en-US" sz="3000">
                  <a:solidFill>
                    <a:srgbClr val="293556"/>
                  </a:solidFill>
                  <a:latin typeface="Montserrat Classic"/>
                </a:rPr>
                <a:t>Review </a:t>
              </a:r>
            </a:p>
          </p:txBody>
        </p:sp>
      </p:grpSp>
      <p:sp>
        <p:nvSpPr>
          <p:cNvPr name="AutoShape 8" id="8"/>
          <p:cNvSpPr/>
          <p:nvPr/>
        </p:nvSpPr>
        <p:spPr>
          <a:xfrm>
            <a:off x="3159447" y="4192571"/>
            <a:ext cx="0" cy="526051"/>
          </a:xfrm>
          <a:prstGeom prst="line">
            <a:avLst/>
          </a:prstGeom>
          <a:ln cap="flat" w="28575">
            <a:solidFill>
              <a:srgbClr val="293556"/>
            </a:solidFill>
            <a:prstDash val="solid"/>
            <a:headEnd type="none" len="sm" w="sm"/>
            <a:tailEnd type="none" len="sm" w="sm"/>
          </a:ln>
        </p:spPr>
      </p:sp>
      <p:sp>
        <p:nvSpPr>
          <p:cNvPr name="TextBox 9" id="9"/>
          <p:cNvSpPr txBox="true"/>
          <p:nvPr/>
        </p:nvSpPr>
        <p:spPr>
          <a:xfrm rot="0">
            <a:off x="926778" y="4729994"/>
            <a:ext cx="4465337" cy="3589655"/>
          </a:xfrm>
          <a:prstGeom prst="rect">
            <a:avLst/>
          </a:prstGeom>
        </p:spPr>
        <p:txBody>
          <a:bodyPr anchor="t" rtlCol="false" tIns="0" lIns="0" bIns="0" rIns="0">
            <a:spAutoFit/>
          </a:bodyPr>
          <a:lstStyle/>
          <a:p>
            <a:pPr algn="ctr" marL="0" indent="0" lvl="1">
              <a:lnSpc>
                <a:spcPts val="3220"/>
              </a:lnSpc>
              <a:spcBef>
                <a:spcPct val="0"/>
              </a:spcBef>
            </a:pPr>
            <a:r>
              <a:rPr lang="en-US" sz="2300">
                <a:solidFill>
                  <a:srgbClr val="293556"/>
                </a:solidFill>
                <a:latin typeface="Montserrat Classic"/>
              </a:rPr>
              <a:t>Review the Curriculum and Resources at PROC 301 at the </a:t>
            </a:r>
            <a:r>
              <a:rPr lang="en-US" sz="2300" u="sng">
                <a:solidFill>
                  <a:srgbClr val="293556"/>
                </a:solidFill>
                <a:latin typeface="Montserrat Classic"/>
                <a:hlinkClick r:id="rId2" tooltip="https://ridop.ecms.ri.gov/agency-procurement-club-and-campus/agency-procurement-campus"/>
              </a:rPr>
              <a:t>Procurement Campus. </a:t>
            </a:r>
            <a:r>
              <a:rPr lang="en-US" sz="2300">
                <a:solidFill>
                  <a:srgbClr val="293556"/>
                </a:solidFill>
                <a:latin typeface="Montserrat Classic"/>
              </a:rPr>
              <a:t> PROC 301 provides materials that you may find helpful during the procurement process, such as RFP templates, checklists, training materials, and supporting documents.</a:t>
            </a:r>
          </a:p>
        </p:txBody>
      </p:sp>
      <p:grpSp>
        <p:nvGrpSpPr>
          <p:cNvPr name="Group 10" id="10"/>
          <p:cNvGrpSpPr/>
          <p:nvPr/>
        </p:nvGrpSpPr>
        <p:grpSpPr>
          <a:xfrm rot="0">
            <a:off x="5188272" y="3279490"/>
            <a:ext cx="4057650" cy="910680"/>
            <a:chOff x="0" y="0"/>
            <a:chExt cx="1038470" cy="233069"/>
          </a:xfrm>
        </p:grpSpPr>
        <p:sp>
          <p:nvSpPr>
            <p:cNvPr name="Freeform 11" id="11"/>
            <p:cNvSpPr/>
            <p:nvPr/>
          </p:nvSpPr>
          <p:spPr>
            <a:xfrm flipH="false" flipV="false" rot="0">
              <a:off x="0" y="0"/>
              <a:ext cx="1038470" cy="233069"/>
            </a:xfrm>
            <a:custGeom>
              <a:avLst/>
              <a:gdLst/>
              <a:ahLst/>
              <a:cxnLst/>
              <a:rect r="r" b="b" t="t" l="l"/>
              <a:pathLst>
                <a:path h="233069" w="1038470">
                  <a:moveTo>
                    <a:pt x="0" y="0"/>
                  </a:moveTo>
                  <a:lnTo>
                    <a:pt x="1038470" y="0"/>
                  </a:lnTo>
                  <a:lnTo>
                    <a:pt x="1038470" y="233069"/>
                  </a:lnTo>
                  <a:lnTo>
                    <a:pt x="0" y="233069"/>
                  </a:lnTo>
                  <a:close/>
                </a:path>
              </a:pathLst>
            </a:custGeom>
            <a:solidFill>
              <a:srgbClr val="FFFFFF"/>
            </a:solidFill>
            <a:ln w="28575" cap="sq">
              <a:solidFill>
                <a:srgbClr val="FDA715"/>
              </a:solidFill>
              <a:prstDash val="solid"/>
              <a:miter/>
            </a:ln>
          </p:spPr>
        </p:sp>
        <p:sp>
          <p:nvSpPr>
            <p:cNvPr name="TextBox 12" id="12"/>
            <p:cNvSpPr txBox="true"/>
            <p:nvPr/>
          </p:nvSpPr>
          <p:spPr>
            <a:xfrm>
              <a:off x="0" y="-66675"/>
              <a:ext cx="1038470" cy="299744"/>
            </a:xfrm>
            <a:prstGeom prst="rect">
              <a:avLst/>
            </a:prstGeom>
          </p:spPr>
          <p:txBody>
            <a:bodyPr anchor="ctr" rtlCol="false" tIns="50800" lIns="50800" bIns="50800" rIns="50800"/>
            <a:lstStyle/>
            <a:p>
              <a:pPr algn="ctr">
                <a:lnSpc>
                  <a:spcPts val="4200"/>
                </a:lnSpc>
              </a:pPr>
              <a:r>
                <a:rPr lang="en-US" sz="3000">
                  <a:solidFill>
                    <a:srgbClr val="293556"/>
                  </a:solidFill>
                  <a:latin typeface="Montserrat Classic"/>
                </a:rPr>
                <a:t>Identify</a:t>
              </a:r>
            </a:p>
          </p:txBody>
        </p:sp>
      </p:grpSp>
      <p:sp>
        <p:nvSpPr>
          <p:cNvPr name="AutoShape 13" id="13"/>
          <p:cNvSpPr/>
          <p:nvPr/>
        </p:nvSpPr>
        <p:spPr>
          <a:xfrm>
            <a:off x="7217097" y="4190171"/>
            <a:ext cx="4901" cy="644598"/>
          </a:xfrm>
          <a:prstGeom prst="line">
            <a:avLst/>
          </a:prstGeom>
          <a:ln cap="flat" w="28575">
            <a:solidFill>
              <a:srgbClr val="293556"/>
            </a:solidFill>
            <a:prstDash val="solid"/>
            <a:headEnd type="none" len="sm" w="sm"/>
            <a:tailEnd type="none" len="sm" w="sm"/>
          </a:ln>
        </p:spPr>
      </p:sp>
      <p:sp>
        <p:nvSpPr>
          <p:cNvPr name="TextBox 14" id="14"/>
          <p:cNvSpPr txBox="true"/>
          <p:nvPr/>
        </p:nvSpPr>
        <p:spPr>
          <a:xfrm rot="0">
            <a:off x="5549765" y="4729994"/>
            <a:ext cx="3334664" cy="1736725"/>
          </a:xfrm>
          <a:prstGeom prst="rect">
            <a:avLst/>
          </a:prstGeom>
        </p:spPr>
        <p:txBody>
          <a:bodyPr anchor="t" rtlCol="false" tIns="0" lIns="0" bIns="0" rIns="0">
            <a:spAutoFit/>
          </a:bodyPr>
          <a:lstStyle/>
          <a:p>
            <a:pPr algn="ctr" marL="0" indent="0" lvl="1">
              <a:lnSpc>
                <a:spcPts val="3499"/>
              </a:lnSpc>
              <a:spcBef>
                <a:spcPct val="0"/>
              </a:spcBef>
            </a:pPr>
            <a:r>
              <a:rPr lang="en-US" sz="2499">
                <a:solidFill>
                  <a:srgbClr val="293556"/>
                </a:solidFill>
                <a:latin typeface="Montserrat Classic"/>
              </a:rPr>
              <a:t>Identify someone in your agency to lead the development of the RFP.</a:t>
            </a:r>
          </a:p>
        </p:txBody>
      </p:sp>
      <p:grpSp>
        <p:nvGrpSpPr>
          <p:cNvPr name="Group 15" id="15"/>
          <p:cNvGrpSpPr/>
          <p:nvPr/>
        </p:nvGrpSpPr>
        <p:grpSpPr>
          <a:xfrm rot="0">
            <a:off x="9245922" y="3279490"/>
            <a:ext cx="4057650" cy="913081"/>
            <a:chOff x="0" y="0"/>
            <a:chExt cx="1038470" cy="233684"/>
          </a:xfrm>
        </p:grpSpPr>
        <p:sp>
          <p:nvSpPr>
            <p:cNvPr name="Freeform 16" id="16"/>
            <p:cNvSpPr/>
            <p:nvPr/>
          </p:nvSpPr>
          <p:spPr>
            <a:xfrm flipH="false" flipV="false" rot="0">
              <a:off x="0" y="0"/>
              <a:ext cx="1038470" cy="233684"/>
            </a:xfrm>
            <a:custGeom>
              <a:avLst/>
              <a:gdLst/>
              <a:ahLst/>
              <a:cxnLst/>
              <a:rect r="r" b="b" t="t" l="l"/>
              <a:pathLst>
                <a:path h="233684" w="1038470">
                  <a:moveTo>
                    <a:pt x="0" y="0"/>
                  </a:moveTo>
                  <a:lnTo>
                    <a:pt x="1038470" y="0"/>
                  </a:lnTo>
                  <a:lnTo>
                    <a:pt x="1038470" y="233684"/>
                  </a:lnTo>
                  <a:lnTo>
                    <a:pt x="0" y="233684"/>
                  </a:lnTo>
                  <a:close/>
                </a:path>
              </a:pathLst>
            </a:custGeom>
            <a:solidFill>
              <a:srgbClr val="293556"/>
            </a:solidFill>
            <a:ln cap="sq">
              <a:noFill/>
              <a:prstDash val="solid"/>
              <a:miter/>
            </a:ln>
          </p:spPr>
        </p:sp>
        <p:sp>
          <p:nvSpPr>
            <p:cNvPr name="TextBox 17" id="17"/>
            <p:cNvSpPr txBox="true"/>
            <p:nvPr/>
          </p:nvSpPr>
          <p:spPr>
            <a:xfrm>
              <a:off x="0" y="-66675"/>
              <a:ext cx="1038470" cy="300359"/>
            </a:xfrm>
            <a:prstGeom prst="rect">
              <a:avLst/>
            </a:prstGeom>
          </p:spPr>
          <p:txBody>
            <a:bodyPr anchor="ctr" rtlCol="false" tIns="50800" lIns="50800" bIns="50800" rIns="50800"/>
            <a:lstStyle/>
            <a:p>
              <a:pPr algn="ctr" marL="0" indent="0" lvl="1">
                <a:lnSpc>
                  <a:spcPts val="4200"/>
                </a:lnSpc>
                <a:spcBef>
                  <a:spcPct val="0"/>
                </a:spcBef>
              </a:pPr>
              <a:r>
                <a:rPr lang="en-US" sz="3000">
                  <a:solidFill>
                    <a:srgbClr val="FBFBFC"/>
                  </a:solidFill>
                  <a:latin typeface="Montserrat Classic"/>
                </a:rPr>
                <a:t>Assess</a:t>
              </a:r>
            </a:p>
          </p:txBody>
        </p:sp>
      </p:grpSp>
      <p:sp>
        <p:nvSpPr>
          <p:cNvPr name="AutoShape 18" id="18"/>
          <p:cNvSpPr/>
          <p:nvPr/>
        </p:nvSpPr>
        <p:spPr>
          <a:xfrm>
            <a:off x="11274747" y="4192571"/>
            <a:ext cx="904" cy="642198"/>
          </a:xfrm>
          <a:prstGeom prst="line">
            <a:avLst/>
          </a:prstGeom>
          <a:ln cap="flat" w="28575">
            <a:solidFill>
              <a:srgbClr val="293556"/>
            </a:solidFill>
            <a:prstDash val="solid"/>
            <a:headEnd type="none" len="sm" w="sm"/>
            <a:tailEnd type="none" len="sm" w="sm"/>
          </a:ln>
        </p:spPr>
      </p:sp>
      <p:sp>
        <p:nvSpPr>
          <p:cNvPr name="TextBox 19" id="19"/>
          <p:cNvSpPr txBox="true"/>
          <p:nvPr/>
        </p:nvSpPr>
        <p:spPr>
          <a:xfrm rot="0">
            <a:off x="9046354" y="4739519"/>
            <a:ext cx="4618711" cy="4442460"/>
          </a:xfrm>
          <a:prstGeom prst="rect">
            <a:avLst/>
          </a:prstGeom>
        </p:spPr>
        <p:txBody>
          <a:bodyPr anchor="t" rtlCol="false" tIns="0" lIns="0" bIns="0" rIns="0">
            <a:spAutoFit/>
          </a:bodyPr>
          <a:lstStyle/>
          <a:p>
            <a:pPr algn="ctr" marL="0" indent="0" lvl="1">
              <a:lnSpc>
                <a:spcPts val="2940"/>
              </a:lnSpc>
              <a:spcBef>
                <a:spcPct val="0"/>
              </a:spcBef>
            </a:pPr>
            <a:r>
              <a:rPr lang="en-US" sz="2100">
                <a:solidFill>
                  <a:srgbClr val="293556"/>
                </a:solidFill>
                <a:latin typeface="Montserrat Classic"/>
              </a:rPr>
              <a:t>Any procurement should begin with building understanding and consensus around the problem that your team needs to solve. By articulating in writing what success looks like before you ask vendors to help get you there, you avoid disconnects about expectations both internally and with vendors. You are better able to make objective decisions that best serve your team’s needs.</a:t>
            </a:r>
          </a:p>
        </p:txBody>
      </p:sp>
      <p:grpSp>
        <p:nvGrpSpPr>
          <p:cNvPr name="Group 20" id="20"/>
          <p:cNvGrpSpPr/>
          <p:nvPr/>
        </p:nvGrpSpPr>
        <p:grpSpPr>
          <a:xfrm rot="0">
            <a:off x="13317859" y="3279490"/>
            <a:ext cx="4057650" cy="910572"/>
            <a:chOff x="0" y="0"/>
            <a:chExt cx="1038470" cy="233042"/>
          </a:xfrm>
        </p:grpSpPr>
        <p:sp>
          <p:nvSpPr>
            <p:cNvPr name="Freeform 21" id="21"/>
            <p:cNvSpPr/>
            <p:nvPr/>
          </p:nvSpPr>
          <p:spPr>
            <a:xfrm flipH="false" flipV="false" rot="0">
              <a:off x="0" y="0"/>
              <a:ext cx="1038470" cy="233042"/>
            </a:xfrm>
            <a:custGeom>
              <a:avLst/>
              <a:gdLst/>
              <a:ahLst/>
              <a:cxnLst/>
              <a:rect r="r" b="b" t="t" l="l"/>
              <a:pathLst>
                <a:path h="233042" w="1038470">
                  <a:moveTo>
                    <a:pt x="0" y="0"/>
                  </a:moveTo>
                  <a:lnTo>
                    <a:pt x="1038470" y="0"/>
                  </a:lnTo>
                  <a:lnTo>
                    <a:pt x="1038470" y="233042"/>
                  </a:lnTo>
                  <a:lnTo>
                    <a:pt x="0" y="233042"/>
                  </a:lnTo>
                  <a:close/>
                </a:path>
              </a:pathLst>
            </a:custGeom>
            <a:solidFill>
              <a:srgbClr val="000000">
                <a:alpha val="0"/>
              </a:srgbClr>
            </a:solidFill>
            <a:ln w="28575" cap="sq">
              <a:solidFill>
                <a:srgbClr val="293556"/>
              </a:solidFill>
              <a:prstDash val="solid"/>
              <a:miter/>
            </a:ln>
          </p:spPr>
        </p:sp>
        <p:sp>
          <p:nvSpPr>
            <p:cNvPr name="TextBox 22" id="22"/>
            <p:cNvSpPr txBox="true"/>
            <p:nvPr/>
          </p:nvSpPr>
          <p:spPr>
            <a:xfrm>
              <a:off x="0" y="-66675"/>
              <a:ext cx="1038470" cy="299717"/>
            </a:xfrm>
            <a:prstGeom prst="rect">
              <a:avLst/>
            </a:prstGeom>
          </p:spPr>
          <p:txBody>
            <a:bodyPr anchor="ctr" rtlCol="false" tIns="50800" lIns="50800" bIns="50800" rIns="50800"/>
            <a:lstStyle/>
            <a:p>
              <a:pPr algn="ctr" marL="0" indent="0" lvl="1">
                <a:lnSpc>
                  <a:spcPts val="4200"/>
                </a:lnSpc>
                <a:spcBef>
                  <a:spcPct val="0"/>
                </a:spcBef>
              </a:pPr>
              <a:r>
                <a:rPr lang="en-US" sz="3000">
                  <a:solidFill>
                    <a:srgbClr val="293556"/>
                  </a:solidFill>
                  <a:latin typeface="Montserrat Classic"/>
                </a:rPr>
                <a:t>Decide</a:t>
              </a:r>
            </a:p>
          </p:txBody>
        </p:sp>
      </p:grpSp>
      <p:sp>
        <p:nvSpPr>
          <p:cNvPr name="AutoShape 23" id="23"/>
          <p:cNvSpPr/>
          <p:nvPr/>
        </p:nvSpPr>
        <p:spPr>
          <a:xfrm>
            <a:off x="15346684" y="4190062"/>
            <a:ext cx="0" cy="644707"/>
          </a:xfrm>
          <a:prstGeom prst="line">
            <a:avLst/>
          </a:prstGeom>
          <a:ln cap="flat" w="28575">
            <a:solidFill>
              <a:srgbClr val="293556"/>
            </a:solidFill>
            <a:prstDash val="solid"/>
            <a:headEnd type="none" len="sm" w="sm"/>
            <a:tailEnd type="none" len="sm" w="sm"/>
          </a:ln>
        </p:spPr>
      </p:sp>
      <p:sp>
        <p:nvSpPr>
          <p:cNvPr name="TextBox 24" id="24"/>
          <p:cNvSpPr txBox="true"/>
          <p:nvPr/>
        </p:nvSpPr>
        <p:spPr>
          <a:xfrm rot="0">
            <a:off x="13826990" y="4787144"/>
            <a:ext cx="3927849" cy="3989705"/>
          </a:xfrm>
          <a:prstGeom prst="rect">
            <a:avLst/>
          </a:prstGeom>
        </p:spPr>
        <p:txBody>
          <a:bodyPr anchor="t" rtlCol="false" tIns="0" lIns="0" bIns="0" rIns="0">
            <a:spAutoFit/>
          </a:bodyPr>
          <a:lstStyle/>
          <a:p>
            <a:pPr algn="ctr" marL="0" indent="0" lvl="1">
              <a:lnSpc>
                <a:spcPts val="3220"/>
              </a:lnSpc>
              <a:spcBef>
                <a:spcPct val="0"/>
              </a:spcBef>
            </a:pPr>
            <a:r>
              <a:rPr lang="en-US" sz="2300">
                <a:solidFill>
                  <a:srgbClr val="293556"/>
                </a:solidFill>
                <a:latin typeface="Montserrat Classic"/>
              </a:rPr>
              <a:t>In general, use a request for quotes (RFQ) for goods and a request for proposals (RFP) for services. RFQs are evaluated primarily on cost; RFPs are evaluated based on both the quality of the technical aspects of the proposal and cost.</a:t>
            </a:r>
          </a:p>
        </p:txBody>
      </p:sp>
      <p:sp>
        <p:nvSpPr>
          <p:cNvPr name="Freeform 25" id="25"/>
          <p:cNvSpPr/>
          <p:nvPr/>
        </p:nvSpPr>
        <p:spPr>
          <a:xfrm flipH="false" flipV="false" rot="0">
            <a:off x="13338789" y="9236393"/>
            <a:ext cx="8757453" cy="7571877"/>
          </a:xfrm>
          <a:custGeom>
            <a:avLst/>
            <a:gdLst/>
            <a:ahLst/>
            <a:cxnLst/>
            <a:rect r="r" b="b" t="t" l="l"/>
            <a:pathLst>
              <a:path h="7571877" w="8757453">
                <a:moveTo>
                  <a:pt x="0" y="0"/>
                </a:moveTo>
                <a:lnTo>
                  <a:pt x="8757453" y="0"/>
                </a:lnTo>
                <a:lnTo>
                  <a:pt x="8757453" y="7571877"/>
                </a:lnTo>
                <a:lnTo>
                  <a:pt x="0" y="757187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26" id="26"/>
          <p:cNvSpPr txBox="true"/>
          <p:nvPr/>
        </p:nvSpPr>
        <p:spPr>
          <a:xfrm rot="0">
            <a:off x="16710989" y="9610567"/>
            <a:ext cx="548311" cy="273685"/>
          </a:xfrm>
          <a:prstGeom prst="rect">
            <a:avLst/>
          </a:prstGeom>
        </p:spPr>
        <p:txBody>
          <a:bodyPr anchor="t" rtlCol="false" tIns="0" lIns="0" bIns="0" rIns="0">
            <a:spAutoFit/>
          </a:bodyPr>
          <a:lstStyle/>
          <a:p>
            <a:pPr algn="r" marL="0" indent="0" lvl="0">
              <a:lnSpc>
                <a:spcPts val="2210"/>
              </a:lnSpc>
              <a:spcBef>
                <a:spcPct val="0"/>
              </a:spcBef>
            </a:pPr>
            <a:r>
              <a:rPr lang="en-US" sz="1700">
                <a:solidFill>
                  <a:srgbClr val="293556"/>
                </a:solidFill>
                <a:latin typeface="Montserrat Classic Bold"/>
              </a:rPr>
              <a:t>06</a:t>
            </a:r>
          </a:p>
        </p:txBody>
      </p:sp>
      <p:grpSp>
        <p:nvGrpSpPr>
          <p:cNvPr name="Group 27" id="27"/>
          <p:cNvGrpSpPr/>
          <p:nvPr/>
        </p:nvGrpSpPr>
        <p:grpSpPr>
          <a:xfrm rot="0">
            <a:off x="695110" y="274955"/>
            <a:ext cx="16897781" cy="2272381"/>
            <a:chOff x="0" y="0"/>
            <a:chExt cx="22530375" cy="3029841"/>
          </a:xfrm>
        </p:grpSpPr>
        <p:sp>
          <p:nvSpPr>
            <p:cNvPr name="TextBox 28" id="28"/>
            <p:cNvSpPr txBox="true"/>
            <p:nvPr/>
          </p:nvSpPr>
          <p:spPr>
            <a:xfrm rot="0">
              <a:off x="0" y="1314283"/>
              <a:ext cx="22530375" cy="1715558"/>
            </a:xfrm>
            <a:prstGeom prst="rect">
              <a:avLst/>
            </a:prstGeom>
          </p:spPr>
          <p:txBody>
            <a:bodyPr anchor="t" rtlCol="false" tIns="0" lIns="0" bIns="0" rIns="0">
              <a:spAutoFit/>
            </a:bodyPr>
            <a:lstStyle/>
            <a:p>
              <a:pPr algn="l">
                <a:lnSpc>
                  <a:spcPts val="3499"/>
                </a:lnSpc>
              </a:pPr>
              <a:r>
                <a:rPr lang="en-US" sz="2499">
                  <a:solidFill>
                    <a:srgbClr val="FDA715"/>
                  </a:solidFill>
                  <a:latin typeface="Montserrat Classic"/>
                </a:rPr>
                <a:t>Exemptions from competitive bidding, which should be rare, may occur when only one vendor provides the good or service (sole source), only one vendor is uniquely qualified to provide the good or service (single source), and when health and safety are immediately at stake (emergencies).</a:t>
              </a:r>
            </a:p>
          </p:txBody>
        </p:sp>
        <p:sp>
          <p:nvSpPr>
            <p:cNvPr name="TextBox 29" id="29"/>
            <p:cNvSpPr txBox="true"/>
            <p:nvPr/>
          </p:nvSpPr>
          <p:spPr>
            <a:xfrm rot="0">
              <a:off x="0" y="47625"/>
              <a:ext cx="22530375" cy="1061508"/>
            </a:xfrm>
            <a:prstGeom prst="rect">
              <a:avLst/>
            </a:prstGeom>
          </p:spPr>
          <p:txBody>
            <a:bodyPr anchor="t" rtlCol="false" tIns="0" lIns="0" bIns="0" rIns="0">
              <a:spAutoFit/>
            </a:bodyPr>
            <a:lstStyle/>
            <a:p>
              <a:pPr algn="l" marL="0" indent="0" lvl="0">
                <a:lnSpc>
                  <a:spcPts val="6049"/>
                </a:lnSpc>
                <a:spcBef>
                  <a:spcPct val="0"/>
                </a:spcBef>
              </a:pPr>
              <a:r>
                <a:rPr lang="en-US" sz="5499">
                  <a:solidFill>
                    <a:srgbClr val="FBFBFC"/>
                  </a:solidFill>
                  <a:latin typeface="Montserrat Classic Bold"/>
                </a:rPr>
                <a:t>NEEDS ASSESSMENT STAGE</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604700"/>
            <a:chOff x="0" y="0"/>
            <a:chExt cx="4816593" cy="422637"/>
          </a:xfrm>
        </p:grpSpPr>
        <p:sp>
          <p:nvSpPr>
            <p:cNvPr name="Freeform 3" id="3"/>
            <p:cNvSpPr/>
            <p:nvPr/>
          </p:nvSpPr>
          <p:spPr>
            <a:xfrm flipH="false" flipV="false" rot="0">
              <a:off x="0" y="0"/>
              <a:ext cx="4816592" cy="422637"/>
            </a:xfrm>
            <a:custGeom>
              <a:avLst/>
              <a:gdLst/>
              <a:ahLst/>
              <a:cxnLst/>
              <a:rect r="r" b="b" t="t" l="l"/>
              <a:pathLst>
                <a:path h="422637" w="4816592">
                  <a:moveTo>
                    <a:pt x="0" y="0"/>
                  </a:moveTo>
                  <a:lnTo>
                    <a:pt x="4816592" y="0"/>
                  </a:lnTo>
                  <a:lnTo>
                    <a:pt x="4816592" y="422637"/>
                  </a:lnTo>
                  <a:lnTo>
                    <a:pt x="0" y="422637"/>
                  </a:lnTo>
                  <a:close/>
                </a:path>
              </a:pathLst>
            </a:custGeom>
            <a:solidFill>
              <a:srgbClr val="293557"/>
            </a:solidFill>
          </p:spPr>
        </p:sp>
        <p:sp>
          <p:nvSpPr>
            <p:cNvPr name="TextBox 4" id="4"/>
            <p:cNvSpPr txBox="true"/>
            <p:nvPr/>
          </p:nvSpPr>
          <p:spPr>
            <a:xfrm>
              <a:off x="0" y="-38100"/>
              <a:ext cx="4816593" cy="460737"/>
            </a:xfrm>
            <a:prstGeom prst="rect">
              <a:avLst/>
            </a:prstGeom>
          </p:spPr>
          <p:txBody>
            <a:bodyPr anchor="ctr" rtlCol="false" tIns="50800" lIns="50800" bIns="50800" rIns="50800"/>
            <a:lstStyle/>
            <a:p>
              <a:pPr algn="ctr">
                <a:lnSpc>
                  <a:spcPts val="2100"/>
                </a:lnSpc>
              </a:pPr>
            </a:p>
          </p:txBody>
        </p:sp>
      </p:grpSp>
      <p:grpSp>
        <p:nvGrpSpPr>
          <p:cNvPr name="Group 5" id="5"/>
          <p:cNvGrpSpPr/>
          <p:nvPr/>
        </p:nvGrpSpPr>
        <p:grpSpPr>
          <a:xfrm rot="0">
            <a:off x="831892" y="2374103"/>
            <a:ext cx="4057650" cy="913081"/>
            <a:chOff x="0" y="0"/>
            <a:chExt cx="1038470" cy="233684"/>
          </a:xfrm>
        </p:grpSpPr>
        <p:sp>
          <p:nvSpPr>
            <p:cNvPr name="Freeform 6" id="6"/>
            <p:cNvSpPr/>
            <p:nvPr/>
          </p:nvSpPr>
          <p:spPr>
            <a:xfrm flipH="false" flipV="false" rot="0">
              <a:off x="0" y="0"/>
              <a:ext cx="1038470" cy="233684"/>
            </a:xfrm>
            <a:custGeom>
              <a:avLst/>
              <a:gdLst/>
              <a:ahLst/>
              <a:cxnLst/>
              <a:rect r="r" b="b" t="t" l="l"/>
              <a:pathLst>
                <a:path h="233684" w="1038470">
                  <a:moveTo>
                    <a:pt x="0" y="0"/>
                  </a:moveTo>
                  <a:lnTo>
                    <a:pt x="1038470" y="0"/>
                  </a:lnTo>
                  <a:lnTo>
                    <a:pt x="1038470" y="233684"/>
                  </a:lnTo>
                  <a:lnTo>
                    <a:pt x="0" y="233684"/>
                  </a:lnTo>
                  <a:close/>
                </a:path>
              </a:pathLst>
            </a:custGeom>
            <a:solidFill>
              <a:srgbClr val="FDA715"/>
            </a:solidFill>
            <a:ln cap="sq">
              <a:noFill/>
              <a:prstDash val="solid"/>
              <a:miter/>
            </a:ln>
          </p:spPr>
        </p:sp>
        <p:sp>
          <p:nvSpPr>
            <p:cNvPr name="TextBox 7" id="7"/>
            <p:cNvSpPr txBox="true"/>
            <p:nvPr/>
          </p:nvSpPr>
          <p:spPr>
            <a:xfrm>
              <a:off x="0" y="-66675"/>
              <a:ext cx="1038470" cy="300359"/>
            </a:xfrm>
            <a:prstGeom prst="rect">
              <a:avLst/>
            </a:prstGeom>
          </p:spPr>
          <p:txBody>
            <a:bodyPr anchor="ctr" rtlCol="false" tIns="50800" lIns="50800" bIns="50800" rIns="50800"/>
            <a:lstStyle/>
            <a:p>
              <a:pPr algn="ctr">
                <a:lnSpc>
                  <a:spcPts val="4200"/>
                </a:lnSpc>
              </a:pPr>
              <a:r>
                <a:rPr lang="en-US" sz="3000">
                  <a:solidFill>
                    <a:srgbClr val="293556"/>
                  </a:solidFill>
                  <a:latin typeface="Montserrat Classic"/>
                </a:rPr>
                <a:t>Check in</a:t>
              </a:r>
            </a:p>
          </p:txBody>
        </p:sp>
      </p:grpSp>
      <p:sp>
        <p:nvSpPr>
          <p:cNvPr name="AutoShape 8" id="8"/>
          <p:cNvSpPr/>
          <p:nvPr/>
        </p:nvSpPr>
        <p:spPr>
          <a:xfrm>
            <a:off x="2860717" y="3287183"/>
            <a:ext cx="0" cy="526051"/>
          </a:xfrm>
          <a:prstGeom prst="line">
            <a:avLst/>
          </a:prstGeom>
          <a:ln cap="flat" w="28575">
            <a:solidFill>
              <a:srgbClr val="293556"/>
            </a:solidFill>
            <a:prstDash val="solid"/>
            <a:headEnd type="none" len="sm" w="sm"/>
            <a:tailEnd type="none" len="sm" w="sm"/>
          </a:ln>
        </p:spPr>
      </p:sp>
      <p:sp>
        <p:nvSpPr>
          <p:cNvPr name="TextBox 9" id="9"/>
          <p:cNvSpPr txBox="true"/>
          <p:nvPr/>
        </p:nvSpPr>
        <p:spPr>
          <a:xfrm rot="0">
            <a:off x="831892" y="3824606"/>
            <a:ext cx="4057650" cy="5988050"/>
          </a:xfrm>
          <a:prstGeom prst="rect">
            <a:avLst/>
          </a:prstGeom>
        </p:spPr>
        <p:txBody>
          <a:bodyPr anchor="t" rtlCol="false" tIns="0" lIns="0" bIns="0" rIns="0">
            <a:spAutoFit/>
          </a:bodyPr>
          <a:lstStyle/>
          <a:p>
            <a:pPr algn="ctr">
              <a:lnSpc>
                <a:spcPts val="2800"/>
              </a:lnSpc>
            </a:pPr>
            <a:r>
              <a:rPr lang="en-US" sz="2000">
                <a:solidFill>
                  <a:srgbClr val="293556"/>
                </a:solidFill>
                <a:latin typeface="Montserrat Classic"/>
              </a:rPr>
              <a:t>Access the Purchases organization chart at </a:t>
            </a:r>
            <a:r>
              <a:rPr lang="en-US" sz="2000" u="sng">
                <a:solidFill>
                  <a:srgbClr val="293556"/>
                </a:solidFill>
                <a:latin typeface="Montserrat Classic"/>
                <a:hlinkClick r:id="rId2" tooltip="https://ridop.ecms.ri.gov/about-us"/>
              </a:rPr>
              <a:t>About Us</a:t>
            </a:r>
            <a:r>
              <a:rPr lang="en-US" sz="2000">
                <a:solidFill>
                  <a:srgbClr val="293556"/>
                </a:solidFill>
                <a:latin typeface="Montserrat Classic"/>
              </a:rPr>
              <a:t> and Contact Information at </a:t>
            </a:r>
            <a:r>
              <a:rPr lang="en-US" sz="2000" u="sng">
                <a:solidFill>
                  <a:srgbClr val="293556"/>
                </a:solidFill>
                <a:latin typeface="Montserrat Classic"/>
                <a:hlinkClick r:id="rId3" tooltip="https://ridop.ecms.ri.gov/contact-us/staff-contacts"/>
              </a:rPr>
              <a:t>Contact Us</a:t>
            </a:r>
            <a:r>
              <a:rPr lang="en-US" sz="2000">
                <a:solidFill>
                  <a:srgbClr val="293556"/>
                </a:solidFill>
                <a:latin typeface="Montserrat Classic"/>
              </a:rPr>
              <a:t> pages of the Purchases Website to identify whom is appropriate for your procurement needs. Contact to:</a:t>
            </a:r>
          </a:p>
          <a:p>
            <a:pPr algn="ctr" marL="431801" indent="-215900" lvl="1">
              <a:lnSpc>
                <a:spcPts val="2800"/>
              </a:lnSpc>
              <a:buFont typeface="Arial"/>
              <a:buChar char="•"/>
            </a:pPr>
            <a:r>
              <a:rPr lang="en-US" sz="2000">
                <a:solidFill>
                  <a:srgbClr val="293556"/>
                </a:solidFill>
                <a:latin typeface="Montserrat Classic"/>
              </a:rPr>
              <a:t>Notify of upcoming acquisition</a:t>
            </a:r>
          </a:p>
          <a:p>
            <a:pPr algn="ctr" marL="431801" indent="-215900" lvl="1">
              <a:lnSpc>
                <a:spcPts val="2800"/>
              </a:lnSpc>
              <a:buFont typeface="Arial"/>
              <a:buChar char="•"/>
            </a:pPr>
            <a:r>
              <a:rPr lang="en-US" sz="2000">
                <a:solidFill>
                  <a:srgbClr val="293556"/>
                </a:solidFill>
                <a:latin typeface="Montserrat Classic"/>
              </a:rPr>
              <a:t>Make sure the type of procurement you’ve selected is appropriate</a:t>
            </a:r>
          </a:p>
          <a:p>
            <a:pPr algn="ctr" marL="431801" indent="-215900" lvl="1">
              <a:lnSpc>
                <a:spcPts val="2800"/>
              </a:lnSpc>
              <a:buFont typeface="Arial"/>
              <a:buChar char="•"/>
            </a:pPr>
            <a:r>
              <a:rPr lang="en-US" sz="2000">
                <a:solidFill>
                  <a:srgbClr val="293556"/>
                </a:solidFill>
                <a:latin typeface="Montserrat Classic"/>
              </a:rPr>
              <a:t>Solicit feedback or suggestions on your process thus far, preview next steps, and discuss anticipated timelines</a:t>
            </a:r>
          </a:p>
        </p:txBody>
      </p:sp>
      <p:grpSp>
        <p:nvGrpSpPr>
          <p:cNvPr name="Group 10" id="10"/>
          <p:cNvGrpSpPr/>
          <p:nvPr/>
        </p:nvGrpSpPr>
        <p:grpSpPr>
          <a:xfrm rot="0">
            <a:off x="4889542" y="2374103"/>
            <a:ext cx="4057650" cy="910680"/>
            <a:chOff x="0" y="0"/>
            <a:chExt cx="1038470" cy="233069"/>
          </a:xfrm>
        </p:grpSpPr>
        <p:sp>
          <p:nvSpPr>
            <p:cNvPr name="Freeform 11" id="11"/>
            <p:cNvSpPr/>
            <p:nvPr/>
          </p:nvSpPr>
          <p:spPr>
            <a:xfrm flipH="false" flipV="false" rot="0">
              <a:off x="0" y="0"/>
              <a:ext cx="1038470" cy="233069"/>
            </a:xfrm>
            <a:custGeom>
              <a:avLst/>
              <a:gdLst/>
              <a:ahLst/>
              <a:cxnLst/>
              <a:rect r="r" b="b" t="t" l="l"/>
              <a:pathLst>
                <a:path h="233069" w="1038470">
                  <a:moveTo>
                    <a:pt x="0" y="0"/>
                  </a:moveTo>
                  <a:lnTo>
                    <a:pt x="1038470" y="0"/>
                  </a:lnTo>
                  <a:lnTo>
                    <a:pt x="1038470" y="233069"/>
                  </a:lnTo>
                  <a:lnTo>
                    <a:pt x="0" y="233069"/>
                  </a:lnTo>
                  <a:close/>
                </a:path>
              </a:pathLst>
            </a:custGeom>
            <a:solidFill>
              <a:srgbClr val="FFFFFF"/>
            </a:solidFill>
            <a:ln w="28575" cap="sq">
              <a:solidFill>
                <a:srgbClr val="FDA715"/>
              </a:solidFill>
              <a:prstDash val="solid"/>
              <a:miter/>
            </a:ln>
          </p:spPr>
        </p:sp>
        <p:sp>
          <p:nvSpPr>
            <p:cNvPr name="TextBox 12" id="12"/>
            <p:cNvSpPr txBox="true"/>
            <p:nvPr/>
          </p:nvSpPr>
          <p:spPr>
            <a:xfrm>
              <a:off x="0" y="-66675"/>
              <a:ext cx="1038470" cy="299744"/>
            </a:xfrm>
            <a:prstGeom prst="rect">
              <a:avLst/>
            </a:prstGeom>
          </p:spPr>
          <p:txBody>
            <a:bodyPr anchor="ctr" rtlCol="false" tIns="50800" lIns="50800" bIns="50800" rIns="50800"/>
            <a:lstStyle/>
            <a:p>
              <a:pPr algn="ctr">
                <a:lnSpc>
                  <a:spcPts val="4200"/>
                </a:lnSpc>
              </a:pPr>
              <a:r>
                <a:rPr lang="en-US" sz="3000">
                  <a:solidFill>
                    <a:srgbClr val="293556"/>
                  </a:solidFill>
                  <a:latin typeface="Montserrat Classic"/>
                </a:rPr>
                <a:t>Research</a:t>
              </a:r>
            </a:p>
          </p:txBody>
        </p:sp>
      </p:grpSp>
      <p:sp>
        <p:nvSpPr>
          <p:cNvPr name="AutoShape 13" id="13"/>
          <p:cNvSpPr/>
          <p:nvPr/>
        </p:nvSpPr>
        <p:spPr>
          <a:xfrm>
            <a:off x="6918367" y="3284783"/>
            <a:ext cx="4901" cy="644598"/>
          </a:xfrm>
          <a:prstGeom prst="line">
            <a:avLst/>
          </a:prstGeom>
          <a:ln cap="flat" w="28575">
            <a:solidFill>
              <a:srgbClr val="293556"/>
            </a:solidFill>
            <a:prstDash val="solid"/>
            <a:headEnd type="none" len="sm" w="sm"/>
            <a:tailEnd type="none" len="sm" w="sm"/>
          </a:ln>
        </p:spPr>
      </p:sp>
      <p:sp>
        <p:nvSpPr>
          <p:cNvPr name="TextBox 14" id="14"/>
          <p:cNvSpPr txBox="true"/>
          <p:nvPr/>
        </p:nvSpPr>
        <p:spPr>
          <a:xfrm rot="0">
            <a:off x="5251035" y="3953193"/>
            <a:ext cx="3334664" cy="5283200"/>
          </a:xfrm>
          <a:prstGeom prst="rect">
            <a:avLst/>
          </a:prstGeom>
        </p:spPr>
        <p:txBody>
          <a:bodyPr anchor="t" rtlCol="false" tIns="0" lIns="0" bIns="0" rIns="0">
            <a:spAutoFit/>
          </a:bodyPr>
          <a:lstStyle/>
          <a:p>
            <a:pPr algn="ctr" marL="0" indent="0" lvl="1">
              <a:lnSpc>
                <a:spcPts val="2800"/>
              </a:lnSpc>
              <a:spcBef>
                <a:spcPct val="0"/>
              </a:spcBef>
            </a:pPr>
            <a:r>
              <a:rPr lang="en-US" sz="2000">
                <a:solidFill>
                  <a:srgbClr val="293556"/>
                </a:solidFill>
                <a:latin typeface="Montserrat Classic"/>
              </a:rPr>
              <a:t>Obtain previous RFP or current contract (if applicable). Note that any previous RFPs or contracts should rarely be reused; every procurement is a new opportunity to solicit a good or service that better meets your team’s needs. However, old RFPs and contracts can provide important context and understanding for the procurement.</a:t>
            </a:r>
          </a:p>
        </p:txBody>
      </p:sp>
      <p:grpSp>
        <p:nvGrpSpPr>
          <p:cNvPr name="Group 15" id="15"/>
          <p:cNvGrpSpPr/>
          <p:nvPr/>
        </p:nvGrpSpPr>
        <p:grpSpPr>
          <a:xfrm rot="0">
            <a:off x="8947192" y="2374103"/>
            <a:ext cx="4057650" cy="913081"/>
            <a:chOff x="0" y="0"/>
            <a:chExt cx="1038470" cy="233684"/>
          </a:xfrm>
        </p:grpSpPr>
        <p:sp>
          <p:nvSpPr>
            <p:cNvPr name="Freeform 16" id="16"/>
            <p:cNvSpPr/>
            <p:nvPr/>
          </p:nvSpPr>
          <p:spPr>
            <a:xfrm flipH="false" flipV="false" rot="0">
              <a:off x="0" y="0"/>
              <a:ext cx="1038470" cy="233684"/>
            </a:xfrm>
            <a:custGeom>
              <a:avLst/>
              <a:gdLst/>
              <a:ahLst/>
              <a:cxnLst/>
              <a:rect r="r" b="b" t="t" l="l"/>
              <a:pathLst>
                <a:path h="233684" w="1038470">
                  <a:moveTo>
                    <a:pt x="0" y="0"/>
                  </a:moveTo>
                  <a:lnTo>
                    <a:pt x="1038470" y="0"/>
                  </a:lnTo>
                  <a:lnTo>
                    <a:pt x="1038470" y="233684"/>
                  </a:lnTo>
                  <a:lnTo>
                    <a:pt x="0" y="233684"/>
                  </a:lnTo>
                  <a:close/>
                </a:path>
              </a:pathLst>
            </a:custGeom>
            <a:solidFill>
              <a:srgbClr val="293556"/>
            </a:solidFill>
            <a:ln cap="sq">
              <a:noFill/>
              <a:prstDash val="solid"/>
              <a:miter/>
            </a:ln>
          </p:spPr>
        </p:sp>
        <p:sp>
          <p:nvSpPr>
            <p:cNvPr name="TextBox 17" id="17"/>
            <p:cNvSpPr txBox="true"/>
            <p:nvPr/>
          </p:nvSpPr>
          <p:spPr>
            <a:xfrm>
              <a:off x="0" y="-66675"/>
              <a:ext cx="1038470" cy="300359"/>
            </a:xfrm>
            <a:prstGeom prst="rect">
              <a:avLst/>
            </a:prstGeom>
          </p:spPr>
          <p:txBody>
            <a:bodyPr anchor="ctr" rtlCol="false" tIns="50800" lIns="50800" bIns="50800" rIns="50800"/>
            <a:lstStyle/>
            <a:p>
              <a:pPr algn="ctr" marL="0" indent="0" lvl="1">
                <a:lnSpc>
                  <a:spcPts val="4200"/>
                </a:lnSpc>
                <a:spcBef>
                  <a:spcPct val="0"/>
                </a:spcBef>
              </a:pPr>
              <a:r>
                <a:rPr lang="en-US" sz="3000">
                  <a:solidFill>
                    <a:srgbClr val="FBFBFC"/>
                  </a:solidFill>
                  <a:latin typeface="Montserrat Classic"/>
                </a:rPr>
                <a:t>Explore</a:t>
              </a:r>
            </a:p>
          </p:txBody>
        </p:sp>
      </p:grpSp>
      <p:sp>
        <p:nvSpPr>
          <p:cNvPr name="AutoShape 18" id="18"/>
          <p:cNvSpPr/>
          <p:nvPr/>
        </p:nvSpPr>
        <p:spPr>
          <a:xfrm>
            <a:off x="10976017" y="3287183"/>
            <a:ext cx="904" cy="642198"/>
          </a:xfrm>
          <a:prstGeom prst="line">
            <a:avLst/>
          </a:prstGeom>
          <a:ln cap="flat" w="28575">
            <a:solidFill>
              <a:srgbClr val="293556"/>
            </a:solidFill>
            <a:prstDash val="solid"/>
            <a:headEnd type="none" len="sm" w="sm"/>
            <a:tailEnd type="none" len="sm" w="sm"/>
          </a:ln>
        </p:spPr>
      </p:sp>
      <p:sp>
        <p:nvSpPr>
          <p:cNvPr name="TextBox 19" id="19"/>
          <p:cNvSpPr txBox="true"/>
          <p:nvPr/>
        </p:nvSpPr>
        <p:spPr>
          <a:xfrm rot="0">
            <a:off x="8747623" y="3962718"/>
            <a:ext cx="4618711" cy="2956560"/>
          </a:xfrm>
          <a:prstGeom prst="rect">
            <a:avLst/>
          </a:prstGeom>
        </p:spPr>
        <p:txBody>
          <a:bodyPr anchor="t" rtlCol="false" tIns="0" lIns="0" bIns="0" rIns="0">
            <a:spAutoFit/>
          </a:bodyPr>
          <a:lstStyle/>
          <a:p>
            <a:pPr algn="ctr" marL="0" indent="0" lvl="1">
              <a:lnSpc>
                <a:spcPts val="2940"/>
              </a:lnSpc>
              <a:spcBef>
                <a:spcPct val="0"/>
              </a:spcBef>
            </a:pPr>
            <a:r>
              <a:rPr lang="en-US" sz="2100">
                <a:solidFill>
                  <a:srgbClr val="293556"/>
                </a:solidFill>
                <a:latin typeface="Montserrat Classic"/>
              </a:rPr>
              <a:t>Explore the vendor or provider community and the realm of potential solutions it offers. Public communications to ready the provider community are encouraged, and must be coordinated through the Division of Purchases. </a:t>
            </a:r>
          </a:p>
        </p:txBody>
      </p:sp>
      <p:grpSp>
        <p:nvGrpSpPr>
          <p:cNvPr name="Group 20" id="20"/>
          <p:cNvGrpSpPr/>
          <p:nvPr/>
        </p:nvGrpSpPr>
        <p:grpSpPr>
          <a:xfrm rot="0">
            <a:off x="13019129" y="2374103"/>
            <a:ext cx="4057650" cy="910572"/>
            <a:chOff x="0" y="0"/>
            <a:chExt cx="1038470" cy="233042"/>
          </a:xfrm>
        </p:grpSpPr>
        <p:sp>
          <p:nvSpPr>
            <p:cNvPr name="Freeform 21" id="21"/>
            <p:cNvSpPr/>
            <p:nvPr/>
          </p:nvSpPr>
          <p:spPr>
            <a:xfrm flipH="false" flipV="false" rot="0">
              <a:off x="0" y="0"/>
              <a:ext cx="1038470" cy="233042"/>
            </a:xfrm>
            <a:custGeom>
              <a:avLst/>
              <a:gdLst/>
              <a:ahLst/>
              <a:cxnLst/>
              <a:rect r="r" b="b" t="t" l="l"/>
              <a:pathLst>
                <a:path h="233042" w="1038470">
                  <a:moveTo>
                    <a:pt x="0" y="0"/>
                  </a:moveTo>
                  <a:lnTo>
                    <a:pt x="1038470" y="0"/>
                  </a:lnTo>
                  <a:lnTo>
                    <a:pt x="1038470" y="233042"/>
                  </a:lnTo>
                  <a:lnTo>
                    <a:pt x="0" y="233042"/>
                  </a:lnTo>
                  <a:close/>
                </a:path>
              </a:pathLst>
            </a:custGeom>
            <a:solidFill>
              <a:srgbClr val="000000">
                <a:alpha val="0"/>
              </a:srgbClr>
            </a:solidFill>
            <a:ln w="28575" cap="sq">
              <a:solidFill>
                <a:srgbClr val="293556"/>
              </a:solidFill>
              <a:prstDash val="solid"/>
              <a:miter/>
            </a:ln>
          </p:spPr>
        </p:sp>
        <p:sp>
          <p:nvSpPr>
            <p:cNvPr name="TextBox 22" id="22"/>
            <p:cNvSpPr txBox="true"/>
            <p:nvPr/>
          </p:nvSpPr>
          <p:spPr>
            <a:xfrm>
              <a:off x="0" y="-66675"/>
              <a:ext cx="1038470" cy="299717"/>
            </a:xfrm>
            <a:prstGeom prst="rect">
              <a:avLst/>
            </a:prstGeom>
          </p:spPr>
          <p:txBody>
            <a:bodyPr anchor="ctr" rtlCol="false" tIns="50800" lIns="50800" bIns="50800" rIns="50800"/>
            <a:lstStyle/>
            <a:p>
              <a:pPr algn="ctr" marL="0" indent="0" lvl="1">
                <a:lnSpc>
                  <a:spcPts val="4200"/>
                </a:lnSpc>
                <a:spcBef>
                  <a:spcPct val="0"/>
                </a:spcBef>
              </a:pPr>
              <a:r>
                <a:rPr lang="en-US" sz="3000">
                  <a:solidFill>
                    <a:srgbClr val="293556"/>
                  </a:solidFill>
                  <a:latin typeface="Montserrat Classic"/>
                </a:rPr>
                <a:t>Draft</a:t>
              </a:r>
            </a:p>
          </p:txBody>
        </p:sp>
      </p:grpSp>
      <p:sp>
        <p:nvSpPr>
          <p:cNvPr name="AutoShape 23" id="23"/>
          <p:cNvSpPr/>
          <p:nvPr/>
        </p:nvSpPr>
        <p:spPr>
          <a:xfrm>
            <a:off x="15047954" y="3284674"/>
            <a:ext cx="0" cy="644707"/>
          </a:xfrm>
          <a:prstGeom prst="line">
            <a:avLst/>
          </a:prstGeom>
          <a:ln cap="flat" w="28575">
            <a:solidFill>
              <a:srgbClr val="293556"/>
            </a:solidFill>
            <a:prstDash val="solid"/>
            <a:headEnd type="none" len="sm" w="sm"/>
            <a:tailEnd type="none" len="sm" w="sm"/>
          </a:ln>
        </p:spPr>
      </p:sp>
      <p:sp>
        <p:nvSpPr>
          <p:cNvPr name="TextBox 24" id="24"/>
          <p:cNvSpPr txBox="true"/>
          <p:nvPr/>
        </p:nvSpPr>
        <p:spPr>
          <a:xfrm rot="0">
            <a:off x="13366335" y="3953193"/>
            <a:ext cx="3927849" cy="1589405"/>
          </a:xfrm>
          <a:prstGeom prst="rect">
            <a:avLst/>
          </a:prstGeom>
        </p:spPr>
        <p:txBody>
          <a:bodyPr anchor="t" rtlCol="false" tIns="0" lIns="0" bIns="0" rIns="0">
            <a:spAutoFit/>
          </a:bodyPr>
          <a:lstStyle/>
          <a:p>
            <a:pPr algn="ctr" marL="0" indent="0" lvl="1">
              <a:lnSpc>
                <a:spcPts val="3220"/>
              </a:lnSpc>
              <a:spcBef>
                <a:spcPct val="0"/>
              </a:spcBef>
            </a:pPr>
            <a:r>
              <a:rPr lang="en-US" sz="2300">
                <a:solidFill>
                  <a:srgbClr val="293556"/>
                </a:solidFill>
                <a:latin typeface="Montserrat Classic"/>
              </a:rPr>
              <a:t>Using the RFP template from the Agency Procurement Library, draft the RFP. </a:t>
            </a:r>
          </a:p>
        </p:txBody>
      </p:sp>
      <p:sp>
        <p:nvSpPr>
          <p:cNvPr name="Freeform 25" id="25"/>
          <p:cNvSpPr/>
          <p:nvPr/>
        </p:nvSpPr>
        <p:spPr>
          <a:xfrm flipH="false" flipV="false" rot="0">
            <a:off x="13338789" y="9236393"/>
            <a:ext cx="8757453" cy="7571877"/>
          </a:xfrm>
          <a:custGeom>
            <a:avLst/>
            <a:gdLst/>
            <a:ahLst/>
            <a:cxnLst/>
            <a:rect r="r" b="b" t="t" l="l"/>
            <a:pathLst>
              <a:path h="7571877" w="8757453">
                <a:moveTo>
                  <a:pt x="0" y="0"/>
                </a:moveTo>
                <a:lnTo>
                  <a:pt x="8757453" y="0"/>
                </a:lnTo>
                <a:lnTo>
                  <a:pt x="8757453" y="7571877"/>
                </a:lnTo>
                <a:lnTo>
                  <a:pt x="0" y="757187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6" id="26"/>
          <p:cNvSpPr txBox="true"/>
          <p:nvPr/>
        </p:nvSpPr>
        <p:spPr>
          <a:xfrm rot="0">
            <a:off x="16710989" y="9610567"/>
            <a:ext cx="548311" cy="273685"/>
          </a:xfrm>
          <a:prstGeom prst="rect">
            <a:avLst/>
          </a:prstGeom>
        </p:spPr>
        <p:txBody>
          <a:bodyPr anchor="t" rtlCol="false" tIns="0" lIns="0" bIns="0" rIns="0">
            <a:spAutoFit/>
          </a:bodyPr>
          <a:lstStyle/>
          <a:p>
            <a:pPr algn="r" marL="0" indent="0" lvl="0">
              <a:lnSpc>
                <a:spcPts val="2210"/>
              </a:lnSpc>
              <a:spcBef>
                <a:spcPct val="0"/>
              </a:spcBef>
            </a:pPr>
            <a:r>
              <a:rPr lang="en-US" sz="1700">
                <a:solidFill>
                  <a:srgbClr val="293556"/>
                </a:solidFill>
                <a:latin typeface="Montserrat Classic Bold"/>
              </a:rPr>
              <a:t>07</a:t>
            </a:r>
          </a:p>
        </p:txBody>
      </p:sp>
      <p:sp>
        <p:nvSpPr>
          <p:cNvPr name="TextBox 27" id="27"/>
          <p:cNvSpPr txBox="true"/>
          <p:nvPr/>
        </p:nvSpPr>
        <p:spPr>
          <a:xfrm rot="0">
            <a:off x="695110" y="322580"/>
            <a:ext cx="16897781" cy="784225"/>
          </a:xfrm>
          <a:prstGeom prst="rect">
            <a:avLst/>
          </a:prstGeom>
        </p:spPr>
        <p:txBody>
          <a:bodyPr anchor="t" rtlCol="false" tIns="0" lIns="0" bIns="0" rIns="0">
            <a:spAutoFit/>
          </a:bodyPr>
          <a:lstStyle/>
          <a:p>
            <a:pPr algn="l" marL="0" indent="0" lvl="0">
              <a:lnSpc>
                <a:spcPts val="6049"/>
              </a:lnSpc>
              <a:spcBef>
                <a:spcPct val="0"/>
              </a:spcBef>
            </a:pPr>
            <a:r>
              <a:rPr lang="en-US" sz="5499">
                <a:solidFill>
                  <a:srgbClr val="FBFBFC"/>
                </a:solidFill>
                <a:latin typeface="Montserrat Classic Bold"/>
              </a:rPr>
              <a:t>NEEDS ASSESSMENT STAGE (CONT’D)</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293556"/>
        </a:solidFill>
      </p:bgPr>
    </p:bg>
    <p:spTree>
      <p:nvGrpSpPr>
        <p:cNvPr id="1" name=""/>
        <p:cNvGrpSpPr/>
        <p:nvPr/>
      </p:nvGrpSpPr>
      <p:grpSpPr>
        <a:xfrm>
          <a:off x="0" y="0"/>
          <a:ext cx="0" cy="0"/>
          <a:chOff x="0" y="0"/>
          <a:chExt cx="0" cy="0"/>
        </a:xfrm>
      </p:grpSpPr>
      <p:sp>
        <p:nvSpPr>
          <p:cNvPr name="AutoShape 2" id="2"/>
          <p:cNvSpPr/>
          <p:nvPr/>
        </p:nvSpPr>
        <p:spPr>
          <a:xfrm flipH="true">
            <a:off x="4531427" y="5522999"/>
            <a:ext cx="3441352" cy="1152038"/>
          </a:xfrm>
          <a:prstGeom prst="line">
            <a:avLst/>
          </a:prstGeom>
          <a:ln cap="rnd" w="19050">
            <a:solidFill>
              <a:srgbClr val="E5E5E5"/>
            </a:solidFill>
            <a:prstDash val="solid"/>
            <a:headEnd type="none" len="sm" w="sm"/>
            <a:tailEnd type="triangle" len="med" w="lg"/>
          </a:ln>
        </p:spPr>
      </p:sp>
      <p:grpSp>
        <p:nvGrpSpPr>
          <p:cNvPr name="Group 3" id="3"/>
          <p:cNvGrpSpPr/>
          <p:nvPr/>
        </p:nvGrpSpPr>
        <p:grpSpPr>
          <a:xfrm rot="0">
            <a:off x="7602920" y="3985639"/>
            <a:ext cx="4035149" cy="1718312"/>
            <a:chOff x="0" y="0"/>
            <a:chExt cx="812800" cy="346119"/>
          </a:xfrm>
        </p:grpSpPr>
        <p:sp>
          <p:nvSpPr>
            <p:cNvPr name="Freeform 4" id="4"/>
            <p:cNvSpPr/>
            <p:nvPr/>
          </p:nvSpPr>
          <p:spPr>
            <a:xfrm flipH="false" flipV="false" rot="0">
              <a:off x="0" y="0"/>
              <a:ext cx="812800" cy="346119"/>
            </a:xfrm>
            <a:custGeom>
              <a:avLst/>
              <a:gdLst/>
              <a:ahLst/>
              <a:cxnLst/>
              <a:rect r="r" b="b" t="t" l="l"/>
              <a:pathLst>
                <a:path h="346119" w="812800">
                  <a:moveTo>
                    <a:pt x="115117" y="0"/>
                  </a:moveTo>
                  <a:lnTo>
                    <a:pt x="697683" y="0"/>
                  </a:lnTo>
                  <a:cubicBezTo>
                    <a:pt x="761260" y="0"/>
                    <a:pt x="812800" y="51540"/>
                    <a:pt x="812800" y="115117"/>
                  </a:cubicBezTo>
                  <a:lnTo>
                    <a:pt x="812800" y="231002"/>
                  </a:lnTo>
                  <a:cubicBezTo>
                    <a:pt x="812800" y="294580"/>
                    <a:pt x="761260" y="346119"/>
                    <a:pt x="697683" y="346119"/>
                  </a:cubicBezTo>
                  <a:lnTo>
                    <a:pt x="115117" y="346119"/>
                  </a:lnTo>
                  <a:cubicBezTo>
                    <a:pt x="51540" y="346119"/>
                    <a:pt x="0" y="294580"/>
                    <a:pt x="0" y="231002"/>
                  </a:cubicBezTo>
                  <a:lnTo>
                    <a:pt x="0" y="115117"/>
                  </a:lnTo>
                  <a:cubicBezTo>
                    <a:pt x="0" y="51540"/>
                    <a:pt x="51540" y="0"/>
                    <a:pt x="115117" y="0"/>
                  </a:cubicBezTo>
                  <a:close/>
                </a:path>
              </a:pathLst>
            </a:custGeom>
            <a:solidFill>
              <a:srgbClr val="FDA715"/>
            </a:solidFill>
          </p:spPr>
        </p:sp>
        <p:sp>
          <p:nvSpPr>
            <p:cNvPr name="TextBox 5" id="5"/>
            <p:cNvSpPr txBox="true"/>
            <p:nvPr/>
          </p:nvSpPr>
          <p:spPr>
            <a:xfrm>
              <a:off x="0" y="-47625"/>
              <a:ext cx="812800" cy="393744"/>
            </a:xfrm>
            <a:prstGeom prst="rect">
              <a:avLst/>
            </a:prstGeom>
          </p:spPr>
          <p:txBody>
            <a:bodyPr anchor="ctr" rtlCol="false" tIns="254000" lIns="254000" bIns="254000" rIns="254000"/>
            <a:lstStyle/>
            <a:p>
              <a:pPr algn="ctr">
                <a:lnSpc>
                  <a:spcPts val="3499"/>
                </a:lnSpc>
              </a:pPr>
              <a:r>
                <a:rPr lang="en-US" sz="2499">
                  <a:solidFill>
                    <a:srgbClr val="293556"/>
                  </a:solidFill>
                  <a:latin typeface="Montserrat Classic"/>
                </a:rPr>
                <a:t>Strategies to inform RFP development</a:t>
              </a:r>
            </a:p>
          </p:txBody>
        </p:sp>
      </p:grpSp>
      <p:grpSp>
        <p:nvGrpSpPr>
          <p:cNvPr name="Group 6" id="6"/>
          <p:cNvGrpSpPr/>
          <p:nvPr/>
        </p:nvGrpSpPr>
        <p:grpSpPr>
          <a:xfrm rot="0">
            <a:off x="4186301" y="4322659"/>
            <a:ext cx="2882081" cy="1200340"/>
            <a:chOff x="0" y="0"/>
            <a:chExt cx="1229054" cy="511881"/>
          </a:xfrm>
        </p:grpSpPr>
        <p:sp>
          <p:nvSpPr>
            <p:cNvPr name="Freeform 7" id="7"/>
            <p:cNvSpPr/>
            <p:nvPr/>
          </p:nvSpPr>
          <p:spPr>
            <a:xfrm flipH="false" flipV="false" rot="0">
              <a:off x="0" y="0"/>
              <a:ext cx="1229054" cy="511881"/>
            </a:xfrm>
            <a:custGeom>
              <a:avLst/>
              <a:gdLst/>
              <a:ahLst/>
              <a:cxnLst/>
              <a:rect r="r" b="b" t="t" l="l"/>
              <a:pathLst>
                <a:path h="511881" w="1229054">
                  <a:moveTo>
                    <a:pt x="0" y="0"/>
                  </a:moveTo>
                  <a:lnTo>
                    <a:pt x="1229054" y="0"/>
                  </a:lnTo>
                  <a:lnTo>
                    <a:pt x="1229054" y="511881"/>
                  </a:lnTo>
                  <a:lnTo>
                    <a:pt x="0" y="511881"/>
                  </a:lnTo>
                  <a:close/>
                </a:path>
              </a:pathLst>
            </a:custGeom>
            <a:solidFill>
              <a:srgbClr val="E5E5E5"/>
            </a:solidFill>
          </p:spPr>
        </p:sp>
        <p:sp>
          <p:nvSpPr>
            <p:cNvPr name="TextBox 8" id="8"/>
            <p:cNvSpPr txBox="true"/>
            <p:nvPr/>
          </p:nvSpPr>
          <p:spPr>
            <a:xfrm>
              <a:off x="0" y="-38100"/>
              <a:ext cx="1229054" cy="549981"/>
            </a:xfrm>
            <a:prstGeom prst="rect">
              <a:avLst/>
            </a:prstGeom>
          </p:spPr>
          <p:txBody>
            <a:bodyPr anchor="ctr" rtlCol="false" tIns="254000" lIns="254000" bIns="254000" rIns="254000"/>
            <a:lstStyle/>
            <a:p>
              <a:pPr algn="ctr">
                <a:lnSpc>
                  <a:spcPts val="2100"/>
                </a:lnSpc>
              </a:pPr>
              <a:r>
                <a:rPr lang="en-US" sz="1500">
                  <a:solidFill>
                    <a:srgbClr val="293557"/>
                  </a:solidFill>
                  <a:latin typeface="Montserrat Classic"/>
                </a:rPr>
                <a:t>Provider or vendor town halls, webinars, industry days</a:t>
              </a:r>
            </a:p>
          </p:txBody>
        </p:sp>
      </p:grpSp>
      <p:grpSp>
        <p:nvGrpSpPr>
          <p:cNvPr name="Group 9" id="9"/>
          <p:cNvGrpSpPr/>
          <p:nvPr/>
        </p:nvGrpSpPr>
        <p:grpSpPr>
          <a:xfrm rot="0">
            <a:off x="10667041" y="2422960"/>
            <a:ext cx="2875849" cy="1012622"/>
            <a:chOff x="0" y="0"/>
            <a:chExt cx="1226396" cy="431829"/>
          </a:xfrm>
        </p:grpSpPr>
        <p:sp>
          <p:nvSpPr>
            <p:cNvPr name="Freeform 10" id="10"/>
            <p:cNvSpPr/>
            <p:nvPr/>
          </p:nvSpPr>
          <p:spPr>
            <a:xfrm flipH="false" flipV="false" rot="0">
              <a:off x="0" y="0"/>
              <a:ext cx="1226396" cy="431829"/>
            </a:xfrm>
            <a:custGeom>
              <a:avLst/>
              <a:gdLst/>
              <a:ahLst/>
              <a:cxnLst/>
              <a:rect r="r" b="b" t="t" l="l"/>
              <a:pathLst>
                <a:path h="431829" w="1226396">
                  <a:moveTo>
                    <a:pt x="0" y="0"/>
                  </a:moveTo>
                  <a:lnTo>
                    <a:pt x="1226396" y="0"/>
                  </a:lnTo>
                  <a:lnTo>
                    <a:pt x="1226396" y="431829"/>
                  </a:lnTo>
                  <a:lnTo>
                    <a:pt x="0" y="431829"/>
                  </a:lnTo>
                  <a:close/>
                </a:path>
              </a:pathLst>
            </a:custGeom>
            <a:solidFill>
              <a:srgbClr val="E5E5E5"/>
            </a:solidFill>
          </p:spPr>
        </p:sp>
        <p:sp>
          <p:nvSpPr>
            <p:cNvPr name="TextBox 11" id="11"/>
            <p:cNvSpPr txBox="true"/>
            <p:nvPr/>
          </p:nvSpPr>
          <p:spPr>
            <a:xfrm>
              <a:off x="0" y="-38100"/>
              <a:ext cx="1226396" cy="469929"/>
            </a:xfrm>
            <a:prstGeom prst="rect">
              <a:avLst/>
            </a:prstGeom>
          </p:spPr>
          <p:txBody>
            <a:bodyPr anchor="ctr" rtlCol="false" tIns="254000" lIns="254000" bIns="254000" rIns="254000"/>
            <a:lstStyle/>
            <a:p>
              <a:pPr algn="ctr">
                <a:lnSpc>
                  <a:spcPts val="2100"/>
                </a:lnSpc>
              </a:pPr>
              <a:r>
                <a:rPr lang="en-US" sz="1500">
                  <a:solidFill>
                    <a:srgbClr val="293557"/>
                  </a:solidFill>
                  <a:latin typeface="Montserrat Classic"/>
                </a:rPr>
                <a:t>User Research</a:t>
              </a:r>
            </a:p>
          </p:txBody>
        </p:sp>
      </p:grpSp>
      <p:grpSp>
        <p:nvGrpSpPr>
          <p:cNvPr name="Group 12" id="12"/>
          <p:cNvGrpSpPr/>
          <p:nvPr/>
        </p:nvGrpSpPr>
        <p:grpSpPr>
          <a:xfrm rot="0">
            <a:off x="9241918" y="6858496"/>
            <a:ext cx="3183883" cy="1015514"/>
            <a:chOff x="0" y="0"/>
            <a:chExt cx="1357756" cy="433063"/>
          </a:xfrm>
        </p:grpSpPr>
        <p:sp>
          <p:nvSpPr>
            <p:cNvPr name="Freeform 13" id="13"/>
            <p:cNvSpPr/>
            <p:nvPr/>
          </p:nvSpPr>
          <p:spPr>
            <a:xfrm flipH="false" flipV="false" rot="0">
              <a:off x="0" y="0"/>
              <a:ext cx="1357756" cy="433063"/>
            </a:xfrm>
            <a:custGeom>
              <a:avLst/>
              <a:gdLst/>
              <a:ahLst/>
              <a:cxnLst/>
              <a:rect r="r" b="b" t="t" l="l"/>
              <a:pathLst>
                <a:path h="433063" w="1357756">
                  <a:moveTo>
                    <a:pt x="0" y="0"/>
                  </a:moveTo>
                  <a:lnTo>
                    <a:pt x="1357756" y="0"/>
                  </a:lnTo>
                  <a:lnTo>
                    <a:pt x="1357756" y="433063"/>
                  </a:lnTo>
                  <a:lnTo>
                    <a:pt x="0" y="433063"/>
                  </a:lnTo>
                  <a:close/>
                </a:path>
              </a:pathLst>
            </a:custGeom>
            <a:solidFill>
              <a:srgbClr val="E5E5E5"/>
            </a:solidFill>
          </p:spPr>
        </p:sp>
        <p:sp>
          <p:nvSpPr>
            <p:cNvPr name="TextBox 14" id="14"/>
            <p:cNvSpPr txBox="true"/>
            <p:nvPr/>
          </p:nvSpPr>
          <p:spPr>
            <a:xfrm>
              <a:off x="0" y="-38100"/>
              <a:ext cx="1357756" cy="471163"/>
            </a:xfrm>
            <a:prstGeom prst="rect">
              <a:avLst/>
            </a:prstGeom>
          </p:spPr>
          <p:txBody>
            <a:bodyPr anchor="ctr" rtlCol="false" tIns="254000" lIns="254000" bIns="254000" rIns="254000"/>
            <a:lstStyle/>
            <a:p>
              <a:pPr algn="ctr">
                <a:lnSpc>
                  <a:spcPts val="2100"/>
                </a:lnSpc>
              </a:pPr>
              <a:r>
                <a:rPr lang="en-US" sz="1500">
                  <a:solidFill>
                    <a:srgbClr val="293557"/>
                  </a:solidFill>
                  <a:latin typeface="Montserrat Classic"/>
                </a:rPr>
                <a:t>Academic research literature and expert interviews</a:t>
              </a:r>
            </a:p>
          </p:txBody>
        </p:sp>
      </p:grpSp>
      <p:grpSp>
        <p:nvGrpSpPr>
          <p:cNvPr name="Group 15" id="15"/>
          <p:cNvGrpSpPr/>
          <p:nvPr/>
        </p:nvGrpSpPr>
        <p:grpSpPr>
          <a:xfrm rot="0">
            <a:off x="12175698" y="4328399"/>
            <a:ext cx="2882081" cy="1032793"/>
            <a:chOff x="0" y="0"/>
            <a:chExt cx="1229054" cy="440431"/>
          </a:xfrm>
        </p:grpSpPr>
        <p:sp>
          <p:nvSpPr>
            <p:cNvPr name="Freeform 16" id="16"/>
            <p:cNvSpPr/>
            <p:nvPr/>
          </p:nvSpPr>
          <p:spPr>
            <a:xfrm flipH="false" flipV="false" rot="0">
              <a:off x="0" y="0"/>
              <a:ext cx="1229054" cy="440431"/>
            </a:xfrm>
            <a:custGeom>
              <a:avLst/>
              <a:gdLst/>
              <a:ahLst/>
              <a:cxnLst/>
              <a:rect r="r" b="b" t="t" l="l"/>
              <a:pathLst>
                <a:path h="440431" w="1229054">
                  <a:moveTo>
                    <a:pt x="0" y="0"/>
                  </a:moveTo>
                  <a:lnTo>
                    <a:pt x="1229054" y="0"/>
                  </a:lnTo>
                  <a:lnTo>
                    <a:pt x="1229054" y="440431"/>
                  </a:lnTo>
                  <a:lnTo>
                    <a:pt x="0" y="440431"/>
                  </a:lnTo>
                  <a:close/>
                </a:path>
              </a:pathLst>
            </a:custGeom>
            <a:solidFill>
              <a:srgbClr val="E5E5E5"/>
            </a:solidFill>
          </p:spPr>
        </p:sp>
        <p:sp>
          <p:nvSpPr>
            <p:cNvPr name="TextBox 17" id="17"/>
            <p:cNvSpPr txBox="true"/>
            <p:nvPr/>
          </p:nvSpPr>
          <p:spPr>
            <a:xfrm>
              <a:off x="0" y="-38100"/>
              <a:ext cx="1229054" cy="478531"/>
            </a:xfrm>
            <a:prstGeom prst="rect">
              <a:avLst/>
            </a:prstGeom>
          </p:spPr>
          <p:txBody>
            <a:bodyPr anchor="ctr" rtlCol="false" tIns="254000" lIns="254000" bIns="254000" rIns="254000"/>
            <a:lstStyle/>
            <a:p>
              <a:pPr algn="ctr">
                <a:lnSpc>
                  <a:spcPts val="2100"/>
                </a:lnSpc>
              </a:pPr>
              <a:r>
                <a:rPr lang="en-US" sz="1500">
                  <a:solidFill>
                    <a:srgbClr val="293557"/>
                  </a:solidFill>
                  <a:latin typeface="Montserrat Classic"/>
                </a:rPr>
                <a:t>Industry surveys</a:t>
              </a:r>
            </a:p>
          </p:txBody>
        </p:sp>
      </p:grpSp>
      <p:sp>
        <p:nvSpPr>
          <p:cNvPr name="AutoShape 18" id="18"/>
          <p:cNvSpPr/>
          <p:nvPr/>
        </p:nvSpPr>
        <p:spPr>
          <a:xfrm>
            <a:off x="11638070" y="4844795"/>
            <a:ext cx="537629" cy="0"/>
          </a:xfrm>
          <a:prstGeom prst="line">
            <a:avLst/>
          </a:prstGeom>
          <a:ln cap="rnd" w="19050">
            <a:solidFill>
              <a:srgbClr val="E5E5E5"/>
            </a:solidFill>
            <a:prstDash val="solid"/>
            <a:headEnd type="none" len="sm" w="sm"/>
            <a:tailEnd type="triangle" len="med" w="lg"/>
          </a:ln>
        </p:spPr>
      </p:sp>
      <p:sp>
        <p:nvSpPr>
          <p:cNvPr name="AutoShape 19" id="19"/>
          <p:cNvSpPr/>
          <p:nvPr/>
        </p:nvSpPr>
        <p:spPr>
          <a:xfrm flipH="true">
            <a:off x="7068381" y="4884222"/>
            <a:ext cx="534539" cy="10446"/>
          </a:xfrm>
          <a:prstGeom prst="line">
            <a:avLst/>
          </a:prstGeom>
          <a:ln cap="rnd" w="19050">
            <a:solidFill>
              <a:srgbClr val="E5E5E5"/>
            </a:solidFill>
            <a:prstDash val="solid"/>
            <a:headEnd type="none" len="sm" w="sm"/>
            <a:tailEnd type="triangle" len="med" w="lg"/>
          </a:ln>
        </p:spPr>
      </p:sp>
      <p:sp>
        <p:nvSpPr>
          <p:cNvPr name="AutoShape 20" id="20"/>
          <p:cNvSpPr/>
          <p:nvPr/>
        </p:nvSpPr>
        <p:spPr>
          <a:xfrm flipV="true">
            <a:off x="10734836" y="3435582"/>
            <a:ext cx="713434" cy="550057"/>
          </a:xfrm>
          <a:prstGeom prst="line">
            <a:avLst/>
          </a:prstGeom>
          <a:ln cap="rnd" w="19050">
            <a:solidFill>
              <a:srgbClr val="E5E5E5"/>
            </a:solidFill>
            <a:prstDash val="solid"/>
            <a:headEnd type="none" len="sm" w="sm"/>
            <a:tailEnd type="triangle" len="med" w="lg"/>
          </a:ln>
        </p:spPr>
      </p:sp>
      <p:sp>
        <p:nvSpPr>
          <p:cNvPr name="AutoShape 21" id="21"/>
          <p:cNvSpPr/>
          <p:nvPr/>
        </p:nvSpPr>
        <p:spPr>
          <a:xfrm>
            <a:off x="10033934" y="5703951"/>
            <a:ext cx="555585" cy="1154545"/>
          </a:xfrm>
          <a:prstGeom prst="line">
            <a:avLst/>
          </a:prstGeom>
          <a:ln cap="rnd" w="19050">
            <a:solidFill>
              <a:srgbClr val="E5E5E5"/>
            </a:solidFill>
            <a:prstDash val="solid"/>
            <a:headEnd type="none" len="sm" w="sm"/>
            <a:tailEnd type="triangle" len="med" w="lg"/>
          </a:ln>
        </p:spPr>
      </p:sp>
      <p:grpSp>
        <p:nvGrpSpPr>
          <p:cNvPr name="Group 22" id="22"/>
          <p:cNvGrpSpPr/>
          <p:nvPr/>
        </p:nvGrpSpPr>
        <p:grpSpPr>
          <a:xfrm rot="0">
            <a:off x="12104966" y="755183"/>
            <a:ext cx="2602411" cy="1112932"/>
            <a:chOff x="0" y="0"/>
            <a:chExt cx="1109790" cy="474606"/>
          </a:xfrm>
        </p:grpSpPr>
        <p:sp>
          <p:nvSpPr>
            <p:cNvPr name="Freeform 23" id="23"/>
            <p:cNvSpPr/>
            <p:nvPr/>
          </p:nvSpPr>
          <p:spPr>
            <a:xfrm flipH="false" flipV="false" rot="0">
              <a:off x="0" y="0"/>
              <a:ext cx="1109790" cy="474606"/>
            </a:xfrm>
            <a:custGeom>
              <a:avLst/>
              <a:gdLst/>
              <a:ahLst/>
              <a:cxnLst/>
              <a:rect r="r" b="b" t="t" l="l"/>
              <a:pathLst>
                <a:path h="474606" w="1109790">
                  <a:moveTo>
                    <a:pt x="0" y="0"/>
                  </a:moveTo>
                  <a:lnTo>
                    <a:pt x="1109790" y="0"/>
                  </a:lnTo>
                  <a:lnTo>
                    <a:pt x="1109790" y="474606"/>
                  </a:lnTo>
                  <a:lnTo>
                    <a:pt x="0" y="474606"/>
                  </a:lnTo>
                  <a:close/>
                </a:path>
              </a:pathLst>
            </a:custGeom>
            <a:solidFill>
              <a:srgbClr val="000000">
                <a:alpha val="0"/>
              </a:srgbClr>
            </a:solidFill>
            <a:ln w="19050" cap="sq">
              <a:solidFill>
                <a:srgbClr val="E5E5E5"/>
              </a:solidFill>
              <a:prstDash val="solid"/>
              <a:miter/>
            </a:ln>
          </p:spPr>
        </p:sp>
        <p:sp>
          <p:nvSpPr>
            <p:cNvPr name="TextBox 24" id="24"/>
            <p:cNvSpPr txBox="true"/>
            <p:nvPr/>
          </p:nvSpPr>
          <p:spPr>
            <a:xfrm>
              <a:off x="0" y="-38100"/>
              <a:ext cx="1109790" cy="512706"/>
            </a:xfrm>
            <a:prstGeom prst="rect">
              <a:avLst/>
            </a:prstGeom>
          </p:spPr>
          <p:txBody>
            <a:bodyPr anchor="ctr" rtlCol="false" tIns="254000" lIns="254000" bIns="254000" rIns="254000"/>
            <a:lstStyle/>
            <a:p>
              <a:pPr algn="ctr">
                <a:lnSpc>
                  <a:spcPts val="2100"/>
                </a:lnSpc>
              </a:pPr>
              <a:r>
                <a:rPr lang="en-US" sz="1500">
                  <a:solidFill>
                    <a:srgbClr val="E5E5E5"/>
                  </a:solidFill>
                  <a:latin typeface="Montserrat Classic"/>
                </a:rPr>
                <a:t>E.g., focus groups with service recipients</a:t>
              </a:r>
            </a:p>
          </p:txBody>
        </p:sp>
      </p:grpSp>
      <p:sp>
        <p:nvSpPr>
          <p:cNvPr name="AutoShape 25" id="25"/>
          <p:cNvSpPr/>
          <p:nvPr/>
        </p:nvSpPr>
        <p:spPr>
          <a:xfrm flipV="true">
            <a:off x="12512239" y="1868115"/>
            <a:ext cx="446314" cy="554845"/>
          </a:xfrm>
          <a:prstGeom prst="line">
            <a:avLst/>
          </a:prstGeom>
          <a:ln cap="rnd" w="19050">
            <a:solidFill>
              <a:srgbClr val="E5E5E5"/>
            </a:solidFill>
            <a:prstDash val="solid"/>
            <a:headEnd type="none" len="sm" w="sm"/>
            <a:tailEnd type="triangle" len="med" w="lg"/>
          </a:ln>
        </p:spPr>
      </p:sp>
      <p:grpSp>
        <p:nvGrpSpPr>
          <p:cNvPr name="Group 26" id="26"/>
          <p:cNvGrpSpPr/>
          <p:nvPr/>
        </p:nvGrpSpPr>
        <p:grpSpPr>
          <a:xfrm rot="0">
            <a:off x="5553175" y="2409986"/>
            <a:ext cx="2602411" cy="1112932"/>
            <a:chOff x="0" y="0"/>
            <a:chExt cx="1109790" cy="474606"/>
          </a:xfrm>
        </p:grpSpPr>
        <p:sp>
          <p:nvSpPr>
            <p:cNvPr name="Freeform 27" id="27"/>
            <p:cNvSpPr/>
            <p:nvPr/>
          </p:nvSpPr>
          <p:spPr>
            <a:xfrm flipH="false" flipV="false" rot="0">
              <a:off x="0" y="0"/>
              <a:ext cx="1109790" cy="474606"/>
            </a:xfrm>
            <a:custGeom>
              <a:avLst/>
              <a:gdLst/>
              <a:ahLst/>
              <a:cxnLst/>
              <a:rect r="r" b="b" t="t" l="l"/>
              <a:pathLst>
                <a:path h="474606" w="1109790">
                  <a:moveTo>
                    <a:pt x="0" y="0"/>
                  </a:moveTo>
                  <a:lnTo>
                    <a:pt x="1109790" y="0"/>
                  </a:lnTo>
                  <a:lnTo>
                    <a:pt x="1109790" y="474606"/>
                  </a:lnTo>
                  <a:lnTo>
                    <a:pt x="0" y="474606"/>
                  </a:lnTo>
                  <a:close/>
                </a:path>
              </a:pathLst>
            </a:custGeom>
            <a:solidFill>
              <a:srgbClr val="000000">
                <a:alpha val="0"/>
              </a:srgbClr>
            </a:solidFill>
            <a:ln w="19050" cap="sq">
              <a:solidFill>
                <a:srgbClr val="E5E5E5"/>
              </a:solidFill>
              <a:prstDash val="solid"/>
              <a:miter/>
            </a:ln>
          </p:spPr>
        </p:sp>
        <p:sp>
          <p:nvSpPr>
            <p:cNvPr name="TextBox 28" id="28"/>
            <p:cNvSpPr txBox="true"/>
            <p:nvPr/>
          </p:nvSpPr>
          <p:spPr>
            <a:xfrm>
              <a:off x="0" y="-38100"/>
              <a:ext cx="1109790" cy="512706"/>
            </a:xfrm>
            <a:prstGeom prst="rect">
              <a:avLst/>
            </a:prstGeom>
          </p:spPr>
          <p:txBody>
            <a:bodyPr anchor="ctr" rtlCol="false" tIns="254000" lIns="254000" bIns="254000" rIns="254000"/>
            <a:lstStyle/>
            <a:p>
              <a:pPr algn="ctr">
                <a:lnSpc>
                  <a:spcPts val="2100"/>
                </a:lnSpc>
              </a:pPr>
              <a:r>
                <a:rPr lang="en-US" sz="1500">
                  <a:solidFill>
                    <a:srgbClr val="E5E5E5"/>
                  </a:solidFill>
                  <a:latin typeface="Montserrat Classic"/>
                </a:rPr>
                <a:t>Request for Information (RFI)</a:t>
              </a:r>
            </a:p>
          </p:txBody>
        </p:sp>
      </p:grpSp>
      <p:sp>
        <p:nvSpPr>
          <p:cNvPr name="AutoShape 29" id="29"/>
          <p:cNvSpPr/>
          <p:nvPr/>
        </p:nvSpPr>
        <p:spPr>
          <a:xfrm flipH="true" flipV="true">
            <a:off x="8155587" y="3445887"/>
            <a:ext cx="1464908" cy="539752"/>
          </a:xfrm>
          <a:prstGeom prst="line">
            <a:avLst/>
          </a:prstGeom>
          <a:ln cap="rnd" w="19050">
            <a:solidFill>
              <a:srgbClr val="E5E5E5"/>
            </a:solidFill>
            <a:prstDash val="solid"/>
            <a:headEnd type="none" len="sm" w="sm"/>
            <a:tailEnd type="triangle" len="med" w="lg"/>
          </a:ln>
        </p:spPr>
      </p:sp>
      <p:grpSp>
        <p:nvGrpSpPr>
          <p:cNvPr name="Group 30" id="30"/>
          <p:cNvGrpSpPr/>
          <p:nvPr/>
        </p:nvGrpSpPr>
        <p:grpSpPr>
          <a:xfrm rot="0">
            <a:off x="3230221" y="864672"/>
            <a:ext cx="2602411" cy="1112932"/>
            <a:chOff x="0" y="0"/>
            <a:chExt cx="1109790" cy="474606"/>
          </a:xfrm>
        </p:grpSpPr>
        <p:sp>
          <p:nvSpPr>
            <p:cNvPr name="Freeform 31" id="31"/>
            <p:cNvSpPr/>
            <p:nvPr/>
          </p:nvSpPr>
          <p:spPr>
            <a:xfrm flipH="false" flipV="false" rot="0">
              <a:off x="0" y="0"/>
              <a:ext cx="1109790" cy="474606"/>
            </a:xfrm>
            <a:custGeom>
              <a:avLst/>
              <a:gdLst/>
              <a:ahLst/>
              <a:cxnLst/>
              <a:rect r="r" b="b" t="t" l="l"/>
              <a:pathLst>
                <a:path h="474606" w="1109790">
                  <a:moveTo>
                    <a:pt x="29749" y="0"/>
                  </a:moveTo>
                  <a:lnTo>
                    <a:pt x="1080041" y="0"/>
                  </a:lnTo>
                  <a:cubicBezTo>
                    <a:pt x="1087930" y="0"/>
                    <a:pt x="1095497" y="3134"/>
                    <a:pt x="1101076" y="8713"/>
                  </a:cubicBezTo>
                  <a:cubicBezTo>
                    <a:pt x="1106655" y="14292"/>
                    <a:pt x="1109790" y="21859"/>
                    <a:pt x="1109790" y="29749"/>
                  </a:cubicBezTo>
                  <a:lnTo>
                    <a:pt x="1109790" y="444857"/>
                  </a:lnTo>
                  <a:cubicBezTo>
                    <a:pt x="1109790" y="452747"/>
                    <a:pt x="1106655" y="460314"/>
                    <a:pt x="1101076" y="465893"/>
                  </a:cubicBezTo>
                  <a:cubicBezTo>
                    <a:pt x="1095497" y="471472"/>
                    <a:pt x="1087930" y="474606"/>
                    <a:pt x="1080041" y="474606"/>
                  </a:cubicBezTo>
                  <a:lnTo>
                    <a:pt x="29749" y="474606"/>
                  </a:lnTo>
                  <a:cubicBezTo>
                    <a:pt x="21859" y="474606"/>
                    <a:pt x="14292" y="471472"/>
                    <a:pt x="8713" y="465893"/>
                  </a:cubicBezTo>
                  <a:cubicBezTo>
                    <a:pt x="3134" y="460314"/>
                    <a:pt x="0" y="452747"/>
                    <a:pt x="0" y="444857"/>
                  </a:cubicBezTo>
                  <a:lnTo>
                    <a:pt x="0" y="29749"/>
                  </a:lnTo>
                  <a:cubicBezTo>
                    <a:pt x="0" y="21859"/>
                    <a:pt x="3134" y="14292"/>
                    <a:pt x="8713" y="8713"/>
                  </a:cubicBezTo>
                  <a:cubicBezTo>
                    <a:pt x="14292" y="3134"/>
                    <a:pt x="21859" y="0"/>
                    <a:pt x="29749" y="0"/>
                  </a:cubicBezTo>
                  <a:close/>
                </a:path>
              </a:pathLst>
            </a:custGeom>
            <a:solidFill>
              <a:srgbClr val="000000">
                <a:alpha val="0"/>
              </a:srgbClr>
            </a:solidFill>
            <a:ln w="19050" cap="sq">
              <a:solidFill>
                <a:srgbClr val="FDA715"/>
              </a:solidFill>
              <a:prstDash val="dash"/>
              <a:miter/>
            </a:ln>
          </p:spPr>
        </p:sp>
        <p:sp>
          <p:nvSpPr>
            <p:cNvPr name="TextBox 32" id="32"/>
            <p:cNvSpPr txBox="true"/>
            <p:nvPr/>
          </p:nvSpPr>
          <p:spPr>
            <a:xfrm>
              <a:off x="0" y="-38100"/>
              <a:ext cx="1109790" cy="512706"/>
            </a:xfrm>
            <a:prstGeom prst="rect">
              <a:avLst/>
            </a:prstGeom>
          </p:spPr>
          <p:txBody>
            <a:bodyPr anchor="ctr" rtlCol="false" tIns="254000" lIns="254000" bIns="254000" rIns="254000"/>
            <a:lstStyle/>
            <a:p>
              <a:pPr algn="ctr">
                <a:lnSpc>
                  <a:spcPts val="2100"/>
                </a:lnSpc>
              </a:pPr>
              <a:r>
                <a:rPr lang="en-US" sz="1500">
                  <a:solidFill>
                    <a:srgbClr val="FDA715"/>
                  </a:solidFill>
                  <a:latin typeface="Montserrat Classic"/>
                </a:rPr>
                <a:t>Scopes Needs</a:t>
              </a:r>
            </a:p>
          </p:txBody>
        </p:sp>
      </p:grpSp>
      <p:grpSp>
        <p:nvGrpSpPr>
          <p:cNvPr name="Group 33" id="33"/>
          <p:cNvGrpSpPr/>
          <p:nvPr/>
        </p:nvGrpSpPr>
        <p:grpSpPr>
          <a:xfrm rot="0">
            <a:off x="7078564" y="387122"/>
            <a:ext cx="2602411" cy="1112932"/>
            <a:chOff x="0" y="0"/>
            <a:chExt cx="1109790" cy="474606"/>
          </a:xfrm>
        </p:grpSpPr>
        <p:sp>
          <p:nvSpPr>
            <p:cNvPr name="Freeform 34" id="34"/>
            <p:cNvSpPr/>
            <p:nvPr/>
          </p:nvSpPr>
          <p:spPr>
            <a:xfrm flipH="false" flipV="false" rot="0">
              <a:off x="0" y="0"/>
              <a:ext cx="1109790" cy="474606"/>
            </a:xfrm>
            <a:custGeom>
              <a:avLst/>
              <a:gdLst/>
              <a:ahLst/>
              <a:cxnLst/>
              <a:rect r="r" b="b" t="t" l="l"/>
              <a:pathLst>
                <a:path h="474606" w="1109790">
                  <a:moveTo>
                    <a:pt x="29749" y="0"/>
                  </a:moveTo>
                  <a:lnTo>
                    <a:pt x="1080041" y="0"/>
                  </a:lnTo>
                  <a:cubicBezTo>
                    <a:pt x="1087930" y="0"/>
                    <a:pt x="1095497" y="3134"/>
                    <a:pt x="1101076" y="8713"/>
                  </a:cubicBezTo>
                  <a:cubicBezTo>
                    <a:pt x="1106655" y="14292"/>
                    <a:pt x="1109790" y="21859"/>
                    <a:pt x="1109790" y="29749"/>
                  </a:cubicBezTo>
                  <a:lnTo>
                    <a:pt x="1109790" y="444857"/>
                  </a:lnTo>
                  <a:cubicBezTo>
                    <a:pt x="1109790" y="452747"/>
                    <a:pt x="1106655" y="460314"/>
                    <a:pt x="1101076" y="465893"/>
                  </a:cubicBezTo>
                  <a:cubicBezTo>
                    <a:pt x="1095497" y="471472"/>
                    <a:pt x="1087930" y="474606"/>
                    <a:pt x="1080041" y="474606"/>
                  </a:cubicBezTo>
                  <a:lnTo>
                    <a:pt x="29749" y="474606"/>
                  </a:lnTo>
                  <a:cubicBezTo>
                    <a:pt x="21859" y="474606"/>
                    <a:pt x="14292" y="471472"/>
                    <a:pt x="8713" y="465893"/>
                  </a:cubicBezTo>
                  <a:cubicBezTo>
                    <a:pt x="3134" y="460314"/>
                    <a:pt x="0" y="452747"/>
                    <a:pt x="0" y="444857"/>
                  </a:cubicBezTo>
                  <a:lnTo>
                    <a:pt x="0" y="29749"/>
                  </a:lnTo>
                  <a:cubicBezTo>
                    <a:pt x="0" y="21859"/>
                    <a:pt x="3134" y="14292"/>
                    <a:pt x="8713" y="8713"/>
                  </a:cubicBezTo>
                  <a:cubicBezTo>
                    <a:pt x="14292" y="3134"/>
                    <a:pt x="21859" y="0"/>
                    <a:pt x="29749" y="0"/>
                  </a:cubicBezTo>
                  <a:close/>
                </a:path>
              </a:pathLst>
            </a:custGeom>
            <a:solidFill>
              <a:srgbClr val="000000">
                <a:alpha val="0"/>
              </a:srgbClr>
            </a:solidFill>
            <a:ln w="19050" cap="sq">
              <a:solidFill>
                <a:srgbClr val="FDA715"/>
              </a:solidFill>
              <a:prstDash val="dash"/>
              <a:miter/>
            </a:ln>
          </p:spPr>
        </p:sp>
        <p:sp>
          <p:nvSpPr>
            <p:cNvPr name="TextBox 35" id="35"/>
            <p:cNvSpPr txBox="true"/>
            <p:nvPr/>
          </p:nvSpPr>
          <p:spPr>
            <a:xfrm>
              <a:off x="0" y="-38100"/>
              <a:ext cx="1109790" cy="512706"/>
            </a:xfrm>
            <a:prstGeom prst="rect">
              <a:avLst/>
            </a:prstGeom>
          </p:spPr>
          <p:txBody>
            <a:bodyPr anchor="ctr" rtlCol="false" tIns="254000" lIns="254000" bIns="254000" rIns="254000"/>
            <a:lstStyle/>
            <a:p>
              <a:pPr algn="ctr">
                <a:lnSpc>
                  <a:spcPts val="2100"/>
                </a:lnSpc>
              </a:pPr>
              <a:r>
                <a:rPr lang="en-US" sz="1500">
                  <a:solidFill>
                    <a:srgbClr val="FDA715"/>
                  </a:solidFill>
                  <a:latin typeface="Montserrat Classic"/>
                </a:rPr>
                <a:t>Explore Solutions</a:t>
              </a:r>
            </a:p>
          </p:txBody>
        </p:sp>
      </p:grpSp>
      <p:sp>
        <p:nvSpPr>
          <p:cNvPr name="AutoShape 36" id="36"/>
          <p:cNvSpPr/>
          <p:nvPr/>
        </p:nvSpPr>
        <p:spPr>
          <a:xfrm flipH="true" flipV="true">
            <a:off x="5367920" y="1977603"/>
            <a:ext cx="649969" cy="432383"/>
          </a:xfrm>
          <a:prstGeom prst="line">
            <a:avLst/>
          </a:prstGeom>
          <a:ln cap="rnd" w="19050">
            <a:solidFill>
              <a:srgbClr val="E5E5E5"/>
            </a:solidFill>
            <a:prstDash val="solid"/>
            <a:headEnd type="none" len="sm" w="sm"/>
            <a:tailEnd type="triangle" len="med" w="lg"/>
          </a:ln>
        </p:spPr>
      </p:sp>
      <p:sp>
        <p:nvSpPr>
          <p:cNvPr name="AutoShape 37" id="37"/>
          <p:cNvSpPr/>
          <p:nvPr/>
        </p:nvSpPr>
        <p:spPr>
          <a:xfrm flipV="true">
            <a:off x="7273997" y="1500054"/>
            <a:ext cx="686156" cy="909932"/>
          </a:xfrm>
          <a:prstGeom prst="line">
            <a:avLst/>
          </a:prstGeom>
          <a:ln cap="rnd" w="19050">
            <a:solidFill>
              <a:srgbClr val="E5E5E5"/>
            </a:solidFill>
            <a:prstDash val="solid"/>
            <a:headEnd type="none" len="sm" w="sm"/>
            <a:tailEnd type="triangle" len="med" w="lg"/>
          </a:ln>
        </p:spPr>
      </p:sp>
      <p:grpSp>
        <p:nvGrpSpPr>
          <p:cNvPr name="Group 38" id="38"/>
          <p:cNvGrpSpPr/>
          <p:nvPr/>
        </p:nvGrpSpPr>
        <p:grpSpPr>
          <a:xfrm rot="0">
            <a:off x="5553175" y="7406015"/>
            <a:ext cx="2602411" cy="1112932"/>
            <a:chOff x="0" y="0"/>
            <a:chExt cx="1109790" cy="474606"/>
          </a:xfrm>
        </p:grpSpPr>
        <p:sp>
          <p:nvSpPr>
            <p:cNvPr name="Freeform 39" id="39"/>
            <p:cNvSpPr/>
            <p:nvPr/>
          </p:nvSpPr>
          <p:spPr>
            <a:xfrm flipH="false" flipV="false" rot="0">
              <a:off x="0" y="0"/>
              <a:ext cx="1109790" cy="474606"/>
            </a:xfrm>
            <a:custGeom>
              <a:avLst/>
              <a:gdLst/>
              <a:ahLst/>
              <a:cxnLst/>
              <a:rect r="r" b="b" t="t" l="l"/>
              <a:pathLst>
                <a:path h="474606" w="1109790">
                  <a:moveTo>
                    <a:pt x="0" y="0"/>
                  </a:moveTo>
                  <a:lnTo>
                    <a:pt x="1109790" y="0"/>
                  </a:lnTo>
                  <a:lnTo>
                    <a:pt x="1109790" y="474606"/>
                  </a:lnTo>
                  <a:lnTo>
                    <a:pt x="0" y="474606"/>
                  </a:lnTo>
                  <a:close/>
                </a:path>
              </a:pathLst>
            </a:custGeom>
            <a:solidFill>
              <a:srgbClr val="000000">
                <a:alpha val="0"/>
              </a:srgbClr>
            </a:solidFill>
            <a:ln w="19050" cap="sq">
              <a:solidFill>
                <a:srgbClr val="E5E5E5"/>
              </a:solidFill>
              <a:prstDash val="solid"/>
              <a:miter/>
            </a:ln>
          </p:spPr>
        </p:sp>
        <p:sp>
          <p:nvSpPr>
            <p:cNvPr name="TextBox 40" id="40"/>
            <p:cNvSpPr txBox="true"/>
            <p:nvPr/>
          </p:nvSpPr>
          <p:spPr>
            <a:xfrm>
              <a:off x="0" y="-38100"/>
              <a:ext cx="1109790" cy="512706"/>
            </a:xfrm>
            <a:prstGeom prst="rect">
              <a:avLst/>
            </a:prstGeom>
          </p:spPr>
          <p:txBody>
            <a:bodyPr anchor="ctr" rtlCol="false" tIns="254000" lIns="254000" bIns="254000" rIns="254000"/>
            <a:lstStyle/>
            <a:p>
              <a:pPr algn="ctr">
                <a:lnSpc>
                  <a:spcPts val="2100"/>
                </a:lnSpc>
              </a:pPr>
              <a:r>
                <a:rPr lang="en-US" sz="1500">
                  <a:solidFill>
                    <a:srgbClr val="E5E5E5"/>
                  </a:solidFill>
                  <a:latin typeface="Montserrat Classic"/>
                </a:rPr>
                <a:t>Review current solutions</a:t>
              </a:r>
            </a:p>
          </p:txBody>
        </p:sp>
      </p:grpSp>
      <p:grpSp>
        <p:nvGrpSpPr>
          <p:cNvPr name="Group 41" id="41"/>
          <p:cNvGrpSpPr/>
          <p:nvPr/>
        </p:nvGrpSpPr>
        <p:grpSpPr>
          <a:xfrm rot="0">
            <a:off x="1606027" y="8808139"/>
            <a:ext cx="4248743" cy="1238440"/>
            <a:chOff x="0" y="0"/>
            <a:chExt cx="1811862" cy="528129"/>
          </a:xfrm>
        </p:grpSpPr>
        <p:sp>
          <p:nvSpPr>
            <p:cNvPr name="Freeform 42" id="42"/>
            <p:cNvSpPr/>
            <p:nvPr/>
          </p:nvSpPr>
          <p:spPr>
            <a:xfrm flipH="false" flipV="false" rot="0">
              <a:off x="0" y="0"/>
              <a:ext cx="1811862" cy="528129"/>
            </a:xfrm>
            <a:custGeom>
              <a:avLst/>
              <a:gdLst/>
              <a:ahLst/>
              <a:cxnLst/>
              <a:rect r="r" b="b" t="t" l="l"/>
              <a:pathLst>
                <a:path h="528129" w="1811862">
                  <a:moveTo>
                    <a:pt x="18222" y="0"/>
                  </a:moveTo>
                  <a:lnTo>
                    <a:pt x="1793641" y="0"/>
                  </a:lnTo>
                  <a:cubicBezTo>
                    <a:pt x="1798473" y="0"/>
                    <a:pt x="1803108" y="1920"/>
                    <a:pt x="1806525" y="5337"/>
                  </a:cubicBezTo>
                  <a:cubicBezTo>
                    <a:pt x="1809942" y="8754"/>
                    <a:pt x="1811862" y="13389"/>
                    <a:pt x="1811862" y="18222"/>
                  </a:cubicBezTo>
                  <a:lnTo>
                    <a:pt x="1811862" y="509907"/>
                  </a:lnTo>
                  <a:cubicBezTo>
                    <a:pt x="1811862" y="514740"/>
                    <a:pt x="1809942" y="519375"/>
                    <a:pt x="1806525" y="522792"/>
                  </a:cubicBezTo>
                  <a:cubicBezTo>
                    <a:pt x="1803108" y="526209"/>
                    <a:pt x="1798473" y="528129"/>
                    <a:pt x="1793641" y="528129"/>
                  </a:cubicBezTo>
                  <a:lnTo>
                    <a:pt x="18222" y="528129"/>
                  </a:lnTo>
                  <a:cubicBezTo>
                    <a:pt x="13389" y="528129"/>
                    <a:pt x="8754" y="526209"/>
                    <a:pt x="5337" y="522792"/>
                  </a:cubicBezTo>
                  <a:cubicBezTo>
                    <a:pt x="1920" y="519375"/>
                    <a:pt x="0" y="514740"/>
                    <a:pt x="0" y="509907"/>
                  </a:cubicBezTo>
                  <a:lnTo>
                    <a:pt x="0" y="18222"/>
                  </a:lnTo>
                  <a:cubicBezTo>
                    <a:pt x="0" y="13389"/>
                    <a:pt x="1920" y="8754"/>
                    <a:pt x="5337" y="5337"/>
                  </a:cubicBezTo>
                  <a:cubicBezTo>
                    <a:pt x="8754" y="1920"/>
                    <a:pt x="13389" y="0"/>
                    <a:pt x="18222" y="0"/>
                  </a:cubicBezTo>
                  <a:close/>
                </a:path>
              </a:pathLst>
            </a:custGeom>
            <a:solidFill>
              <a:srgbClr val="000000">
                <a:alpha val="0"/>
              </a:srgbClr>
            </a:solidFill>
            <a:ln w="19050" cap="sq">
              <a:solidFill>
                <a:srgbClr val="FDA715"/>
              </a:solidFill>
              <a:prstDash val="dash"/>
              <a:miter/>
            </a:ln>
          </p:spPr>
        </p:sp>
        <p:sp>
          <p:nvSpPr>
            <p:cNvPr name="TextBox 43" id="43"/>
            <p:cNvSpPr txBox="true"/>
            <p:nvPr/>
          </p:nvSpPr>
          <p:spPr>
            <a:xfrm>
              <a:off x="0" y="-38100"/>
              <a:ext cx="1811862" cy="566229"/>
            </a:xfrm>
            <a:prstGeom prst="rect">
              <a:avLst/>
            </a:prstGeom>
          </p:spPr>
          <p:txBody>
            <a:bodyPr anchor="ctr" rtlCol="false" tIns="254000" lIns="254000" bIns="254000" rIns="254000"/>
            <a:lstStyle/>
            <a:p>
              <a:pPr algn="ctr">
                <a:lnSpc>
                  <a:spcPts val="2100"/>
                </a:lnSpc>
              </a:pPr>
              <a:r>
                <a:rPr lang="en-US" sz="1500">
                  <a:solidFill>
                    <a:srgbClr val="FDA715"/>
                  </a:solidFill>
                  <a:latin typeface="Montserrat Classic"/>
                </a:rPr>
                <a:t>E.g., on-site observation of existing programs, integrating insights from contract management activities</a:t>
              </a:r>
            </a:p>
          </p:txBody>
        </p:sp>
      </p:grpSp>
      <p:sp>
        <p:nvSpPr>
          <p:cNvPr name="AutoShape 44" id="44"/>
          <p:cNvSpPr/>
          <p:nvPr/>
        </p:nvSpPr>
        <p:spPr>
          <a:xfrm flipH="true">
            <a:off x="5335276" y="8518946"/>
            <a:ext cx="519494" cy="289193"/>
          </a:xfrm>
          <a:prstGeom prst="line">
            <a:avLst/>
          </a:prstGeom>
          <a:ln cap="rnd" w="19050">
            <a:solidFill>
              <a:srgbClr val="E5E5E5"/>
            </a:solidFill>
            <a:prstDash val="solid"/>
            <a:headEnd type="none" len="sm" w="sm"/>
            <a:tailEnd type="triangle" len="med" w="lg"/>
          </a:ln>
        </p:spPr>
      </p:sp>
      <p:grpSp>
        <p:nvGrpSpPr>
          <p:cNvPr name="Group 45" id="45"/>
          <p:cNvGrpSpPr/>
          <p:nvPr/>
        </p:nvGrpSpPr>
        <p:grpSpPr>
          <a:xfrm rot="0">
            <a:off x="1583890" y="2372805"/>
            <a:ext cx="2602411" cy="1112932"/>
            <a:chOff x="0" y="0"/>
            <a:chExt cx="1109790" cy="474606"/>
          </a:xfrm>
        </p:grpSpPr>
        <p:sp>
          <p:nvSpPr>
            <p:cNvPr name="Freeform 46" id="46"/>
            <p:cNvSpPr/>
            <p:nvPr/>
          </p:nvSpPr>
          <p:spPr>
            <a:xfrm flipH="false" flipV="false" rot="0">
              <a:off x="0" y="0"/>
              <a:ext cx="1109790" cy="474606"/>
            </a:xfrm>
            <a:custGeom>
              <a:avLst/>
              <a:gdLst/>
              <a:ahLst/>
              <a:cxnLst/>
              <a:rect r="r" b="b" t="t" l="l"/>
              <a:pathLst>
                <a:path h="474606" w="1109790">
                  <a:moveTo>
                    <a:pt x="29749" y="0"/>
                  </a:moveTo>
                  <a:lnTo>
                    <a:pt x="1080041" y="0"/>
                  </a:lnTo>
                  <a:cubicBezTo>
                    <a:pt x="1087930" y="0"/>
                    <a:pt x="1095497" y="3134"/>
                    <a:pt x="1101076" y="8713"/>
                  </a:cubicBezTo>
                  <a:cubicBezTo>
                    <a:pt x="1106655" y="14292"/>
                    <a:pt x="1109790" y="21859"/>
                    <a:pt x="1109790" y="29749"/>
                  </a:cubicBezTo>
                  <a:lnTo>
                    <a:pt x="1109790" y="444857"/>
                  </a:lnTo>
                  <a:cubicBezTo>
                    <a:pt x="1109790" y="452747"/>
                    <a:pt x="1106655" y="460314"/>
                    <a:pt x="1101076" y="465893"/>
                  </a:cubicBezTo>
                  <a:cubicBezTo>
                    <a:pt x="1095497" y="471472"/>
                    <a:pt x="1087930" y="474606"/>
                    <a:pt x="1080041" y="474606"/>
                  </a:cubicBezTo>
                  <a:lnTo>
                    <a:pt x="29749" y="474606"/>
                  </a:lnTo>
                  <a:cubicBezTo>
                    <a:pt x="21859" y="474606"/>
                    <a:pt x="14292" y="471472"/>
                    <a:pt x="8713" y="465893"/>
                  </a:cubicBezTo>
                  <a:cubicBezTo>
                    <a:pt x="3134" y="460314"/>
                    <a:pt x="0" y="452747"/>
                    <a:pt x="0" y="444857"/>
                  </a:cubicBezTo>
                  <a:lnTo>
                    <a:pt x="0" y="29749"/>
                  </a:lnTo>
                  <a:cubicBezTo>
                    <a:pt x="0" y="21859"/>
                    <a:pt x="3134" y="14292"/>
                    <a:pt x="8713" y="8713"/>
                  </a:cubicBezTo>
                  <a:cubicBezTo>
                    <a:pt x="14292" y="3134"/>
                    <a:pt x="21859" y="0"/>
                    <a:pt x="29749" y="0"/>
                  </a:cubicBezTo>
                  <a:close/>
                </a:path>
              </a:pathLst>
            </a:custGeom>
            <a:solidFill>
              <a:srgbClr val="000000">
                <a:alpha val="0"/>
              </a:srgbClr>
            </a:solidFill>
            <a:ln w="19050" cap="sq">
              <a:solidFill>
                <a:srgbClr val="FDA715"/>
              </a:solidFill>
              <a:prstDash val="dash"/>
              <a:miter/>
            </a:ln>
          </p:spPr>
        </p:sp>
        <p:sp>
          <p:nvSpPr>
            <p:cNvPr name="TextBox 47" id="47"/>
            <p:cNvSpPr txBox="true"/>
            <p:nvPr/>
          </p:nvSpPr>
          <p:spPr>
            <a:xfrm>
              <a:off x="0" y="-38100"/>
              <a:ext cx="1109790" cy="512706"/>
            </a:xfrm>
            <a:prstGeom prst="rect">
              <a:avLst/>
            </a:prstGeom>
          </p:spPr>
          <p:txBody>
            <a:bodyPr anchor="ctr" rtlCol="false" tIns="254000" lIns="254000" bIns="254000" rIns="254000"/>
            <a:lstStyle/>
            <a:p>
              <a:pPr algn="ctr">
                <a:lnSpc>
                  <a:spcPts val="2100"/>
                </a:lnSpc>
              </a:pPr>
              <a:r>
                <a:rPr lang="en-US" sz="1500">
                  <a:solidFill>
                    <a:srgbClr val="FDA715"/>
                  </a:solidFill>
                  <a:latin typeface="Montserrat Classic"/>
                </a:rPr>
                <a:t>Prepares Vendors</a:t>
              </a:r>
            </a:p>
          </p:txBody>
        </p:sp>
      </p:grpSp>
      <p:sp>
        <p:nvSpPr>
          <p:cNvPr name="AutoShape 48" id="48"/>
          <p:cNvSpPr/>
          <p:nvPr/>
        </p:nvSpPr>
        <p:spPr>
          <a:xfrm flipH="true" flipV="true">
            <a:off x="4186301" y="2929271"/>
            <a:ext cx="1366875" cy="37181"/>
          </a:xfrm>
          <a:prstGeom prst="line">
            <a:avLst/>
          </a:prstGeom>
          <a:ln cap="rnd" w="19050">
            <a:solidFill>
              <a:srgbClr val="E5E5E5"/>
            </a:solidFill>
            <a:prstDash val="solid"/>
            <a:headEnd type="none" len="sm" w="sm"/>
            <a:tailEnd type="triangle" len="med" w="lg"/>
          </a:ln>
        </p:spPr>
      </p:sp>
      <p:sp>
        <p:nvSpPr>
          <p:cNvPr name="AutoShape 49" id="49"/>
          <p:cNvSpPr/>
          <p:nvPr/>
        </p:nvSpPr>
        <p:spPr>
          <a:xfrm flipH="true">
            <a:off x="7097669" y="5703951"/>
            <a:ext cx="1057918" cy="1653061"/>
          </a:xfrm>
          <a:prstGeom prst="line">
            <a:avLst/>
          </a:prstGeom>
          <a:ln cap="rnd" w="19050">
            <a:solidFill>
              <a:srgbClr val="E5E5E5"/>
            </a:solidFill>
            <a:prstDash val="solid"/>
            <a:headEnd type="none" len="sm" w="sm"/>
            <a:tailEnd type="triangle" len="med" w="lg"/>
          </a:ln>
        </p:spPr>
      </p:sp>
      <p:grpSp>
        <p:nvGrpSpPr>
          <p:cNvPr name="Group 50" id="50"/>
          <p:cNvGrpSpPr/>
          <p:nvPr/>
        </p:nvGrpSpPr>
        <p:grpSpPr>
          <a:xfrm rot="0">
            <a:off x="13245269" y="6012225"/>
            <a:ext cx="2602411" cy="1112932"/>
            <a:chOff x="0" y="0"/>
            <a:chExt cx="1109790" cy="474606"/>
          </a:xfrm>
        </p:grpSpPr>
        <p:sp>
          <p:nvSpPr>
            <p:cNvPr name="Freeform 51" id="51"/>
            <p:cNvSpPr/>
            <p:nvPr/>
          </p:nvSpPr>
          <p:spPr>
            <a:xfrm flipH="false" flipV="false" rot="0">
              <a:off x="0" y="0"/>
              <a:ext cx="1109790" cy="474606"/>
            </a:xfrm>
            <a:custGeom>
              <a:avLst/>
              <a:gdLst/>
              <a:ahLst/>
              <a:cxnLst/>
              <a:rect r="r" b="b" t="t" l="l"/>
              <a:pathLst>
                <a:path h="474606" w="1109790">
                  <a:moveTo>
                    <a:pt x="0" y="0"/>
                  </a:moveTo>
                  <a:lnTo>
                    <a:pt x="1109790" y="0"/>
                  </a:lnTo>
                  <a:lnTo>
                    <a:pt x="1109790" y="474606"/>
                  </a:lnTo>
                  <a:lnTo>
                    <a:pt x="0" y="474606"/>
                  </a:lnTo>
                  <a:close/>
                </a:path>
              </a:pathLst>
            </a:custGeom>
            <a:solidFill>
              <a:srgbClr val="000000">
                <a:alpha val="0"/>
              </a:srgbClr>
            </a:solidFill>
            <a:ln w="19050" cap="sq">
              <a:solidFill>
                <a:srgbClr val="E5E5E5"/>
              </a:solidFill>
              <a:prstDash val="solid"/>
              <a:miter/>
            </a:ln>
          </p:spPr>
        </p:sp>
        <p:sp>
          <p:nvSpPr>
            <p:cNvPr name="TextBox 52" id="52"/>
            <p:cNvSpPr txBox="true"/>
            <p:nvPr/>
          </p:nvSpPr>
          <p:spPr>
            <a:xfrm>
              <a:off x="0" y="-38100"/>
              <a:ext cx="1109790" cy="512706"/>
            </a:xfrm>
            <a:prstGeom prst="rect">
              <a:avLst/>
            </a:prstGeom>
          </p:spPr>
          <p:txBody>
            <a:bodyPr anchor="ctr" rtlCol="false" tIns="254000" lIns="254000" bIns="254000" rIns="254000"/>
            <a:lstStyle/>
            <a:p>
              <a:pPr algn="ctr">
                <a:lnSpc>
                  <a:spcPts val="2100"/>
                </a:lnSpc>
              </a:pPr>
              <a:r>
                <a:rPr lang="en-US" sz="1500">
                  <a:solidFill>
                    <a:srgbClr val="E5E5E5"/>
                  </a:solidFill>
                  <a:latin typeface="Montserrat Classic"/>
                </a:rPr>
                <a:t>Data analysis of existing info</a:t>
              </a:r>
            </a:p>
          </p:txBody>
        </p:sp>
      </p:grpSp>
      <p:sp>
        <p:nvSpPr>
          <p:cNvPr name="AutoShape 53" id="53"/>
          <p:cNvSpPr/>
          <p:nvPr/>
        </p:nvSpPr>
        <p:spPr>
          <a:xfrm>
            <a:off x="11560384" y="5472890"/>
            <a:ext cx="1684885" cy="1095801"/>
          </a:xfrm>
          <a:prstGeom prst="line">
            <a:avLst/>
          </a:prstGeom>
          <a:ln cap="rnd" w="19050">
            <a:solidFill>
              <a:srgbClr val="E5E5E5"/>
            </a:solidFill>
            <a:prstDash val="solid"/>
            <a:headEnd type="none" len="sm" w="sm"/>
            <a:tailEnd type="triangle" len="med" w="lg"/>
          </a:ln>
        </p:spPr>
      </p:sp>
      <p:sp>
        <p:nvSpPr>
          <p:cNvPr name="AutoShape 54" id="54"/>
          <p:cNvSpPr/>
          <p:nvPr/>
        </p:nvSpPr>
        <p:spPr>
          <a:xfrm>
            <a:off x="15418618" y="7256152"/>
            <a:ext cx="421275" cy="597886"/>
          </a:xfrm>
          <a:prstGeom prst="line">
            <a:avLst/>
          </a:prstGeom>
          <a:ln cap="rnd" w="19050">
            <a:solidFill>
              <a:srgbClr val="E5E5E5"/>
            </a:solidFill>
            <a:prstDash val="solid"/>
            <a:headEnd type="none" len="sm" w="sm"/>
            <a:tailEnd type="triangle" len="med" w="lg"/>
          </a:ln>
        </p:spPr>
      </p:sp>
      <p:grpSp>
        <p:nvGrpSpPr>
          <p:cNvPr name="Group 55" id="55"/>
          <p:cNvGrpSpPr/>
          <p:nvPr/>
        </p:nvGrpSpPr>
        <p:grpSpPr>
          <a:xfrm rot="0">
            <a:off x="15418618" y="7859524"/>
            <a:ext cx="2602411" cy="1112932"/>
            <a:chOff x="0" y="0"/>
            <a:chExt cx="1109790" cy="474606"/>
          </a:xfrm>
        </p:grpSpPr>
        <p:sp>
          <p:nvSpPr>
            <p:cNvPr name="Freeform 56" id="56"/>
            <p:cNvSpPr/>
            <p:nvPr/>
          </p:nvSpPr>
          <p:spPr>
            <a:xfrm flipH="false" flipV="false" rot="0">
              <a:off x="0" y="0"/>
              <a:ext cx="1109790" cy="474606"/>
            </a:xfrm>
            <a:custGeom>
              <a:avLst/>
              <a:gdLst/>
              <a:ahLst/>
              <a:cxnLst/>
              <a:rect r="r" b="b" t="t" l="l"/>
              <a:pathLst>
                <a:path h="474606" w="1109790">
                  <a:moveTo>
                    <a:pt x="29749" y="0"/>
                  </a:moveTo>
                  <a:lnTo>
                    <a:pt x="1080041" y="0"/>
                  </a:lnTo>
                  <a:cubicBezTo>
                    <a:pt x="1087930" y="0"/>
                    <a:pt x="1095497" y="3134"/>
                    <a:pt x="1101076" y="8713"/>
                  </a:cubicBezTo>
                  <a:cubicBezTo>
                    <a:pt x="1106655" y="14292"/>
                    <a:pt x="1109790" y="21859"/>
                    <a:pt x="1109790" y="29749"/>
                  </a:cubicBezTo>
                  <a:lnTo>
                    <a:pt x="1109790" y="444857"/>
                  </a:lnTo>
                  <a:cubicBezTo>
                    <a:pt x="1109790" y="452747"/>
                    <a:pt x="1106655" y="460314"/>
                    <a:pt x="1101076" y="465893"/>
                  </a:cubicBezTo>
                  <a:cubicBezTo>
                    <a:pt x="1095497" y="471472"/>
                    <a:pt x="1087930" y="474606"/>
                    <a:pt x="1080041" y="474606"/>
                  </a:cubicBezTo>
                  <a:lnTo>
                    <a:pt x="29749" y="474606"/>
                  </a:lnTo>
                  <a:cubicBezTo>
                    <a:pt x="21859" y="474606"/>
                    <a:pt x="14292" y="471472"/>
                    <a:pt x="8713" y="465893"/>
                  </a:cubicBezTo>
                  <a:cubicBezTo>
                    <a:pt x="3134" y="460314"/>
                    <a:pt x="0" y="452747"/>
                    <a:pt x="0" y="444857"/>
                  </a:cubicBezTo>
                  <a:lnTo>
                    <a:pt x="0" y="29749"/>
                  </a:lnTo>
                  <a:cubicBezTo>
                    <a:pt x="0" y="21859"/>
                    <a:pt x="3134" y="14292"/>
                    <a:pt x="8713" y="8713"/>
                  </a:cubicBezTo>
                  <a:cubicBezTo>
                    <a:pt x="14292" y="3134"/>
                    <a:pt x="21859" y="0"/>
                    <a:pt x="29749" y="0"/>
                  </a:cubicBezTo>
                  <a:close/>
                </a:path>
              </a:pathLst>
            </a:custGeom>
            <a:solidFill>
              <a:srgbClr val="000000">
                <a:alpha val="0"/>
              </a:srgbClr>
            </a:solidFill>
            <a:ln w="19050" cap="sq">
              <a:solidFill>
                <a:srgbClr val="FDA715"/>
              </a:solidFill>
              <a:prstDash val="dash"/>
              <a:miter/>
            </a:ln>
          </p:spPr>
        </p:sp>
        <p:sp>
          <p:nvSpPr>
            <p:cNvPr name="TextBox 57" id="57"/>
            <p:cNvSpPr txBox="true"/>
            <p:nvPr/>
          </p:nvSpPr>
          <p:spPr>
            <a:xfrm>
              <a:off x="0" y="-38100"/>
              <a:ext cx="1109790" cy="512706"/>
            </a:xfrm>
            <a:prstGeom prst="rect">
              <a:avLst/>
            </a:prstGeom>
          </p:spPr>
          <p:txBody>
            <a:bodyPr anchor="ctr" rtlCol="false" tIns="254000" lIns="254000" bIns="254000" rIns="254000"/>
            <a:lstStyle/>
            <a:p>
              <a:pPr algn="ctr">
                <a:lnSpc>
                  <a:spcPts val="2100"/>
                </a:lnSpc>
              </a:pPr>
              <a:r>
                <a:rPr lang="en-US" sz="1500">
                  <a:solidFill>
                    <a:srgbClr val="FDA715"/>
                  </a:solidFill>
                  <a:latin typeface="Montserrat Classic"/>
                </a:rPr>
                <a:t>E.g., complaint lines, waitlists, etc.</a:t>
              </a:r>
            </a:p>
          </p:txBody>
        </p:sp>
      </p:grpSp>
      <p:grpSp>
        <p:nvGrpSpPr>
          <p:cNvPr name="Group 58" id="58"/>
          <p:cNvGrpSpPr/>
          <p:nvPr/>
        </p:nvGrpSpPr>
        <p:grpSpPr>
          <a:xfrm rot="0">
            <a:off x="1929016" y="6118571"/>
            <a:ext cx="2602411" cy="1112932"/>
            <a:chOff x="0" y="0"/>
            <a:chExt cx="1109790" cy="474606"/>
          </a:xfrm>
        </p:grpSpPr>
        <p:sp>
          <p:nvSpPr>
            <p:cNvPr name="Freeform 59" id="59"/>
            <p:cNvSpPr/>
            <p:nvPr/>
          </p:nvSpPr>
          <p:spPr>
            <a:xfrm flipH="false" flipV="false" rot="0">
              <a:off x="0" y="0"/>
              <a:ext cx="1109790" cy="474606"/>
            </a:xfrm>
            <a:custGeom>
              <a:avLst/>
              <a:gdLst/>
              <a:ahLst/>
              <a:cxnLst/>
              <a:rect r="r" b="b" t="t" l="l"/>
              <a:pathLst>
                <a:path h="474606" w="1109790">
                  <a:moveTo>
                    <a:pt x="0" y="0"/>
                  </a:moveTo>
                  <a:lnTo>
                    <a:pt x="1109790" y="0"/>
                  </a:lnTo>
                  <a:lnTo>
                    <a:pt x="1109790" y="474606"/>
                  </a:lnTo>
                  <a:lnTo>
                    <a:pt x="0" y="474606"/>
                  </a:lnTo>
                  <a:close/>
                </a:path>
              </a:pathLst>
            </a:custGeom>
            <a:solidFill>
              <a:srgbClr val="000000">
                <a:alpha val="0"/>
              </a:srgbClr>
            </a:solidFill>
            <a:ln w="19050" cap="sq">
              <a:solidFill>
                <a:srgbClr val="E5E5E5"/>
              </a:solidFill>
              <a:prstDash val="solid"/>
              <a:miter/>
            </a:ln>
          </p:spPr>
        </p:sp>
        <p:sp>
          <p:nvSpPr>
            <p:cNvPr name="TextBox 60" id="60"/>
            <p:cNvSpPr txBox="true"/>
            <p:nvPr/>
          </p:nvSpPr>
          <p:spPr>
            <a:xfrm>
              <a:off x="0" y="-38100"/>
              <a:ext cx="1109790" cy="512706"/>
            </a:xfrm>
            <a:prstGeom prst="rect">
              <a:avLst/>
            </a:prstGeom>
          </p:spPr>
          <p:txBody>
            <a:bodyPr anchor="ctr" rtlCol="false" tIns="254000" lIns="254000" bIns="254000" rIns="254000"/>
            <a:lstStyle/>
            <a:p>
              <a:pPr algn="ctr">
                <a:lnSpc>
                  <a:spcPts val="2100"/>
                </a:lnSpc>
              </a:pPr>
              <a:r>
                <a:rPr lang="en-US" sz="1500">
                  <a:solidFill>
                    <a:srgbClr val="E5E5E5"/>
                  </a:solidFill>
                  <a:latin typeface="Montserrat Classic"/>
                </a:rPr>
                <a:t>“Assumption Buster” session with peers</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236393"/>
            <a:ext cx="15728030" cy="1050607"/>
            <a:chOff x="0" y="0"/>
            <a:chExt cx="4142362" cy="276703"/>
          </a:xfrm>
        </p:grpSpPr>
        <p:sp>
          <p:nvSpPr>
            <p:cNvPr name="Freeform 3" id="3"/>
            <p:cNvSpPr/>
            <p:nvPr/>
          </p:nvSpPr>
          <p:spPr>
            <a:xfrm flipH="false" flipV="false" rot="0">
              <a:off x="0" y="0"/>
              <a:ext cx="4142362" cy="276703"/>
            </a:xfrm>
            <a:custGeom>
              <a:avLst/>
              <a:gdLst/>
              <a:ahLst/>
              <a:cxnLst/>
              <a:rect r="r" b="b" t="t" l="l"/>
              <a:pathLst>
                <a:path h="276703" w="4142362">
                  <a:moveTo>
                    <a:pt x="0" y="0"/>
                  </a:moveTo>
                  <a:lnTo>
                    <a:pt x="4142362" y="0"/>
                  </a:lnTo>
                  <a:lnTo>
                    <a:pt x="4142362" y="276703"/>
                  </a:lnTo>
                  <a:lnTo>
                    <a:pt x="0" y="276703"/>
                  </a:lnTo>
                  <a:close/>
                </a:path>
              </a:pathLst>
            </a:custGeom>
            <a:solidFill>
              <a:srgbClr val="293556"/>
            </a:solidFill>
          </p:spPr>
        </p:sp>
        <p:sp>
          <p:nvSpPr>
            <p:cNvPr name="TextBox 4" id="4"/>
            <p:cNvSpPr txBox="true"/>
            <p:nvPr/>
          </p:nvSpPr>
          <p:spPr>
            <a:xfrm>
              <a:off x="0" y="-38100"/>
              <a:ext cx="4142362" cy="314803"/>
            </a:xfrm>
            <a:prstGeom prst="rect">
              <a:avLst/>
            </a:prstGeom>
          </p:spPr>
          <p:txBody>
            <a:bodyPr anchor="ctr" rtlCol="false" tIns="50800" lIns="50800" bIns="50800" rIns="50800"/>
            <a:lstStyle/>
            <a:p>
              <a:pPr algn="ctr">
                <a:lnSpc>
                  <a:spcPts val="2100"/>
                </a:lnSpc>
              </a:pPr>
            </a:p>
          </p:txBody>
        </p:sp>
      </p:grpSp>
      <p:sp>
        <p:nvSpPr>
          <p:cNvPr name="Freeform 5" id="5"/>
          <p:cNvSpPr/>
          <p:nvPr/>
        </p:nvSpPr>
        <p:spPr>
          <a:xfrm flipH="false" flipV="false" rot="0">
            <a:off x="13338789" y="9236393"/>
            <a:ext cx="8757453" cy="7571877"/>
          </a:xfrm>
          <a:custGeom>
            <a:avLst/>
            <a:gdLst/>
            <a:ahLst/>
            <a:cxnLst/>
            <a:rect r="r" b="b" t="t" l="l"/>
            <a:pathLst>
              <a:path h="7571877" w="8757453">
                <a:moveTo>
                  <a:pt x="0" y="0"/>
                </a:moveTo>
                <a:lnTo>
                  <a:pt x="8757453" y="0"/>
                </a:lnTo>
                <a:lnTo>
                  <a:pt x="8757453" y="7571877"/>
                </a:lnTo>
                <a:lnTo>
                  <a:pt x="0" y="75718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12877959" y="-4827441"/>
            <a:ext cx="7666059" cy="6631969"/>
          </a:xfrm>
          <a:custGeom>
            <a:avLst/>
            <a:gdLst/>
            <a:ahLst/>
            <a:cxnLst/>
            <a:rect r="r" b="b" t="t" l="l"/>
            <a:pathLst>
              <a:path h="6631969" w="7666059">
                <a:moveTo>
                  <a:pt x="7666060" y="0"/>
                </a:moveTo>
                <a:lnTo>
                  <a:pt x="0" y="0"/>
                </a:lnTo>
                <a:lnTo>
                  <a:pt x="0" y="6631969"/>
                </a:lnTo>
                <a:lnTo>
                  <a:pt x="7666060" y="6631969"/>
                </a:lnTo>
                <a:lnTo>
                  <a:pt x="766606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aphicFrame>
        <p:nvGraphicFramePr>
          <p:cNvPr name="Table 7" id="7"/>
          <p:cNvGraphicFramePr>
            <a:graphicFrameLocks noGrp="true"/>
          </p:cNvGraphicFramePr>
          <p:nvPr/>
        </p:nvGraphicFramePr>
        <p:xfrm>
          <a:off x="404295" y="1323975"/>
          <a:ext cx="9643504" cy="7639050"/>
        </p:xfrm>
        <a:graphic>
          <a:graphicData uri="http://schemas.openxmlformats.org/drawingml/2006/table">
            <a:tbl>
              <a:tblPr/>
              <a:tblGrid>
                <a:gridCol w="9643504"/>
              </a:tblGrid>
              <a:tr h="7639050">
                <a:tc>
                  <a:txBody>
                    <a:bodyPr anchor="t" rtlCol="false"/>
                    <a:lstStyle/>
                    <a:p>
                      <a:pPr algn="l">
                        <a:lnSpc>
                          <a:spcPts val="3220"/>
                        </a:lnSpc>
                        <a:defRPr/>
                      </a:pPr>
                      <a:r>
                        <a:rPr lang="en-US" sz="2300">
                          <a:solidFill>
                            <a:srgbClr val="293556"/>
                          </a:solidFill>
                          <a:latin typeface="Montserrat Classic"/>
                        </a:rPr>
                        <a:t>In the RFP template, you will primarily be providing information on the background, scope of work, and evaluation sections.</a:t>
                      </a:r>
                      <a:endParaRPr lang="en-US" sz="1100"/>
                    </a:p>
                    <a:p>
                      <a:pPr marL="496571" indent="-248285" lvl="1">
                        <a:lnSpc>
                          <a:spcPts val="3220"/>
                        </a:lnSpc>
                        <a:buFont typeface="Arial"/>
                        <a:buChar char="•"/>
                      </a:pPr>
                      <a:r>
                        <a:rPr lang="en-US" sz="2300">
                          <a:solidFill>
                            <a:srgbClr val="293556"/>
                          </a:solidFill>
                          <a:latin typeface="Montserrat Classic"/>
                        </a:rPr>
                        <a:t>Drafting the RFP should mostly involve transposing the ideas your team generated from the needs assessment stage.</a:t>
                      </a:r>
                    </a:p>
                    <a:p>
                      <a:pPr marL="496571" indent="-248285" lvl="1">
                        <a:lnSpc>
                          <a:spcPts val="3220"/>
                        </a:lnSpc>
                        <a:buFont typeface="Arial"/>
                        <a:buChar char="•"/>
                      </a:pPr>
                      <a:r>
                        <a:rPr lang="en-US" sz="2300">
                          <a:solidFill>
                            <a:srgbClr val="293556"/>
                          </a:solidFill>
                          <a:latin typeface="Montserrat Classic"/>
                        </a:rPr>
                        <a:t>Keep the RFP short and use clear language to ease vendor understanding. RFPs that are easier to understand will receive more competition, especially from small businesses or vendors that have not previously contracted with the state.</a:t>
                      </a:r>
                    </a:p>
                    <a:p>
                      <a:pPr marL="496571" indent="-248285" lvl="1">
                        <a:lnSpc>
                          <a:spcPts val="3220"/>
                        </a:lnSpc>
                        <a:buFont typeface="Arial"/>
                        <a:buChar char="•"/>
                      </a:pPr>
                      <a:r>
                        <a:rPr lang="en-US" sz="2300">
                          <a:solidFill>
                            <a:srgbClr val="293556"/>
                          </a:solidFill>
                          <a:latin typeface="Montserrat Classic"/>
                        </a:rPr>
                        <a:t>Resist the temptation to be too prescriptive in the RFP without first testing your assumptions about what the right solution to your problem entails. If the solution is unclear or there are many solutions, try a more open-ended RFP that clearly states the problem and the outcomes your team is trying to achieve, but leaves the particulars or the solution up to the vendor community. </a:t>
                      </a:r>
                    </a:p>
                  </a:txBody>
                  <a:tcPr marL="190500" marR="190500" marT="190500" marB="190500" anchor="t">
                    <a:lnL cmpd="sng" algn="ctr" cap="flat" w="0">
                      <a:solidFill>
                        <a:srgbClr val="FDA715"/>
                      </a:solidFill>
                      <a:prstDash val="solid"/>
                      <a:round/>
                      <a:headEnd type="none" w="med" len="med"/>
                      <a:tailEnd type="none" w="med" len="med"/>
                    </a:lnL>
                    <a:lnR cmpd="sng" algn="ctr" cap="flat" w="0">
                      <a:solidFill>
                        <a:srgbClr val="FDA715"/>
                      </a:solidFill>
                      <a:prstDash val="solid"/>
                      <a:round/>
                      <a:headEnd type="none" w="med" len="med"/>
                      <a:tailEnd type="none" w="med" len="med"/>
                    </a:lnR>
                    <a:lnT cmpd="sng" algn="ctr" cap="flat" w="0">
                      <a:solidFill>
                        <a:srgbClr val="FDA715"/>
                      </a:solidFill>
                      <a:prstDash val="solid"/>
                      <a:round/>
                      <a:headEnd type="none" w="med" len="med"/>
                      <a:tailEnd type="none" w="med" len="med"/>
                    </a:lnT>
                    <a:lnB cmpd="sng" algn="ctr" cap="flat" w="19050">
                      <a:solidFill>
                        <a:srgbClr val="FDA715"/>
                      </a:solidFill>
                      <a:prstDash val="solid"/>
                      <a:round/>
                      <a:headEnd type="none" w="med" len="med"/>
                      <a:tailEnd type="none" w="med" len="med"/>
                    </a:lnB>
                  </a:tcPr>
                </a:tc>
              </a:tr>
            </a:tbl>
          </a:graphicData>
        </a:graphic>
      </p:graphicFrame>
      <p:sp>
        <p:nvSpPr>
          <p:cNvPr name="Freeform 8" id="8"/>
          <p:cNvSpPr/>
          <p:nvPr/>
        </p:nvSpPr>
        <p:spPr>
          <a:xfrm flipH="false" flipV="false" rot="0">
            <a:off x="10819267" y="-97096"/>
            <a:ext cx="7468733" cy="9333489"/>
          </a:xfrm>
          <a:custGeom>
            <a:avLst/>
            <a:gdLst/>
            <a:ahLst/>
            <a:cxnLst/>
            <a:rect r="r" b="b" t="t" l="l"/>
            <a:pathLst>
              <a:path h="9333489" w="7468733">
                <a:moveTo>
                  <a:pt x="0" y="0"/>
                </a:moveTo>
                <a:lnTo>
                  <a:pt x="7468733" y="0"/>
                </a:lnTo>
                <a:lnTo>
                  <a:pt x="7468733" y="9333489"/>
                </a:lnTo>
                <a:lnTo>
                  <a:pt x="0" y="9333489"/>
                </a:lnTo>
                <a:lnTo>
                  <a:pt x="0" y="0"/>
                </a:lnTo>
                <a:close/>
              </a:path>
            </a:pathLst>
          </a:custGeom>
          <a:blipFill>
            <a:blip r:embed="rId6"/>
            <a:stretch>
              <a:fillRect l="-1817" t="-2486" r="-29" b="-197"/>
            </a:stretch>
          </a:blipFill>
        </p:spPr>
      </p:sp>
      <p:sp>
        <p:nvSpPr>
          <p:cNvPr name="TextBox 9" id="9"/>
          <p:cNvSpPr txBox="true"/>
          <p:nvPr/>
        </p:nvSpPr>
        <p:spPr>
          <a:xfrm rot="0">
            <a:off x="16710989" y="9610567"/>
            <a:ext cx="548311" cy="273685"/>
          </a:xfrm>
          <a:prstGeom prst="rect">
            <a:avLst/>
          </a:prstGeom>
        </p:spPr>
        <p:txBody>
          <a:bodyPr anchor="t" rtlCol="false" tIns="0" lIns="0" bIns="0" rIns="0">
            <a:spAutoFit/>
          </a:bodyPr>
          <a:lstStyle/>
          <a:p>
            <a:pPr algn="r" marL="0" indent="0" lvl="0">
              <a:lnSpc>
                <a:spcPts val="2210"/>
              </a:lnSpc>
              <a:spcBef>
                <a:spcPct val="0"/>
              </a:spcBef>
            </a:pPr>
            <a:r>
              <a:rPr lang="en-US" sz="1700">
                <a:solidFill>
                  <a:srgbClr val="293556"/>
                </a:solidFill>
                <a:latin typeface="Montserrat Classic Bold"/>
              </a:rPr>
              <a:t>09</a:t>
            </a:r>
          </a:p>
        </p:txBody>
      </p:sp>
      <p:sp>
        <p:nvSpPr>
          <p:cNvPr name="TextBox 10" id="10"/>
          <p:cNvSpPr txBox="true"/>
          <p:nvPr/>
        </p:nvSpPr>
        <p:spPr>
          <a:xfrm rot="0">
            <a:off x="404295" y="224445"/>
            <a:ext cx="10543512" cy="1034415"/>
          </a:xfrm>
          <a:prstGeom prst="rect">
            <a:avLst/>
          </a:prstGeom>
        </p:spPr>
        <p:txBody>
          <a:bodyPr anchor="t" rtlCol="false" tIns="0" lIns="0" bIns="0" rIns="0">
            <a:spAutoFit/>
          </a:bodyPr>
          <a:lstStyle/>
          <a:p>
            <a:pPr algn="l" marL="0" indent="0" lvl="0">
              <a:lnSpc>
                <a:spcPts val="7920"/>
              </a:lnSpc>
              <a:spcBef>
                <a:spcPct val="0"/>
              </a:spcBef>
            </a:pPr>
            <a:r>
              <a:rPr lang="en-US" sz="7200">
                <a:solidFill>
                  <a:srgbClr val="293556"/>
                </a:solidFill>
                <a:latin typeface="Montserrat Classic Bold"/>
              </a:rPr>
              <a:t>WRITING THE RFP:</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DAF8yzDz4yk</dc:identifier>
  <dcterms:modified xsi:type="dcterms:W3CDTF">2011-08-01T06:04:30Z</dcterms:modified>
  <cp:revision>1</cp:revision>
  <dc:title>[Original size] Request for proposals (RFP) training</dc:title>
</cp:coreProperties>
</file>